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webextensions/webextension1.xml" ContentType="application/vnd.ms-office.webextension+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0" r:id="rId1"/>
  </p:sldMasterIdLst>
  <p:notesMasterIdLst>
    <p:notesMasterId r:id="rId29"/>
  </p:notesMasterIdLst>
  <p:sldIdLst>
    <p:sldId id="788" r:id="rId2"/>
    <p:sldId id="789" r:id="rId3"/>
    <p:sldId id="792" r:id="rId4"/>
    <p:sldId id="790" r:id="rId5"/>
    <p:sldId id="793" r:id="rId6"/>
    <p:sldId id="794" r:id="rId7"/>
    <p:sldId id="795" r:id="rId8"/>
    <p:sldId id="796" r:id="rId9"/>
    <p:sldId id="797" r:id="rId10"/>
    <p:sldId id="798" r:id="rId11"/>
    <p:sldId id="800" r:id="rId12"/>
    <p:sldId id="799" r:id="rId13"/>
    <p:sldId id="801" r:id="rId14"/>
    <p:sldId id="816" r:id="rId15"/>
    <p:sldId id="803" r:id="rId16"/>
    <p:sldId id="804" r:id="rId17"/>
    <p:sldId id="256" r:id="rId18"/>
    <p:sldId id="805" r:id="rId19"/>
    <p:sldId id="806" r:id="rId20"/>
    <p:sldId id="807" r:id="rId21"/>
    <p:sldId id="808" r:id="rId22"/>
    <p:sldId id="809" r:id="rId23"/>
    <p:sldId id="811" r:id="rId24"/>
    <p:sldId id="813" r:id="rId25"/>
    <p:sldId id="814" r:id="rId26"/>
    <p:sldId id="815" r:id="rId27"/>
    <p:sldId id="766" r:id="rId2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李 成扬" initials="李" lastIdx="1" clrIdx="0">
    <p:extLst>
      <p:ext uri="{19B8F6BF-5375-455C-9EA6-DF929625EA0E}">
        <p15:presenceInfo xmlns:p15="http://schemas.microsoft.com/office/powerpoint/2012/main" userId="5032a9db26c9d88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51AFF"/>
    <a:srgbClr val="AFDFEB"/>
    <a:srgbClr val="FF3300"/>
    <a:srgbClr val="FFCCFF"/>
    <a:srgbClr val="CC99FF"/>
    <a:srgbClr val="663300"/>
    <a:srgbClr val="CC9900"/>
    <a:srgbClr val="E18530"/>
    <a:srgbClr val="890303"/>
    <a:srgbClr val="1A12E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934" autoAdjust="0"/>
    <p:restoredTop sz="96391" autoAdjust="0"/>
  </p:normalViewPr>
  <p:slideViewPr>
    <p:cSldViewPr snapToGrid="0">
      <p:cViewPr varScale="1">
        <p:scale>
          <a:sx n="79" d="100"/>
          <a:sy n="79" d="100"/>
        </p:scale>
        <p:origin x="384" y="6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t>2022/11/2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t>‹#›</a:t>
            </a:fld>
            <a:endParaRPr lang="zh-CN" altLang="en-US"/>
          </a:p>
        </p:txBody>
      </p:sp>
    </p:spTree>
    <p:extLst>
      <p:ext uri="{BB962C8B-B14F-4D97-AF65-F5344CB8AC3E}">
        <p14:creationId xmlns:p14="http://schemas.microsoft.com/office/powerpoint/2010/main" val="17011278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pPr/>
              <a:t>2</a:t>
            </a:fld>
            <a:endParaRPr lang="en-US" altLang="zh-CN"/>
          </a:p>
        </p:txBody>
      </p:sp>
    </p:spTree>
    <p:extLst>
      <p:ext uri="{BB962C8B-B14F-4D97-AF65-F5344CB8AC3E}">
        <p14:creationId xmlns:p14="http://schemas.microsoft.com/office/powerpoint/2010/main" val="23932215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5"/>
          </p:nvPr>
        </p:nvSpPr>
        <p:spPr/>
        <p:txBody>
          <a:bodyPr/>
          <a:lstStyle/>
          <a:p>
            <a:fld id="{EF20B82E-EF7D-4A61-B6BF-9954BCE8AF0C}" type="slidenum">
              <a:rPr lang="zh-CN" altLang="en-US" smtClean="0"/>
              <a:t>17</a:t>
            </a:fld>
            <a:endParaRPr lang="zh-CN" altLang="en-US"/>
          </a:p>
        </p:txBody>
      </p:sp>
    </p:spTree>
    <p:extLst>
      <p:ext uri="{BB962C8B-B14F-4D97-AF65-F5344CB8AC3E}">
        <p14:creationId xmlns:p14="http://schemas.microsoft.com/office/powerpoint/2010/main" val="6256956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extLst>
      <p:ext uri="{BB962C8B-B14F-4D97-AF65-F5344CB8AC3E}">
        <p14:creationId xmlns:p14="http://schemas.microsoft.com/office/powerpoint/2010/main" val="156708701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p>
        </p:txBody>
      </p:sp>
    </p:spTree>
    <p:extLst>
      <p:ext uri="{BB962C8B-B14F-4D97-AF65-F5344CB8AC3E}">
        <p14:creationId xmlns:p14="http://schemas.microsoft.com/office/powerpoint/2010/main" val="46220773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11B572-07B9-4ACD-A1EF-5B6C24D6858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8E1DAEE1-0A42-4A76-9C61-C94E3015878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4" name="日期占位符 3">
            <a:extLst>
              <a:ext uri="{FF2B5EF4-FFF2-40B4-BE49-F238E27FC236}">
                <a16:creationId xmlns:a16="http://schemas.microsoft.com/office/drawing/2014/main" id="{92F9EA43-743C-42B7-ABA2-E25AF1BFE05C}"/>
              </a:ext>
            </a:extLst>
          </p:cNvPr>
          <p:cNvSpPr>
            <a:spLocks noGrp="1"/>
          </p:cNvSpPr>
          <p:nvPr>
            <p:ph type="dt" sz="half" idx="10"/>
          </p:nvPr>
        </p:nvSpPr>
        <p:spPr/>
        <p:txBody>
          <a:bodyPr/>
          <a:lstStyle/>
          <a:p>
            <a:fld id="{BF8EA77C-4FC3-4569-BA83-2C82824CC6B6}" type="datetimeFigureOut">
              <a:rPr lang="en-US" smtClean="0"/>
              <a:t>11/2/2022</a:t>
            </a:fld>
            <a:endParaRPr lang="en-US"/>
          </a:p>
        </p:txBody>
      </p:sp>
      <p:sp>
        <p:nvSpPr>
          <p:cNvPr id="5" name="页脚占位符 4">
            <a:extLst>
              <a:ext uri="{FF2B5EF4-FFF2-40B4-BE49-F238E27FC236}">
                <a16:creationId xmlns:a16="http://schemas.microsoft.com/office/drawing/2014/main" id="{79BA1F92-6441-4722-BB86-2A026105E9AB}"/>
              </a:ext>
            </a:extLst>
          </p:cNvPr>
          <p:cNvSpPr>
            <a:spLocks noGrp="1"/>
          </p:cNvSpPr>
          <p:nvPr>
            <p:ph type="ftr" sz="quarter" idx="11"/>
          </p:nvPr>
        </p:nvSpPr>
        <p:spPr/>
        <p:txBody>
          <a:bodyPr/>
          <a:lstStyle/>
          <a:p>
            <a:endParaRPr lang="en-US"/>
          </a:p>
        </p:txBody>
      </p:sp>
      <p:sp>
        <p:nvSpPr>
          <p:cNvPr id="6" name="灯片编号占位符 5">
            <a:extLst>
              <a:ext uri="{FF2B5EF4-FFF2-40B4-BE49-F238E27FC236}">
                <a16:creationId xmlns:a16="http://schemas.microsoft.com/office/drawing/2014/main" id="{830927CE-7C71-4E50-899C-26DA31B58E9E}"/>
              </a:ext>
            </a:extLst>
          </p:cNvPr>
          <p:cNvSpPr>
            <a:spLocks noGrp="1"/>
          </p:cNvSpPr>
          <p:nvPr>
            <p:ph type="sldNum" sz="quarter" idx="12"/>
          </p:nvPr>
        </p:nvSpPr>
        <p:spPr/>
        <p:txBody>
          <a:bodyPr/>
          <a:lstStyle/>
          <a:p>
            <a:fld id="{5DFAA169-FA68-4BA7-8D11-B4F0BA2F1120}" type="slidenum">
              <a:rPr lang="en-US" smtClean="0"/>
              <a:t>‹#›</a:t>
            </a:fld>
            <a:endParaRPr lang="en-US"/>
          </a:p>
        </p:txBody>
      </p:sp>
    </p:spTree>
    <p:extLst>
      <p:ext uri="{BB962C8B-B14F-4D97-AF65-F5344CB8AC3E}">
        <p14:creationId xmlns:p14="http://schemas.microsoft.com/office/powerpoint/2010/main" val="8866394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a:extLst>
              <a:ext uri="{FF2B5EF4-FFF2-40B4-BE49-F238E27FC236}">
                <a16:creationId xmlns:a16="http://schemas.microsoft.com/office/drawing/2014/main" id="{97F35A0B-FE2F-4668-904C-CC63AD1F0FC2}"/>
              </a:ext>
            </a:extLst>
          </p:cNvPr>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a:extLst>
              <a:ext uri="{FF2B5EF4-FFF2-40B4-BE49-F238E27FC236}">
                <a16:creationId xmlns:a16="http://schemas.microsoft.com/office/drawing/2014/main" id="{80D81BFD-B01F-4BB2-897E-BCF698B4D939}"/>
              </a:ext>
            </a:extLst>
          </p:cNvPr>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1146976 w 12192000"/>
              <a:gd name="connsiteY3" fmla="*/ 187933 h 1487914"/>
              <a:gd name="connsiteX4" fmla="*/ 11921298 w 12192000"/>
              <a:gd name="connsiteY4" fmla="*/ 53786 h 1487914"/>
              <a:gd name="connsiteX5" fmla="*/ 12192000 w 12192000"/>
              <a:gd name="connsiteY5" fmla="*/ 0 h 1487914"/>
              <a:gd name="connsiteX6" fmla="*/ 12192000 w 12192000"/>
              <a:gd name="connsiteY6"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1146976 w 12192000"/>
              <a:gd name="connsiteY3" fmla="*/ 187933 h 1487914"/>
              <a:gd name="connsiteX4" fmla="*/ 11921298 w 12192000"/>
              <a:gd name="connsiteY4" fmla="*/ 53786 h 1487914"/>
              <a:gd name="connsiteX5" fmla="*/ 12192000 w 12192000"/>
              <a:gd name="connsiteY5" fmla="*/ 0 h 1487914"/>
              <a:gd name="connsiteX6" fmla="*/ 12192000 w 12192000"/>
              <a:gd name="connsiteY6"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1146976 w 12192000"/>
              <a:gd name="connsiteY3" fmla="*/ 187933 h 1487914"/>
              <a:gd name="connsiteX4" fmla="*/ 11921298 w 12192000"/>
              <a:gd name="connsiteY4" fmla="*/ 53786 h 1487914"/>
              <a:gd name="connsiteX5" fmla="*/ 12192000 w 12192000"/>
              <a:gd name="connsiteY5" fmla="*/ 0 h 1487914"/>
              <a:gd name="connsiteX6" fmla="*/ 12192000 w 12192000"/>
              <a:gd name="connsiteY6" fmla="*/ 1487914 h 1487914"/>
              <a:gd name="connsiteX0" fmla="*/ 12192000 w 12366837"/>
              <a:gd name="connsiteY0" fmla="*/ 1560914 h 1560914"/>
              <a:gd name="connsiteX1" fmla="*/ 0 w 12366837"/>
              <a:gd name="connsiteY1" fmla="*/ 1560914 h 1560914"/>
              <a:gd name="connsiteX2" fmla="*/ 0 w 12366837"/>
              <a:gd name="connsiteY2" fmla="*/ 537687 h 1560914"/>
              <a:gd name="connsiteX3" fmla="*/ 11146976 w 12366837"/>
              <a:gd name="connsiteY3" fmla="*/ 260933 h 1560914"/>
              <a:gd name="connsiteX4" fmla="*/ 12192000 w 12366837"/>
              <a:gd name="connsiteY4" fmla="*/ 73000 h 1560914"/>
              <a:gd name="connsiteX5" fmla="*/ 12192000 w 12366837"/>
              <a:gd name="connsiteY5" fmla="*/ 1560914 h 1560914"/>
              <a:gd name="connsiteX0" fmla="*/ 12192000 w 12192000"/>
              <a:gd name="connsiteY0" fmla="*/ 1575972 h 1575972"/>
              <a:gd name="connsiteX1" fmla="*/ 0 w 12192000"/>
              <a:gd name="connsiteY1" fmla="*/ 1575972 h 1575972"/>
              <a:gd name="connsiteX2" fmla="*/ 0 w 12192000"/>
              <a:gd name="connsiteY2" fmla="*/ 552745 h 1575972"/>
              <a:gd name="connsiteX3" fmla="*/ 11146976 w 12192000"/>
              <a:gd name="connsiteY3" fmla="*/ 275991 h 1575972"/>
              <a:gd name="connsiteX4" fmla="*/ 12192000 w 12192000"/>
              <a:gd name="connsiteY4" fmla="*/ 88058 h 1575972"/>
              <a:gd name="connsiteX5" fmla="*/ 12192000 w 12192000"/>
              <a:gd name="connsiteY5" fmla="*/ 1575972 h 1575972"/>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 name="connsiteX0" fmla="*/ 12192000 w 12192000"/>
              <a:gd name="connsiteY0" fmla="*/ 1487914 h 1487914"/>
              <a:gd name="connsiteX1" fmla="*/ 0 w 12192000"/>
              <a:gd name="connsiteY1" fmla="*/ 1487914 h 1487914"/>
              <a:gd name="connsiteX2" fmla="*/ 0 w 12192000"/>
              <a:gd name="connsiteY2" fmla="*/ 464687 h 1487914"/>
              <a:gd name="connsiteX3" fmla="*/ 12192000 w 12192000"/>
              <a:gd name="connsiteY3" fmla="*/ 0 h 1487914"/>
              <a:gd name="connsiteX4" fmla="*/ 12192000 w 12192000"/>
              <a:gd name="connsiteY4" fmla="*/ 1487914 h 14879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a:extLst>
              <a:ext uri="{FF2B5EF4-FFF2-40B4-BE49-F238E27FC236}">
                <a16:creationId xmlns:a16="http://schemas.microsoft.com/office/drawing/2014/main" id="{B749DFC0-FAEE-4545-9C02-DA31A7AFB7A0}"/>
              </a:ext>
            </a:extLst>
          </p:cNvPr>
          <p:cNvGrpSpPr/>
          <p:nvPr userDrawn="1"/>
        </p:nvGrpSpPr>
        <p:grpSpPr>
          <a:xfrm>
            <a:off x="1" y="6172200"/>
            <a:ext cx="12196231" cy="685800"/>
            <a:chOff x="1" y="3265418"/>
            <a:chExt cx="9143999" cy="2219421"/>
          </a:xfrm>
        </p:grpSpPr>
        <p:sp>
          <p:nvSpPr>
            <p:cNvPr id="10" name="任意多边形 14">
              <a:extLst>
                <a:ext uri="{FF2B5EF4-FFF2-40B4-BE49-F238E27FC236}">
                  <a16:creationId xmlns:a16="http://schemas.microsoft.com/office/drawing/2014/main" id="{ECD6A4BE-4C40-4FCB-A980-DE2DC4E997E3}"/>
                </a:ext>
              </a:extLst>
            </p:cNvPr>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a:extLst>
                <a:ext uri="{FF2B5EF4-FFF2-40B4-BE49-F238E27FC236}">
                  <a16:creationId xmlns:a16="http://schemas.microsoft.com/office/drawing/2014/main" id="{78751DE8-0FF8-49B0-B7A7-EDEB91E34469}"/>
                </a:ext>
              </a:extLst>
            </p:cNvPr>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4" name="文本框 13">
            <a:extLst>
              <a:ext uri="{FF2B5EF4-FFF2-40B4-BE49-F238E27FC236}">
                <a16:creationId xmlns:a16="http://schemas.microsoft.com/office/drawing/2014/main" id="{48CEF37C-5C22-41BE-A198-9DB33FF78D68}"/>
              </a:ext>
            </a:extLst>
          </p:cNvPr>
          <p:cNvSpPr txBox="1"/>
          <p:nvPr userDrawn="1"/>
        </p:nvSpPr>
        <p:spPr>
          <a:xfrm>
            <a:off x="11387205" y="6553200"/>
            <a:ext cx="253933" cy="231946"/>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t>‹#›</a:t>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3" name="图片 2">
            <a:extLst>
              <a:ext uri="{FF2B5EF4-FFF2-40B4-BE49-F238E27FC236}">
                <a16:creationId xmlns:a16="http://schemas.microsoft.com/office/drawing/2014/main" id="{E57A8614-B2D8-4FE4-B9A4-1A2F0718EC6A}"/>
              </a:ext>
            </a:extLst>
          </p:cNvPr>
          <p:cNvPicPr>
            <a:picLocks/>
          </p:cNvPicPr>
          <p:nvPr userDrawn="1"/>
        </p:nvPicPr>
        <p:blipFill>
          <a:blip r:embed="rId5" cstate="print">
            <a:extLst>
              <a:ext uri="{28A0092B-C50C-407E-A947-70E740481C1C}">
                <a14:useLocalDpi xmlns:a14="http://schemas.microsoft.com/office/drawing/2010/main" val="0"/>
              </a:ext>
            </a:extLst>
          </a:blip>
          <a:stretch>
            <a:fillRect/>
          </a:stretch>
        </p:blipFill>
        <p:spPr>
          <a:xfrm>
            <a:off x="11049000" y="203200"/>
            <a:ext cx="584200" cy="584200"/>
          </a:xfrm>
          <a:prstGeom prst="rect">
            <a:avLst/>
          </a:prstGeom>
        </p:spPr>
      </p:pic>
    </p:spTree>
    <p:extLst>
      <p:ext uri="{BB962C8B-B14F-4D97-AF65-F5344CB8AC3E}">
        <p14:creationId xmlns:p14="http://schemas.microsoft.com/office/powerpoint/2010/main" val="2901148439"/>
      </p:ext>
    </p:extLst>
  </p:cSld>
  <p:clrMap bg1="lt1" tx1="dk1" bg2="lt2" tx2="dk2" accent1="accent1" accent2="accent2" accent3="accent3" accent4="accent4" accent5="accent5" accent6="accent6" hlink="hlink" folHlink="folHlink"/>
  <p:sldLayoutIdLst>
    <p:sldLayoutId id="2147483704" r:id="rId1"/>
    <p:sldLayoutId id="2147483703" r:id="rId2"/>
    <p:sldLayoutId id="2147483705"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7333" userDrawn="1">
          <p15:clr>
            <a:srgbClr val="F26B43"/>
          </p15:clr>
        </p15:guide>
        <p15:guide id="2" pos="347"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0.png"/><Relationship Id="rId7" Type="http://schemas.openxmlformats.org/officeDocument/2006/relationships/image" Target="../media/image26.png"/><Relationship Id="rId2"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5.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13" Type="http://schemas.openxmlformats.org/officeDocument/2006/relationships/image" Target="../media/image36.png"/><Relationship Id="rId18" Type="http://schemas.openxmlformats.org/officeDocument/2006/relationships/image" Target="../media/image37.jpg"/><Relationship Id="rId26" Type="http://schemas.openxmlformats.org/officeDocument/2006/relationships/image" Target="../media/image47.png"/><Relationship Id="rId3" Type="http://schemas.openxmlformats.org/officeDocument/2006/relationships/image" Target="../media/image24.jpg"/><Relationship Id="rId21" Type="http://schemas.openxmlformats.org/officeDocument/2006/relationships/image" Target="../media/image42.png"/><Relationship Id="rId34" Type="http://schemas.openxmlformats.org/officeDocument/2006/relationships/image" Target="../media/image54.png"/><Relationship Id="rId7" Type="http://schemas.openxmlformats.org/officeDocument/2006/relationships/image" Target="../media/image31.png"/><Relationship Id="rId12" Type="http://schemas.openxmlformats.org/officeDocument/2006/relationships/image" Target="../media/image34.png"/><Relationship Id="rId17" Type="http://schemas.openxmlformats.org/officeDocument/2006/relationships/image" Target="../media/image39.png"/><Relationship Id="rId25" Type="http://schemas.openxmlformats.org/officeDocument/2006/relationships/image" Target="../media/image46.png"/><Relationship Id="rId33" Type="http://schemas.openxmlformats.org/officeDocument/2006/relationships/image" Target="../media/image53.png"/><Relationship Id="rId2" Type="http://schemas.openxmlformats.org/officeDocument/2006/relationships/slideLayout" Target="../slideLayouts/slideLayout2.xml"/><Relationship Id="rId16" Type="http://schemas.openxmlformats.org/officeDocument/2006/relationships/image" Target="../media/image38.png"/><Relationship Id="rId20" Type="http://schemas.microsoft.com/office/2007/relationships/hdphoto" Target="../media/hdphoto2.wdp"/><Relationship Id="rId29" Type="http://schemas.openxmlformats.org/officeDocument/2006/relationships/image" Target="../media/image41.jpg"/><Relationship Id="rId1" Type="http://schemas.openxmlformats.org/officeDocument/2006/relationships/tags" Target="../tags/tag2.xml"/><Relationship Id="rId6" Type="http://schemas.openxmlformats.org/officeDocument/2006/relationships/image" Target="../media/image30.png"/><Relationship Id="rId11" Type="http://schemas.openxmlformats.org/officeDocument/2006/relationships/image" Target="../media/image35.png"/><Relationship Id="rId24" Type="http://schemas.openxmlformats.org/officeDocument/2006/relationships/image" Target="../media/image45.png"/><Relationship Id="rId32" Type="http://schemas.openxmlformats.org/officeDocument/2006/relationships/image" Target="../media/image52.png"/><Relationship Id="rId5" Type="http://schemas.openxmlformats.org/officeDocument/2006/relationships/image" Target="../media/image28.png"/><Relationship Id="rId15" Type="http://schemas.openxmlformats.org/officeDocument/2006/relationships/image" Target="../media/image37.png"/><Relationship Id="rId23" Type="http://schemas.openxmlformats.org/officeDocument/2006/relationships/image" Target="../media/image44.png"/><Relationship Id="rId28" Type="http://schemas.openxmlformats.org/officeDocument/2006/relationships/image" Target="../media/image48.png"/><Relationship Id="rId10" Type="http://schemas.openxmlformats.org/officeDocument/2006/relationships/image" Target="../media/image33.png"/><Relationship Id="rId19" Type="http://schemas.openxmlformats.org/officeDocument/2006/relationships/image" Target="../media/image40.png"/><Relationship Id="rId31" Type="http://schemas.openxmlformats.org/officeDocument/2006/relationships/image" Target="../media/image50.png"/><Relationship Id="rId4" Type="http://schemas.openxmlformats.org/officeDocument/2006/relationships/image" Target="../media/image27.png"/><Relationship Id="rId9" Type="http://schemas.openxmlformats.org/officeDocument/2006/relationships/image" Target="../media/image29.png"/><Relationship Id="rId14" Type="http://schemas.microsoft.com/office/2007/relationships/hdphoto" Target="../media/hdphoto1.wdp"/><Relationship Id="rId22" Type="http://schemas.openxmlformats.org/officeDocument/2006/relationships/image" Target="../media/image43.png"/><Relationship Id="rId27" Type="http://schemas.openxmlformats.org/officeDocument/2006/relationships/image" Target="../media/image41.png"/><Relationship Id="rId30" Type="http://schemas.openxmlformats.org/officeDocument/2006/relationships/image" Target="../media/image51.png"/><Relationship Id="rId8" Type="http://schemas.openxmlformats.org/officeDocument/2006/relationships/image" Target="../media/image32.png"/></Relationships>
</file>

<file path=ppt/slides/_rels/slide1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7.sv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8.png"/><Relationship Id="rId2" Type="http://schemas.microsoft.com/office/2011/relationships/webextension" Target="../webextensions/webextension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2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10.png"/><Relationship Id="rId5" Type="http://schemas.openxmlformats.org/officeDocument/2006/relationships/image" Target="../media/image600.png"/><Relationship Id="rId4" Type="http://schemas.openxmlformats.org/officeDocument/2006/relationships/image" Target="../media/image61.png"/></Relationships>
</file>

<file path=ppt/slides/_rels/slide16.xml.rels><?xml version="1.0" encoding="UTF-8" standalone="yes"?>
<Relationships xmlns="http://schemas.openxmlformats.org/package/2006/relationships"><Relationship Id="rId8" Type="http://schemas.openxmlformats.org/officeDocument/2006/relationships/image" Target="../media/image69.png"/><Relationship Id="rId13" Type="http://schemas.openxmlformats.org/officeDocument/2006/relationships/image" Target="../media/image74.png"/><Relationship Id="rId18" Type="http://schemas.openxmlformats.org/officeDocument/2006/relationships/image" Target="../media/image72.png"/><Relationship Id="rId21" Type="http://schemas.openxmlformats.org/officeDocument/2006/relationships/image" Target="../media/image79.png"/><Relationship Id="rId7" Type="http://schemas.openxmlformats.org/officeDocument/2006/relationships/image" Target="../media/image68.png"/><Relationship Id="rId12" Type="http://schemas.openxmlformats.org/officeDocument/2006/relationships/image" Target="../media/image73.png"/><Relationship Id="rId17" Type="http://schemas.openxmlformats.org/officeDocument/2006/relationships/image" Target="../media/image71.png"/><Relationship Id="rId2" Type="http://schemas.openxmlformats.org/officeDocument/2006/relationships/image" Target="../media/image62.png"/><Relationship Id="rId16" Type="http://schemas.openxmlformats.org/officeDocument/2006/relationships/image" Target="../media/image77.png"/><Relationship Id="rId20"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67.png"/><Relationship Id="rId11" Type="http://schemas.openxmlformats.org/officeDocument/2006/relationships/image" Target="../media/image64.png"/><Relationship Id="rId5" Type="http://schemas.openxmlformats.org/officeDocument/2006/relationships/image" Target="../media/image66.png"/><Relationship Id="rId15" Type="http://schemas.openxmlformats.org/officeDocument/2006/relationships/image" Target="../media/image76.png"/><Relationship Id="rId10" Type="http://schemas.openxmlformats.org/officeDocument/2006/relationships/image" Target="../media/image63.png"/><Relationship Id="rId19" Type="http://schemas.openxmlformats.org/officeDocument/2006/relationships/image" Target="../media/image75.png"/><Relationship Id="rId9" Type="http://schemas.openxmlformats.org/officeDocument/2006/relationships/image" Target="../media/image70.png"/><Relationship Id="rId14" Type="http://schemas.openxmlformats.org/officeDocument/2006/relationships/image" Target="../media/image65.png"/><Relationship Id="rId22" Type="http://schemas.openxmlformats.org/officeDocument/2006/relationships/image" Target="../media/image80.png"/></Relationships>
</file>

<file path=ppt/slides/_rels/slide17.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2.xml"/><Relationship Id="rId1" Type="http://schemas.openxmlformats.org/officeDocument/2006/relationships/slideLayout" Target="../slideLayouts/slideLayout3.xml"/><Relationship Id="rId5" Type="http://schemas.openxmlformats.org/officeDocument/2006/relationships/image" Target="../media/image82.gif"/><Relationship Id="rId4" Type="http://schemas.openxmlformats.org/officeDocument/2006/relationships/image" Target="../media/image81.png"/></Relationships>
</file>

<file path=ppt/slides/_rels/slide18.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5.png"/><Relationship Id="rId7" Type="http://schemas.openxmlformats.org/officeDocument/2006/relationships/image" Target="../media/image860.png"/><Relationship Id="rId12" Type="http://schemas.openxmlformats.org/officeDocument/2006/relationships/image" Target="../media/image91.png"/><Relationship Id="rId2" Type="http://schemas.openxmlformats.org/officeDocument/2006/relationships/image" Target="../media/image84.png"/><Relationship Id="rId1" Type="http://schemas.openxmlformats.org/officeDocument/2006/relationships/slideLayout" Target="../slideLayouts/slideLayout3.xml"/><Relationship Id="rId6" Type="http://schemas.openxmlformats.org/officeDocument/2006/relationships/image" Target="../media/image850.png"/><Relationship Id="rId11" Type="http://schemas.openxmlformats.org/officeDocument/2006/relationships/image" Target="../media/image90.png"/><Relationship Id="rId5" Type="http://schemas.openxmlformats.org/officeDocument/2006/relationships/image" Target="../media/image840.png"/><Relationship Id="rId10" Type="http://schemas.openxmlformats.org/officeDocument/2006/relationships/image" Target="../media/image89.png"/><Relationship Id="rId4" Type="http://schemas.openxmlformats.org/officeDocument/2006/relationships/image" Target="../media/image830.png"/><Relationship Id="rId9" Type="http://schemas.openxmlformats.org/officeDocument/2006/relationships/image" Target="../media/image88.png"/></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image" Target="../media/image93.jpeg"/><Relationship Id="rId7" Type="http://schemas.openxmlformats.org/officeDocument/2006/relationships/image" Target="../media/image98.png"/><Relationship Id="rId2" Type="http://schemas.openxmlformats.org/officeDocument/2006/relationships/image" Target="../media/image92.png"/><Relationship Id="rId1" Type="http://schemas.openxmlformats.org/officeDocument/2006/relationships/slideLayout" Target="../slideLayouts/slideLayout3.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02.png"/><Relationship Id="rId7" Type="http://schemas.openxmlformats.org/officeDocument/2006/relationships/image" Target="../media/image113.png"/><Relationship Id="rId2" Type="http://schemas.openxmlformats.org/officeDocument/2006/relationships/image" Target="../media/image101.png"/><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s>
</file>

<file path=ppt/slides/_rels/slide2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g"/><Relationship Id="rId1" Type="http://schemas.openxmlformats.org/officeDocument/2006/relationships/slideLayout" Target="../slideLayouts/slideLayout3.xml"/><Relationship Id="rId5" Type="http://schemas.openxmlformats.org/officeDocument/2006/relationships/image" Target="../media/image106.png"/><Relationship Id="rId4" Type="http://schemas.openxmlformats.org/officeDocument/2006/relationships/image" Target="../media/image105.png"/></Relationships>
</file>

<file path=ppt/slides/_rels/slide26.xml.rels><?xml version="1.0" encoding="UTF-8" standalone="yes"?>
<Relationships xmlns="http://schemas.openxmlformats.org/package/2006/relationships"><Relationship Id="rId8" Type="http://schemas.openxmlformats.org/officeDocument/2006/relationships/image" Target="../media/image990.png"/><Relationship Id="rId13" Type="http://schemas.openxmlformats.org/officeDocument/2006/relationships/image" Target="../media/image1040.png"/><Relationship Id="rId3" Type="http://schemas.openxmlformats.org/officeDocument/2006/relationships/image" Target="../media/image109.png"/><Relationship Id="rId7" Type="http://schemas.openxmlformats.org/officeDocument/2006/relationships/image" Target="../media/image980.png"/><Relationship Id="rId12" Type="http://schemas.openxmlformats.org/officeDocument/2006/relationships/image" Target="../media/image1030.png"/><Relationship Id="rId2" Type="http://schemas.openxmlformats.org/officeDocument/2006/relationships/image" Target="../media/image108.png"/><Relationship Id="rId16" Type="http://schemas.openxmlformats.org/officeDocument/2006/relationships/image" Target="../media/image116.png"/><Relationship Id="rId1" Type="http://schemas.openxmlformats.org/officeDocument/2006/relationships/slideLayout" Target="../slideLayouts/slideLayout3.xml"/><Relationship Id="rId6" Type="http://schemas.openxmlformats.org/officeDocument/2006/relationships/image" Target="../media/image970.png"/><Relationship Id="rId11" Type="http://schemas.openxmlformats.org/officeDocument/2006/relationships/image" Target="../media/image1020.png"/><Relationship Id="rId5" Type="http://schemas.openxmlformats.org/officeDocument/2006/relationships/image" Target="../media/image960.png"/><Relationship Id="rId15" Type="http://schemas.openxmlformats.org/officeDocument/2006/relationships/image" Target="../media/image107.png"/><Relationship Id="rId10" Type="http://schemas.openxmlformats.org/officeDocument/2006/relationships/image" Target="../media/image1010.png"/><Relationship Id="rId4" Type="http://schemas.openxmlformats.org/officeDocument/2006/relationships/image" Target="../media/image950.png"/><Relationship Id="rId9" Type="http://schemas.openxmlformats.org/officeDocument/2006/relationships/image" Target="../media/image1000.png"/><Relationship Id="rId14" Type="http://schemas.openxmlformats.org/officeDocument/2006/relationships/image" Target="../media/image1050.png"/></Relationships>
</file>

<file path=ppt/slides/_rels/slide27.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60.png"/><Relationship Id="rId13" Type="http://schemas.openxmlformats.org/officeDocument/2006/relationships/image" Target="../media/image21.png"/><Relationship Id="rId3" Type="http://schemas.openxmlformats.org/officeDocument/2006/relationships/image" Target="../media/image15.png"/><Relationship Id="rId7" Type="http://schemas.openxmlformats.org/officeDocument/2006/relationships/image" Target="../media/image18.png"/><Relationship Id="rId12" Type="http://schemas.openxmlformats.org/officeDocument/2006/relationships/image" Target="../media/image20.pn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40.png"/><Relationship Id="rId11" Type="http://schemas.openxmlformats.org/officeDocument/2006/relationships/image" Target="../media/image19.png"/><Relationship Id="rId5" Type="http://schemas.openxmlformats.org/officeDocument/2006/relationships/image" Target="../media/image17.png"/><Relationship Id="rId10" Type="http://schemas.openxmlformats.org/officeDocument/2006/relationships/image" Target="../media/image180.png"/><Relationship Id="rId4" Type="http://schemas.openxmlformats.org/officeDocument/2006/relationships/image" Target="../media/image16.png"/><Relationship Id="rId9" Type="http://schemas.openxmlformats.org/officeDocument/2006/relationships/image" Target="../media/image170.png"/></Relationships>
</file>

<file path=ppt/slides/_rels/slide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F580579-6323-4DBF-A972-D37AE0241780}"/>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12192000" cy="6811264"/>
          </a:xfrm>
          <a:prstGeom prst="rect">
            <a:avLst/>
          </a:prstGeom>
        </p:spPr>
      </p:pic>
      <p:grpSp>
        <p:nvGrpSpPr>
          <p:cNvPr id="3" name="组合 2">
            <a:extLst>
              <a:ext uri="{FF2B5EF4-FFF2-40B4-BE49-F238E27FC236}">
                <a16:creationId xmlns:a16="http://schemas.microsoft.com/office/drawing/2014/main" id="{89F823EF-0721-448F-B5C1-B945375231E6}"/>
              </a:ext>
            </a:extLst>
          </p:cNvPr>
          <p:cNvGrpSpPr/>
          <p:nvPr/>
        </p:nvGrpSpPr>
        <p:grpSpPr>
          <a:xfrm>
            <a:off x="0" y="3124200"/>
            <a:ext cx="12192000" cy="3733800"/>
            <a:chOff x="0" y="3312958"/>
            <a:chExt cx="12192000" cy="3830792"/>
          </a:xfrm>
        </p:grpSpPr>
        <p:sp>
          <p:nvSpPr>
            <p:cNvPr id="23" name="任意多边形: 形状 22">
              <a:extLst>
                <a:ext uri="{FF2B5EF4-FFF2-40B4-BE49-F238E27FC236}">
                  <a16:creationId xmlns:a16="http://schemas.microsoft.com/office/drawing/2014/main" id="{7842A79C-4014-419F-939E-93F9E3B2379D}"/>
                </a:ext>
              </a:extLst>
            </p:cNvPr>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a:extLst>
                <a:ext uri="{FF2B5EF4-FFF2-40B4-BE49-F238E27FC236}">
                  <a16:creationId xmlns:a16="http://schemas.microsoft.com/office/drawing/2014/main" id="{0ED815D2-6843-4633-BFAB-D0B4D03CA4A4}"/>
                </a:ext>
              </a:extLst>
            </p:cNvPr>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3" name="文本框 12">
            <a:extLst>
              <a:ext uri="{FF2B5EF4-FFF2-40B4-BE49-F238E27FC236}">
                <a16:creationId xmlns:a16="http://schemas.microsoft.com/office/drawing/2014/main" id="{2D333133-B779-4DA1-80BA-DF6BFCB972EA}"/>
              </a:ext>
            </a:extLst>
          </p:cNvPr>
          <p:cNvSpPr txBox="1"/>
          <p:nvPr/>
        </p:nvSpPr>
        <p:spPr>
          <a:xfrm>
            <a:off x="1085850" y="5809218"/>
            <a:ext cx="1526380" cy="625171"/>
          </a:xfrm>
          <a:prstGeom prst="rect">
            <a:avLst/>
          </a:prstGeom>
          <a:noFill/>
        </p:spPr>
        <p:txBody>
          <a:bodyPr wrap="none" rtlCol="0">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作者：李成扬     </a:t>
            </a:r>
            <a:endPar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a:p>
            <a:pPr>
              <a:lnSpc>
                <a:spcPct val="130000"/>
              </a:lnSpc>
            </a:pPr>
            <a:fld id="{98484357-27F5-412C-9392-BED9492E194C}" type="datetime5">
              <a:rPr lang="zh-CN" altLang="en-US" sz="1400" smtClean="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2022/11/2</a:t>
            </a:fld>
            <a:endPar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4" name="文本框 13">
            <a:extLst>
              <a:ext uri="{FF2B5EF4-FFF2-40B4-BE49-F238E27FC236}">
                <a16:creationId xmlns:a16="http://schemas.microsoft.com/office/drawing/2014/main" id="{97791BA2-8CEC-4F32-AD60-C7C15DC4AB94}"/>
              </a:ext>
            </a:extLst>
          </p:cNvPr>
          <p:cNvSpPr txBox="1"/>
          <p:nvPr/>
        </p:nvSpPr>
        <p:spPr>
          <a:xfrm>
            <a:off x="1085850" y="5049835"/>
            <a:ext cx="2031325"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sym typeface="微软雅黑" panose="020B0503020204020204" pitchFamily="34" charset="-122"/>
              </a:rPr>
              <a:t>神经网络</a:t>
            </a:r>
          </a:p>
        </p:txBody>
      </p:sp>
      <p:pic>
        <p:nvPicPr>
          <p:cNvPr id="6" name="图片 5">
            <a:extLst>
              <a:ext uri="{FF2B5EF4-FFF2-40B4-BE49-F238E27FC236}">
                <a16:creationId xmlns:a16="http://schemas.microsoft.com/office/drawing/2014/main" id="{8D85687E-9D09-4454-B5F2-94B3B4CD70EC}"/>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10160000" y="4889500"/>
            <a:ext cx="1524000" cy="1524000"/>
          </a:xfrm>
          <a:prstGeom prst="rect">
            <a:avLst/>
          </a:prstGeom>
        </p:spPr>
      </p:pic>
    </p:spTree>
    <p:extLst>
      <p:ext uri="{BB962C8B-B14F-4D97-AF65-F5344CB8AC3E}">
        <p14:creationId xmlns:p14="http://schemas.microsoft.com/office/powerpoint/2010/main" val="15560575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E32A9-FE7C-40CB-9AD1-72670D3D0B0F}"/>
              </a:ext>
            </a:extLst>
          </p:cNvPr>
          <p:cNvSpPr>
            <a:spLocks noGrp="1"/>
          </p:cNvSpPr>
          <p:nvPr>
            <p:ph type="title"/>
          </p:nvPr>
        </p:nvSpPr>
        <p:spPr>
          <a:xfrm>
            <a:off x="482600" y="352358"/>
            <a:ext cx="10972800" cy="533400"/>
          </a:xfrm>
        </p:spPr>
        <p:txBody>
          <a:bodyPr/>
          <a:lstStyle/>
          <a:p>
            <a:r>
              <a:rPr lang="zh-CN" altLang="en-US" dirty="0"/>
              <a:t>感知机</a:t>
            </a:r>
            <a:endParaRPr lang="en-US" dirty="0"/>
          </a:p>
        </p:txBody>
      </p:sp>
      <p:pic>
        <p:nvPicPr>
          <p:cNvPr id="4" name="图片 3">
            <a:extLst>
              <a:ext uri="{FF2B5EF4-FFF2-40B4-BE49-F238E27FC236}">
                <a16:creationId xmlns:a16="http://schemas.microsoft.com/office/drawing/2014/main" id="{9A7C31DF-9C39-481F-A1DE-B2A27DB91A02}"/>
              </a:ext>
            </a:extLst>
          </p:cNvPr>
          <p:cNvPicPr>
            <a:picLocks noChangeAspect="1"/>
          </p:cNvPicPr>
          <p:nvPr/>
        </p:nvPicPr>
        <p:blipFill>
          <a:blip r:embed="rId2"/>
          <a:stretch>
            <a:fillRect/>
          </a:stretch>
        </p:blipFill>
        <p:spPr>
          <a:xfrm>
            <a:off x="749544" y="2318317"/>
            <a:ext cx="3103958" cy="2676416"/>
          </a:xfrm>
          <a:prstGeom prst="rect">
            <a:avLst/>
          </a:prstGeom>
        </p:spPr>
      </p:pic>
      <p:sp>
        <p:nvSpPr>
          <p:cNvPr id="10" name="文本框 9">
            <a:extLst>
              <a:ext uri="{FF2B5EF4-FFF2-40B4-BE49-F238E27FC236}">
                <a16:creationId xmlns:a16="http://schemas.microsoft.com/office/drawing/2014/main" id="{DBEF73A1-0FB3-4DD1-97AA-2D73B184305F}"/>
              </a:ext>
            </a:extLst>
          </p:cNvPr>
          <p:cNvSpPr txBox="1"/>
          <p:nvPr/>
        </p:nvSpPr>
        <p:spPr>
          <a:xfrm>
            <a:off x="820342" y="1493936"/>
            <a:ext cx="2317837" cy="369332"/>
          </a:xfrm>
          <a:prstGeom prst="rect">
            <a:avLst/>
          </a:prstGeom>
          <a:noFill/>
        </p:spPr>
        <p:txBody>
          <a:bodyPr wrap="square" rtlCol="0">
            <a:spAutoFit/>
          </a:bodyPr>
          <a:lstStyle/>
          <a:p>
            <a:r>
              <a:rPr lang="zh-CN" altLang="en-US" dirty="0">
                <a:solidFill>
                  <a:srgbClr val="FF0000"/>
                </a:solidFill>
              </a:rPr>
              <a:t>感知机：两层神经元</a:t>
            </a:r>
            <a:endParaRPr lang="en-US" altLang="zh-CN" dirty="0">
              <a:solidFill>
                <a:srgbClr val="FF0000"/>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08503735-610C-4B5C-B6F8-BDB28F1144F4}"/>
                  </a:ext>
                </a:extLst>
              </p:cNvPr>
              <p:cNvSpPr txBox="1"/>
              <p:nvPr/>
            </p:nvSpPr>
            <p:spPr>
              <a:xfrm>
                <a:off x="3620820" y="2318317"/>
                <a:ext cx="172290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i="1" smtClean="0">
                          <a:latin typeface="Cambria Math" panose="02040503050406030204" pitchFamily="18" charset="0"/>
                        </a:rPr>
                        <m:t>=</m:t>
                      </m:r>
                      <m:r>
                        <a:rPr lang="en-US" b="0" i="1" smtClean="0">
                          <a:latin typeface="Cambria Math" panose="02040503050406030204" pitchFamily="18" charset="0"/>
                        </a:rPr>
                        <m:t>𝑓</m:t>
                      </m:r>
                      <m:d>
                        <m:dPr>
                          <m:ctrlPr>
                            <a:rPr lang="en-US" b="0" i="1" smtClean="0">
                              <a:latin typeface="Cambria Math" panose="02040503050406030204" pitchFamily="18" charset="0"/>
                            </a:rPr>
                          </m:ctrlPr>
                        </m:dPr>
                        <m:e>
                          <m:nary>
                            <m:naryPr>
                              <m:chr m:val="∑"/>
                              <m:ctrlPr>
                                <a:rPr lang="en-US" b="0" i="1" smtClean="0">
                                  <a:latin typeface="Cambria Math" panose="02040503050406030204" pitchFamily="18" charset="0"/>
                                </a:rPr>
                              </m:ctrlPr>
                            </m:naryPr>
                            <m:sub>
                              <m:r>
                                <m:rPr>
                                  <m:brk m:alnAt="23"/>
                                </m:rPr>
                                <a:rPr lang="en-US" b="0" i="1" smtClean="0">
                                  <a:latin typeface="Cambria Math" panose="02040503050406030204" pitchFamily="18" charset="0"/>
                                </a:rPr>
                                <m:t>𝑖</m:t>
                              </m:r>
                            </m:sub>
                            <m:sup>
                              <m:r>
                                <a:rPr lang="en-US" b="0" i="1" smtClean="0">
                                  <a:latin typeface="Cambria Math" panose="02040503050406030204" pitchFamily="18" charset="0"/>
                                </a:rPr>
                                <m:t>𝑛</m:t>
                              </m:r>
                            </m:sup>
                            <m:e>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𝑖</m:t>
                                  </m:r>
                                </m:sub>
                              </m:sSub>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e>
                          </m:nary>
                        </m:e>
                      </m:d>
                    </m:oMath>
                  </m:oMathPara>
                </a14:m>
                <a:endParaRPr lang="en-US" dirty="0"/>
              </a:p>
            </p:txBody>
          </p:sp>
        </mc:Choice>
        <mc:Fallback xmlns="">
          <p:sp>
            <p:nvSpPr>
              <p:cNvPr id="6" name="文本框 5">
                <a:extLst>
                  <a:ext uri="{FF2B5EF4-FFF2-40B4-BE49-F238E27FC236}">
                    <a16:creationId xmlns:a16="http://schemas.microsoft.com/office/drawing/2014/main" id="{08503735-610C-4B5C-B6F8-BDB28F1144F4}"/>
                  </a:ext>
                </a:extLst>
              </p:cNvPr>
              <p:cNvSpPr txBox="1">
                <a:spLocks noRot="1" noChangeAspect="1" noMove="1" noResize="1" noEditPoints="1" noAdjustHandles="1" noChangeArrowheads="1" noChangeShapeType="1" noTextEdit="1"/>
              </p:cNvSpPr>
              <p:nvPr/>
            </p:nvSpPr>
            <p:spPr>
              <a:xfrm>
                <a:off x="3620820" y="2318317"/>
                <a:ext cx="1722908" cy="75623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3CAA7C4-62F1-4754-92C5-D39ACF0FF0D7}"/>
                  </a:ext>
                </a:extLst>
              </p:cNvPr>
              <p:cNvSpPr txBox="1"/>
              <p:nvPr/>
            </p:nvSpPr>
            <p:spPr>
              <a:xfrm>
                <a:off x="9283089" y="2900012"/>
                <a:ext cx="1491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𝑖</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𝑖</m:t>
                          </m:r>
                        </m:sub>
                      </m:sSub>
                    </m:oMath>
                  </m:oMathPara>
                </a14:m>
                <a:endParaRPr lang="en-US" dirty="0"/>
              </a:p>
            </p:txBody>
          </p:sp>
        </mc:Choice>
        <mc:Fallback xmlns="">
          <p:sp>
            <p:nvSpPr>
              <p:cNvPr id="19" name="文本框 18">
                <a:extLst>
                  <a:ext uri="{FF2B5EF4-FFF2-40B4-BE49-F238E27FC236}">
                    <a16:creationId xmlns:a16="http://schemas.microsoft.com/office/drawing/2014/main" id="{93CAA7C4-62F1-4754-92C5-D39ACF0FF0D7}"/>
                  </a:ext>
                </a:extLst>
              </p:cNvPr>
              <p:cNvSpPr txBox="1">
                <a:spLocks noRot="1" noChangeAspect="1" noMove="1" noResize="1" noEditPoints="1" noAdjustHandles="1" noChangeArrowheads="1" noChangeShapeType="1" noTextEdit="1"/>
              </p:cNvSpPr>
              <p:nvPr/>
            </p:nvSpPr>
            <p:spPr>
              <a:xfrm>
                <a:off x="9283089" y="2900012"/>
                <a:ext cx="1491882" cy="276999"/>
              </a:xfrm>
              <a:prstGeom prst="rect">
                <a:avLst/>
              </a:prstGeom>
              <a:blipFill>
                <a:blip r:embed="rId4"/>
                <a:stretch>
                  <a:fillRect l="-2041" r="-1224"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5E4248E-12F6-44BB-A6D3-BE9475FB3022}"/>
                  </a:ext>
                </a:extLst>
              </p:cNvPr>
              <p:cNvSpPr txBox="1"/>
              <p:nvPr/>
            </p:nvSpPr>
            <p:spPr>
              <a:xfrm>
                <a:off x="9283089" y="3412885"/>
                <a:ext cx="17927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𝑖</m:t>
                          </m:r>
                        </m:sub>
                      </m:sSub>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d>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m:oMathPara>
                </a14:m>
                <a:endParaRPr lang="en-US" dirty="0"/>
              </a:p>
            </p:txBody>
          </p:sp>
        </mc:Choice>
        <mc:Fallback xmlns="">
          <p:sp>
            <p:nvSpPr>
              <p:cNvPr id="28" name="文本框 27">
                <a:extLst>
                  <a:ext uri="{FF2B5EF4-FFF2-40B4-BE49-F238E27FC236}">
                    <a16:creationId xmlns:a16="http://schemas.microsoft.com/office/drawing/2014/main" id="{F5E4248E-12F6-44BB-A6D3-BE9475FB3022}"/>
                  </a:ext>
                </a:extLst>
              </p:cNvPr>
              <p:cNvSpPr txBox="1">
                <a:spLocks noRot="1" noChangeAspect="1" noMove="1" noResize="1" noEditPoints="1" noAdjustHandles="1" noChangeArrowheads="1" noChangeShapeType="1" noTextEdit="1"/>
              </p:cNvSpPr>
              <p:nvPr/>
            </p:nvSpPr>
            <p:spPr>
              <a:xfrm>
                <a:off x="9283089" y="3412885"/>
                <a:ext cx="1792798" cy="276999"/>
              </a:xfrm>
              <a:prstGeom prst="rect">
                <a:avLst/>
              </a:prstGeom>
              <a:blipFill>
                <a:blip r:embed="rId5"/>
                <a:stretch>
                  <a:fillRect l="-2721" t="-26667" r="-3061" b="-26667"/>
                </a:stretch>
              </a:blipFill>
            </p:spPr>
            <p:txBody>
              <a:bodyPr/>
              <a:lstStyle/>
              <a:p>
                <a:r>
                  <a:rPr lang="en-US">
                    <a:noFill/>
                  </a:rPr>
                  <a:t> </a:t>
                </a:r>
              </a:p>
            </p:txBody>
          </p:sp>
        </mc:Fallback>
      </mc:AlternateContent>
      <p:pic>
        <p:nvPicPr>
          <p:cNvPr id="64" name="图片 63">
            <a:extLst>
              <a:ext uri="{FF2B5EF4-FFF2-40B4-BE49-F238E27FC236}">
                <a16:creationId xmlns:a16="http://schemas.microsoft.com/office/drawing/2014/main" id="{ECCE66B8-A384-4C6C-956B-84C5822AC25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661974" y="2605145"/>
            <a:ext cx="2676526" cy="2624138"/>
          </a:xfrm>
          <a:prstGeom prst="rect">
            <a:avLst/>
          </a:prstGeom>
        </p:spPr>
      </p:pic>
      <p:sp>
        <p:nvSpPr>
          <p:cNvPr id="65" name="文本框 64">
            <a:extLst>
              <a:ext uri="{FF2B5EF4-FFF2-40B4-BE49-F238E27FC236}">
                <a16:creationId xmlns:a16="http://schemas.microsoft.com/office/drawing/2014/main" id="{5269AA14-B8E8-4FE8-B713-BBDC95758B5A}"/>
              </a:ext>
            </a:extLst>
          </p:cNvPr>
          <p:cNvSpPr txBox="1"/>
          <p:nvPr/>
        </p:nvSpPr>
        <p:spPr>
          <a:xfrm>
            <a:off x="8778239" y="2368419"/>
            <a:ext cx="2167681" cy="369332"/>
          </a:xfrm>
          <a:prstGeom prst="rect">
            <a:avLst/>
          </a:prstGeom>
          <a:noFill/>
        </p:spPr>
        <p:txBody>
          <a:bodyPr wrap="square" rtlCol="0">
            <a:spAutoFit/>
          </a:bodyPr>
          <a:lstStyle/>
          <a:p>
            <a:r>
              <a:rPr lang="zh-CN" altLang="en-US" dirty="0"/>
              <a:t>感知机更新：</a:t>
            </a:r>
            <a:endParaRPr lang="en-US" dirty="0"/>
          </a:p>
        </p:txBody>
      </p:sp>
      <mc:AlternateContent xmlns:mc="http://schemas.openxmlformats.org/markup-compatibility/2006" xmlns:a14="http://schemas.microsoft.com/office/drawing/2010/main">
        <mc:Choice Requires="a14">
          <p:sp>
            <p:nvSpPr>
              <p:cNvPr id="66" name="文本框 65">
                <a:extLst>
                  <a:ext uri="{FF2B5EF4-FFF2-40B4-BE49-F238E27FC236}">
                    <a16:creationId xmlns:a16="http://schemas.microsoft.com/office/drawing/2014/main" id="{92F38C90-1BA7-4CD9-B4DE-27F747CB56EA}"/>
                  </a:ext>
                </a:extLst>
              </p:cNvPr>
              <p:cNvSpPr txBox="1"/>
              <p:nvPr/>
            </p:nvSpPr>
            <p:spPr>
              <a:xfrm>
                <a:off x="8778239" y="3959128"/>
                <a:ext cx="2167681" cy="646331"/>
              </a:xfrm>
              <a:prstGeom prst="rect">
                <a:avLst/>
              </a:prstGeom>
              <a:noFill/>
            </p:spPr>
            <p:txBody>
              <a:bodyPr wrap="square" rtlCol="0">
                <a:spAutoFit/>
              </a:bodyPr>
              <a:lstStyle/>
              <a:p>
                <a14:m>
                  <m:oMath xmlns:m="http://schemas.openxmlformats.org/officeDocument/2006/math">
                    <m:r>
                      <a:rPr lang="en-US" i="1">
                        <a:latin typeface="Cambria Math" panose="02040503050406030204" pitchFamily="18" charset="0"/>
                        <a:ea typeface="Cambria Math" panose="02040503050406030204" pitchFamily="18" charset="0"/>
                      </a:rPr>
                      <m:t>𝑦</m:t>
                    </m:r>
                  </m:oMath>
                </a14:m>
                <a:r>
                  <a:rPr lang="zh-CN" altLang="en-US" dirty="0"/>
                  <a:t>：对象实际类别</a:t>
                </a:r>
                <a:endParaRPr lang="en-US" altLang="zh-CN" dirty="0"/>
              </a:p>
              <a:p>
                <a14:m>
                  <m:oMath xmlns:m="http://schemas.openxmlformats.org/officeDocument/2006/math">
                    <m:acc>
                      <m:accPr>
                        <m:chr m:val="̂"/>
                        <m:ctrlPr>
                          <a:rPr lang="en-US" i="1">
                            <a:latin typeface="Cambria Math" panose="02040503050406030204" pitchFamily="18" charset="0"/>
                            <a:ea typeface="Cambria Math" panose="02040503050406030204" pitchFamily="18" charset="0"/>
                          </a:rPr>
                        </m:ctrlPr>
                      </m:accPr>
                      <m:e>
                        <m:r>
                          <a:rPr lang="en-US" i="1">
                            <a:latin typeface="Cambria Math" panose="02040503050406030204" pitchFamily="18" charset="0"/>
                            <a:ea typeface="Cambria Math" panose="02040503050406030204" pitchFamily="18" charset="0"/>
                          </a:rPr>
                          <m:t>𝑦</m:t>
                        </m:r>
                      </m:e>
                    </m:acc>
                  </m:oMath>
                </a14:m>
                <a:r>
                  <a:rPr lang="zh-CN" altLang="en-US" dirty="0"/>
                  <a:t>：感知机预测类别</a:t>
                </a:r>
                <a:endParaRPr lang="en-US" dirty="0"/>
              </a:p>
            </p:txBody>
          </p:sp>
        </mc:Choice>
        <mc:Fallback xmlns="">
          <p:sp>
            <p:nvSpPr>
              <p:cNvPr id="66" name="文本框 65">
                <a:extLst>
                  <a:ext uri="{FF2B5EF4-FFF2-40B4-BE49-F238E27FC236}">
                    <a16:creationId xmlns:a16="http://schemas.microsoft.com/office/drawing/2014/main" id="{92F38C90-1BA7-4CD9-B4DE-27F747CB56EA}"/>
                  </a:ext>
                </a:extLst>
              </p:cNvPr>
              <p:cNvSpPr txBox="1">
                <a:spLocks noRot="1" noChangeAspect="1" noMove="1" noResize="1" noEditPoints="1" noAdjustHandles="1" noChangeArrowheads="1" noChangeShapeType="1" noTextEdit="1"/>
              </p:cNvSpPr>
              <p:nvPr/>
            </p:nvSpPr>
            <p:spPr>
              <a:xfrm>
                <a:off x="8778239" y="3959128"/>
                <a:ext cx="2167681" cy="646331"/>
              </a:xfrm>
              <a:prstGeom prst="rect">
                <a:avLst/>
              </a:prstGeom>
              <a:blipFill>
                <a:blip r:embed="rId7"/>
                <a:stretch>
                  <a:fillRect t="-4717" r="-1966" b="-14151"/>
                </a:stretch>
              </a:blipFill>
            </p:spPr>
            <p:txBody>
              <a:bodyPr/>
              <a:lstStyle/>
              <a:p>
                <a:r>
                  <a:rPr lang="en-US">
                    <a:noFill/>
                  </a:rPr>
                  <a:t> </a:t>
                </a:r>
              </a:p>
            </p:txBody>
          </p:sp>
        </mc:Fallback>
      </mc:AlternateContent>
      <p:sp>
        <p:nvSpPr>
          <p:cNvPr id="67" name="文本框 66">
            <a:extLst>
              <a:ext uri="{FF2B5EF4-FFF2-40B4-BE49-F238E27FC236}">
                <a16:creationId xmlns:a16="http://schemas.microsoft.com/office/drawing/2014/main" id="{1911BB19-96BA-4ED0-89A0-9E1A14957E0F}"/>
              </a:ext>
            </a:extLst>
          </p:cNvPr>
          <p:cNvSpPr txBox="1"/>
          <p:nvPr/>
        </p:nvSpPr>
        <p:spPr>
          <a:xfrm>
            <a:off x="1734070" y="5596640"/>
            <a:ext cx="8723860" cy="307777"/>
          </a:xfrm>
          <a:prstGeom prst="rect">
            <a:avLst/>
          </a:prstGeom>
          <a:noFill/>
        </p:spPr>
        <p:txBody>
          <a:bodyPr wrap="square" rtlCol="0">
            <a:spAutoFit/>
          </a:bodyPr>
          <a:lstStyle/>
          <a:p>
            <a:r>
              <a:rPr lang="zh-CN" altLang="en-US" sz="1400" dirty="0"/>
              <a:t>可以证明，若两类对象是线性可分的，即存在一个线性超平面能将他们分开，则感知机的学习过程一定会收敛</a:t>
            </a:r>
            <a:endParaRPr lang="en-US" sz="1400" dirty="0"/>
          </a:p>
        </p:txBody>
      </p:sp>
    </p:spTree>
    <p:extLst>
      <p:ext uri="{BB962C8B-B14F-4D97-AF65-F5344CB8AC3E}">
        <p14:creationId xmlns:p14="http://schemas.microsoft.com/office/powerpoint/2010/main" val="1833326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E32A9-FE7C-40CB-9AD1-72670D3D0B0F}"/>
              </a:ext>
            </a:extLst>
          </p:cNvPr>
          <p:cNvSpPr>
            <a:spLocks noGrp="1"/>
          </p:cNvSpPr>
          <p:nvPr>
            <p:ph type="title"/>
          </p:nvPr>
        </p:nvSpPr>
        <p:spPr>
          <a:xfrm>
            <a:off x="482600" y="352358"/>
            <a:ext cx="10972800" cy="533400"/>
          </a:xfrm>
        </p:spPr>
        <p:txBody>
          <a:bodyPr/>
          <a:lstStyle/>
          <a:p>
            <a:r>
              <a:rPr lang="zh-CN" altLang="en-US" dirty="0"/>
              <a:t>感知机：</a:t>
            </a:r>
            <a:endParaRPr lang="en-US" dirty="0"/>
          </a:p>
        </p:txBody>
      </p:sp>
      <p:pic>
        <p:nvPicPr>
          <p:cNvPr id="17" name="图片 16">
            <a:extLst>
              <a:ext uri="{FF2B5EF4-FFF2-40B4-BE49-F238E27FC236}">
                <a16:creationId xmlns:a16="http://schemas.microsoft.com/office/drawing/2014/main" id="{79349C28-37E3-4242-A8C2-D6D042DF0AA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6043" y="1368621"/>
            <a:ext cx="2494150" cy="2445332"/>
          </a:xfrm>
          <a:prstGeom prst="rect">
            <a:avLst/>
          </a:prstGeom>
        </p:spPr>
      </p:pic>
      <mc:AlternateContent xmlns:mc="http://schemas.openxmlformats.org/markup-compatibility/2006" xmlns:a14="http://schemas.microsoft.com/office/drawing/2010/main">
        <mc:Choice Requires="a14">
          <p:sp>
            <p:nvSpPr>
              <p:cNvPr id="18" name="矩形 17">
                <a:extLst>
                  <a:ext uri="{FF2B5EF4-FFF2-40B4-BE49-F238E27FC236}">
                    <a16:creationId xmlns:a16="http://schemas.microsoft.com/office/drawing/2014/main" id="{ED799A17-8D50-4F7D-BB33-60507DAFDB25}"/>
                  </a:ext>
                </a:extLst>
              </p:cNvPr>
              <p:cNvSpPr/>
              <p:nvPr/>
            </p:nvSpPr>
            <p:spPr>
              <a:xfrm>
                <a:off x="1908722" y="3556563"/>
                <a:ext cx="52007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r>
                        <a:rPr lang="en-US" b="0" i="0" smtClean="0">
                          <a:latin typeface="Cambria Math" panose="02040503050406030204" pitchFamily="18" charset="0"/>
                        </a:rPr>
                        <m:t>′</m:t>
                      </m:r>
                    </m:oMath>
                  </m:oMathPara>
                </a14:m>
                <a:endParaRPr lang="en-US" dirty="0"/>
              </a:p>
            </p:txBody>
          </p:sp>
        </mc:Choice>
        <mc:Fallback xmlns="">
          <p:sp>
            <p:nvSpPr>
              <p:cNvPr id="18" name="矩形 17">
                <a:extLst>
                  <a:ext uri="{FF2B5EF4-FFF2-40B4-BE49-F238E27FC236}">
                    <a16:creationId xmlns:a16="http://schemas.microsoft.com/office/drawing/2014/main" id="{ED799A17-8D50-4F7D-BB33-60507DAFDB25}"/>
                  </a:ext>
                </a:extLst>
              </p:cNvPr>
              <p:cNvSpPr>
                <a:spLocks noRot="1" noChangeAspect="1" noMove="1" noResize="1" noEditPoints="1" noAdjustHandles="1" noChangeArrowheads="1" noChangeShapeType="1" noTextEdit="1"/>
              </p:cNvSpPr>
              <p:nvPr/>
            </p:nvSpPr>
            <p:spPr>
              <a:xfrm>
                <a:off x="1908722" y="3556563"/>
                <a:ext cx="520079" cy="369332"/>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矩形 24">
                <a:extLst>
                  <a:ext uri="{FF2B5EF4-FFF2-40B4-BE49-F238E27FC236}">
                    <a16:creationId xmlns:a16="http://schemas.microsoft.com/office/drawing/2014/main" id="{AD335747-0903-4286-A974-B35435DF4D4A}"/>
                  </a:ext>
                </a:extLst>
              </p:cNvPr>
              <p:cNvSpPr/>
              <p:nvPr/>
            </p:nvSpPr>
            <p:spPr>
              <a:xfrm>
                <a:off x="964132" y="3217148"/>
                <a:ext cx="52540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m:t>
                      </m:r>
                    </m:oMath>
                  </m:oMathPara>
                </a14:m>
                <a:endParaRPr lang="en-US" dirty="0"/>
              </a:p>
            </p:txBody>
          </p:sp>
        </mc:Choice>
        <mc:Fallback xmlns="">
          <p:sp>
            <p:nvSpPr>
              <p:cNvPr id="25" name="矩形 24">
                <a:extLst>
                  <a:ext uri="{FF2B5EF4-FFF2-40B4-BE49-F238E27FC236}">
                    <a16:creationId xmlns:a16="http://schemas.microsoft.com/office/drawing/2014/main" id="{AD335747-0903-4286-A974-B35435DF4D4A}"/>
                  </a:ext>
                </a:extLst>
              </p:cNvPr>
              <p:cNvSpPr>
                <a:spLocks noRot="1" noChangeAspect="1" noMove="1" noResize="1" noEditPoints="1" noAdjustHandles="1" noChangeArrowheads="1" noChangeShapeType="1" noTextEdit="1"/>
              </p:cNvSpPr>
              <p:nvPr/>
            </p:nvSpPr>
            <p:spPr>
              <a:xfrm>
                <a:off x="964132" y="3217148"/>
                <a:ext cx="525400" cy="369332"/>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文本框 18">
                <a:extLst>
                  <a:ext uri="{FF2B5EF4-FFF2-40B4-BE49-F238E27FC236}">
                    <a16:creationId xmlns:a16="http://schemas.microsoft.com/office/drawing/2014/main" id="{93CAA7C4-62F1-4754-92C5-D39ACF0FF0D7}"/>
                  </a:ext>
                </a:extLst>
              </p:cNvPr>
              <p:cNvSpPr txBox="1"/>
              <p:nvPr/>
            </p:nvSpPr>
            <p:spPr>
              <a:xfrm>
                <a:off x="1664985" y="425535"/>
                <a:ext cx="14918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𝑖</m:t>
                          </m:r>
                        </m:sub>
                      </m:sSub>
                      <m:r>
                        <a:rPr lang="en-US" i="1" smtClean="0">
                          <a:latin typeface="Cambria Math" panose="02040503050406030204" pitchFamily="18" charset="0"/>
                        </a:rPr>
                        <m:t>=</m:t>
                      </m:r>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i="1">
                              <a:latin typeface="Cambria Math" panose="02040503050406030204" pitchFamily="18" charset="0"/>
                            </a:rPr>
                            <m:t>𝑖</m:t>
                          </m:r>
                        </m:sub>
                      </m:sSub>
                    </m:oMath>
                  </m:oMathPara>
                </a14:m>
                <a:endParaRPr lang="en-US" dirty="0"/>
              </a:p>
            </p:txBody>
          </p:sp>
        </mc:Choice>
        <mc:Fallback xmlns="">
          <p:sp>
            <p:nvSpPr>
              <p:cNvPr id="19" name="文本框 18">
                <a:extLst>
                  <a:ext uri="{FF2B5EF4-FFF2-40B4-BE49-F238E27FC236}">
                    <a16:creationId xmlns:a16="http://schemas.microsoft.com/office/drawing/2014/main" id="{93CAA7C4-62F1-4754-92C5-D39ACF0FF0D7}"/>
                  </a:ext>
                </a:extLst>
              </p:cNvPr>
              <p:cNvSpPr txBox="1">
                <a:spLocks noRot="1" noChangeAspect="1" noMove="1" noResize="1" noEditPoints="1" noAdjustHandles="1" noChangeArrowheads="1" noChangeShapeType="1" noTextEdit="1"/>
              </p:cNvSpPr>
              <p:nvPr/>
            </p:nvSpPr>
            <p:spPr>
              <a:xfrm>
                <a:off x="1664985" y="425535"/>
                <a:ext cx="1491882" cy="276999"/>
              </a:xfrm>
              <a:prstGeom prst="rect">
                <a:avLst/>
              </a:prstGeom>
              <a:blipFill>
                <a:blip r:embed="rId6"/>
                <a:stretch>
                  <a:fillRect l="-2041" r="-1633" b="-1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F5E4248E-12F6-44BB-A6D3-BE9475FB3022}"/>
                  </a:ext>
                </a:extLst>
              </p:cNvPr>
              <p:cNvSpPr txBox="1"/>
              <p:nvPr/>
            </p:nvSpPr>
            <p:spPr>
              <a:xfrm>
                <a:off x="3232671" y="443514"/>
                <a:ext cx="179279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l-GR" i="1" smtClean="0">
                              <a:latin typeface="Cambria Math" panose="02040503050406030204" pitchFamily="18" charset="0"/>
                              <a:ea typeface="Cambria Math" panose="02040503050406030204" pitchFamily="18" charset="0"/>
                            </a:rPr>
                            <m:t>Δ</m:t>
                          </m:r>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𝑖</m:t>
                          </m:r>
                        </m:sub>
                      </m:sSub>
                      <m:r>
                        <a:rPr lang="en-US" i="1" smtClean="0">
                          <a:latin typeface="Cambria Math" panose="02040503050406030204" pitchFamily="18" charset="0"/>
                        </a:rPr>
                        <m:t>=</m:t>
                      </m:r>
                      <m:r>
                        <a:rPr lang="en-US" i="1" smtClean="0">
                          <a:latin typeface="Cambria Math" panose="02040503050406030204" pitchFamily="18" charset="0"/>
                          <a:ea typeface="Cambria Math" panose="02040503050406030204" pitchFamily="18" charset="0"/>
                        </a:rPr>
                        <m:t>𝜂</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𝑦</m:t>
                          </m:r>
                          <m:r>
                            <a:rPr lang="en-US" b="0" i="1" smtClean="0">
                              <a:latin typeface="Cambria Math" panose="02040503050406030204" pitchFamily="18" charset="0"/>
                              <a:ea typeface="Cambria Math" panose="02040503050406030204" pitchFamily="18" charset="0"/>
                            </a:rPr>
                            <m:t>−</m:t>
                          </m:r>
                          <m:acc>
                            <m:accPr>
                              <m:chr m:val="̂"/>
                              <m:ctrlPr>
                                <a:rPr lang="en-US" b="0" i="1" smtClean="0">
                                  <a:latin typeface="Cambria Math" panose="02040503050406030204" pitchFamily="18" charset="0"/>
                                  <a:ea typeface="Cambria Math" panose="02040503050406030204" pitchFamily="18" charset="0"/>
                                </a:rPr>
                              </m:ctrlPr>
                            </m:accPr>
                            <m:e>
                              <m:r>
                                <a:rPr lang="en-US" b="0" i="1" smtClean="0">
                                  <a:latin typeface="Cambria Math" panose="02040503050406030204" pitchFamily="18" charset="0"/>
                                  <a:ea typeface="Cambria Math" panose="02040503050406030204" pitchFamily="18" charset="0"/>
                                </a:rPr>
                                <m:t>𝑦</m:t>
                              </m:r>
                            </m:e>
                          </m:acc>
                        </m:e>
                      </m:d>
                      <m:sSub>
                        <m:sSubPr>
                          <m:ctrlPr>
                            <a:rPr lang="en-US"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oMath>
                  </m:oMathPara>
                </a14:m>
                <a:endParaRPr lang="en-US" dirty="0"/>
              </a:p>
            </p:txBody>
          </p:sp>
        </mc:Choice>
        <mc:Fallback xmlns="">
          <p:sp>
            <p:nvSpPr>
              <p:cNvPr id="28" name="文本框 27">
                <a:extLst>
                  <a:ext uri="{FF2B5EF4-FFF2-40B4-BE49-F238E27FC236}">
                    <a16:creationId xmlns:a16="http://schemas.microsoft.com/office/drawing/2014/main" id="{F5E4248E-12F6-44BB-A6D3-BE9475FB3022}"/>
                  </a:ext>
                </a:extLst>
              </p:cNvPr>
              <p:cNvSpPr txBox="1">
                <a:spLocks noRot="1" noChangeAspect="1" noMove="1" noResize="1" noEditPoints="1" noAdjustHandles="1" noChangeArrowheads="1" noChangeShapeType="1" noTextEdit="1"/>
              </p:cNvSpPr>
              <p:nvPr/>
            </p:nvSpPr>
            <p:spPr>
              <a:xfrm>
                <a:off x="3232671" y="443514"/>
                <a:ext cx="1792798" cy="276999"/>
              </a:xfrm>
              <a:prstGeom prst="rect">
                <a:avLst/>
              </a:prstGeom>
              <a:blipFill>
                <a:blip r:embed="rId7"/>
                <a:stretch>
                  <a:fillRect l="-2381" t="-26667" r="-3401" b="-26667"/>
                </a:stretch>
              </a:blipFill>
            </p:spPr>
            <p:txBody>
              <a:bodyPr/>
              <a:lstStyle/>
              <a:p>
                <a:r>
                  <a:rPr lang="en-US">
                    <a:noFill/>
                  </a:rPr>
                  <a:t> </a:t>
                </a:r>
              </a:p>
            </p:txBody>
          </p:sp>
        </mc:Fallback>
      </mc:AlternateContent>
      <p:cxnSp>
        <p:nvCxnSpPr>
          <p:cNvPr id="35" name="直接连接符 34">
            <a:extLst>
              <a:ext uri="{FF2B5EF4-FFF2-40B4-BE49-F238E27FC236}">
                <a16:creationId xmlns:a16="http://schemas.microsoft.com/office/drawing/2014/main" id="{AA454408-51BD-41CC-ADD1-CA7CCF54AC6A}"/>
              </a:ext>
            </a:extLst>
          </p:cNvPr>
          <p:cNvCxnSpPr>
            <a:cxnSpLocks/>
          </p:cNvCxnSpPr>
          <p:nvPr/>
        </p:nvCxnSpPr>
        <p:spPr>
          <a:xfrm flipH="1">
            <a:off x="1395668" y="2401841"/>
            <a:ext cx="688088" cy="4918"/>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直接连接符 35">
            <a:extLst>
              <a:ext uri="{FF2B5EF4-FFF2-40B4-BE49-F238E27FC236}">
                <a16:creationId xmlns:a16="http://schemas.microsoft.com/office/drawing/2014/main" id="{6FDB5C0D-13C5-41F7-9641-D29F402937F2}"/>
              </a:ext>
            </a:extLst>
          </p:cNvPr>
          <p:cNvCxnSpPr>
            <a:cxnSpLocks/>
          </p:cNvCxnSpPr>
          <p:nvPr/>
        </p:nvCxnSpPr>
        <p:spPr>
          <a:xfrm flipV="1">
            <a:off x="2150950" y="2462081"/>
            <a:ext cx="0" cy="1124399"/>
          </a:xfrm>
          <a:prstGeom prst="line">
            <a:avLst/>
          </a:prstGeom>
          <a:ln w="1270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3FBEB80E-09F4-4560-A6A7-B7C13413878C}"/>
                  </a:ext>
                </a:extLst>
              </p:cNvPr>
              <p:cNvSpPr txBox="1"/>
              <p:nvPr/>
            </p:nvSpPr>
            <p:spPr>
              <a:xfrm>
                <a:off x="5289572" y="1878867"/>
                <a:ext cx="1522340" cy="553998"/>
              </a:xfrm>
              <a:prstGeom prst="rect">
                <a:avLst/>
              </a:prstGeom>
              <a:noFill/>
            </p:spPr>
            <p:txBody>
              <a:bodyPr wrap="none" lIns="0" tIns="0" rIns="0" bIns="0"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1</m:t>
                        </m:r>
                      </m:sub>
                    </m:sSub>
                    <m:r>
                      <a:rPr lang="en-US" altLang="zh-CN" i="1" dirty="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𝜂</m:t>
                        </m:r>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oMath>
                </a14:m>
                <a:r>
                  <a:rPr lang="en-US" b="0" i="1" dirty="0">
                    <a:solidFill>
                      <a:srgbClr val="FF0000"/>
                    </a:solidFill>
                    <a:latin typeface="Cambria Math" panose="02040503050406030204" pitchFamily="18" charset="0"/>
                  </a:rPr>
                  <a:t> </a:t>
                </a:r>
              </a:p>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2</m:t>
                        </m:r>
                      </m:sub>
                    </m:sSub>
                    <m:r>
                      <a:rPr lang="en-US" altLang="zh-CN" i="1">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𝜂</m:t>
                    </m:r>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𝑥</m:t>
                        </m:r>
                      </m:e>
                      <m:sub>
                        <m:r>
                          <a:rPr lang="en-US" altLang="zh-CN" b="0" i="1" smtClean="0">
                            <a:solidFill>
                              <a:srgbClr val="FF0000"/>
                            </a:solidFill>
                            <a:latin typeface="Cambria Math" panose="02040503050406030204" pitchFamily="18" charset="0"/>
                            <a:ea typeface="Cambria Math" panose="02040503050406030204" pitchFamily="18" charset="0"/>
                          </a:rPr>
                          <m:t>2</m:t>
                        </m:r>
                      </m:sub>
                    </m:sSub>
                  </m:oMath>
                </a14:m>
                <a:r>
                  <a:rPr lang="en-US" b="0" dirty="0">
                    <a:solidFill>
                      <a:srgbClr val="FF0000"/>
                    </a:solidFill>
                  </a:rPr>
                  <a:t> </a:t>
                </a:r>
              </a:p>
            </p:txBody>
          </p:sp>
        </mc:Choice>
        <mc:Fallback xmlns="">
          <p:sp>
            <p:nvSpPr>
              <p:cNvPr id="40" name="文本框 39">
                <a:extLst>
                  <a:ext uri="{FF2B5EF4-FFF2-40B4-BE49-F238E27FC236}">
                    <a16:creationId xmlns:a16="http://schemas.microsoft.com/office/drawing/2014/main" id="{3FBEB80E-09F4-4560-A6A7-B7C13413878C}"/>
                  </a:ext>
                </a:extLst>
              </p:cNvPr>
              <p:cNvSpPr txBox="1">
                <a:spLocks noRot="1" noChangeAspect="1" noMove="1" noResize="1" noEditPoints="1" noAdjustHandles="1" noChangeArrowheads="1" noChangeShapeType="1" noTextEdit="1"/>
              </p:cNvSpPr>
              <p:nvPr/>
            </p:nvSpPr>
            <p:spPr>
              <a:xfrm>
                <a:off x="5289572" y="1878867"/>
                <a:ext cx="1522340" cy="553998"/>
              </a:xfrm>
              <a:prstGeom prst="rect">
                <a:avLst/>
              </a:prstGeom>
              <a:blipFill>
                <a:blip r:embed="rId8"/>
                <a:stretch>
                  <a:fillRect l="-4016" b="-120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矩形 25">
                <a:extLst>
                  <a:ext uri="{FF2B5EF4-FFF2-40B4-BE49-F238E27FC236}">
                    <a16:creationId xmlns:a16="http://schemas.microsoft.com/office/drawing/2014/main" id="{942C3203-3375-4AA8-A16E-FBD5D4E63B5C}"/>
                  </a:ext>
                </a:extLst>
              </p:cNvPr>
              <p:cNvSpPr/>
              <p:nvPr/>
            </p:nvSpPr>
            <p:spPr>
              <a:xfrm>
                <a:off x="2215086" y="2201627"/>
                <a:ext cx="19373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sSub>
                            <m:sSubPr>
                              <m:ctrlPr>
                                <a:rPr lang="en-US" i="1">
                                  <a:solidFill>
                                    <a:srgbClr val="FF0000"/>
                                  </a:solidFill>
                                  <a:latin typeface="Cambria Math" panose="02040503050406030204" pitchFamily="18" charset="0"/>
                                </a:rPr>
                              </m:ctrlPr>
                            </m:sSubPr>
                            <m:e>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ea typeface="Cambria Math" panose="02040503050406030204" pitchFamily="18" charset="0"/>
                                    </a:rPr>
                                    <m:t>1</m:t>
                                  </m:r>
                                </m:sub>
                              </m:sSub>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r>
                                <a:rPr lang="en-US" b="0" i="1" smtClean="0">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ea typeface="Cambria Math" panose="02040503050406030204" pitchFamily="18" charset="0"/>
                                </a:rPr>
                                <m:t>2</m:t>
                              </m:r>
                            </m:sub>
                          </m:sSub>
                          <m:r>
                            <a:rPr lang="en-US" b="0" i="1" smtClean="0">
                              <a:solidFill>
                                <a:srgbClr val="FF0000"/>
                              </a:solidFill>
                              <a:latin typeface="Cambria Math" panose="02040503050406030204" pitchFamily="18" charset="0"/>
                            </a:rPr>
                            <m:t>𝑥</m:t>
                          </m:r>
                        </m:e>
                        <m:sub>
                          <m:r>
                            <a:rPr lang="en-US" b="0" i="1" smtClean="0">
                              <a:solidFill>
                                <a:srgbClr val="FF0000"/>
                              </a:solidFill>
                              <a:latin typeface="Cambria Math" panose="02040503050406030204" pitchFamily="18" charset="0"/>
                            </a:rPr>
                            <m:t>2</m:t>
                          </m:r>
                        </m:sub>
                      </m:sSub>
                      <m:r>
                        <a:rPr lang="en-US" i="1">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0</m:t>
                      </m:r>
                    </m:oMath>
                  </m:oMathPara>
                </a14:m>
                <a:endParaRPr lang="en-US" dirty="0"/>
              </a:p>
            </p:txBody>
          </p:sp>
        </mc:Choice>
        <mc:Fallback xmlns="">
          <p:sp>
            <p:nvSpPr>
              <p:cNvPr id="26" name="矩形 25">
                <a:extLst>
                  <a:ext uri="{FF2B5EF4-FFF2-40B4-BE49-F238E27FC236}">
                    <a16:creationId xmlns:a16="http://schemas.microsoft.com/office/drawing/2014/main" id="{942C3203-3375-4AA8-A16E-FBD5D4E63B5C}"/>
                  </a:ext>
                </a:extLst>
              </p:cNvPr>
              <p:cNvSpPr>
                <a:spLocks noRot="1" noChangeAspect="1" noMove="1" noResize="1" noEditPoints="1" noAdjustHandles="1" noChangeArrowheads="1" noChangeShapeType="1" noTextEdit="1"/>
              </p:cNvSpPr>
              <p:nvPr/>
            </p:nvSpPr>
            <p:spPr>
              <a:xfrm>
                <a:off x="2215086" y="2201627"/>
                <a:ext cx="1937390" cy="369332"/>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矩形 44">
                <a:extLst>
                  <a:ext uri="{FF2B5EF4-FFF2-40B4-BE49-F238E27FC236}">
                    <a16:creationId xmlns:a16="http://schemas.microsoft.com/office/drawing/2014/main" id="{41A6D635-CE55-4DBB-AE90-50C619D5AAFA}"/>
                  </a:ext>
                </a:extLst>
              </p:cNvPr>
              <p:cNvSpPr/>
              <p:nvPr/>
            </p:nvSpPr>
            <p:spPr>
              <a:xfrm>
                <a:off x="4326802" y="746136"/>
                <a:ext cx="3626249" cy="369332"/>
              </a:xfrm>
              <a:prstGeom prst="rect">
                <a:avLst/>
              </a:prstGeom>
            </p:spPr>
            <p:txBody>
              <a:bodyPr wrap="none">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altLang="zh-CN" i="1">
                            <a:solidFill>
                              <a:srgbClr val="FF0000"/>
                            </a:solidFill>
                            <a:latin typeface="Cambria Math" panose="02040503050406030204" pitchFamily="18" charset="0"/>
                            <a:ea typeface="Cambria Math" panose="02040503050406030204" pitchFamily="18" charset="0"/>
                          </a:rPr>
                          <m:t>2</m:t>
                        </m:r>
                      </m:sub>
                    </m:sSub>
                    <m:r>
                      <a:rPr lang="en-US" b="0" i="1" smtClean="0">
                        <a:solidFill>
                          <a:srgbClr val="FF0000"/>
                        </a:solidFill>
                        <a:latin typeface="Cambria Math" panose="02040503050406030204" pitchFamily="18" charset="0"/>
                        <a:ea typeface="Cambria Math" panose="02040503050406030204" pitchFamily="18" charset="0"/>
                      </a:rPr>
                      <m:t>&gt;0⇒</m:t>
                    </m:r>
                    <m:r>
                      <a:rPr lang="zh-CN" altLang="en-US" i="1">
                        <a:solidFill>
                          <a:srgbClr val="FF0000"/>
                        </a:solidFill>
                        <a:latin typeface="Cambria Math" panose="02040503050406030204" pitchFamily="18" charset="0"/>
                        <a:ea typeface="Cambria Math" panose="02040503050406030204" pitchFamily="18" charset="0"/>
                      </a:rPr>
                      <m:t>直线</m:t>
                    </m:r>
                  </m:oMath>
                </a14:m>
                <a:r>
                  <a:rPr lang="zh-CN" altLang="en-US" dirty="0">
                    <a:solidFill>
                      <a:srgbClr val="FF0000"/>
                    </a:solidFill>
                  </a:rPr>
                  <a:t>上方的点均为类别</a:t>
                </a:r>
                <a:r>
                  <a:rPr lang="en-US" altLang="zh-CN" dirty="0">
                    <a:solidFill>
                      <a:srgbClr val="FF0000"/>
                    </a:solidFill>
                  </a:rPr>
                  <a:t>1</a:t>
                </a:r>
                <a:endParaRPr lang="en-US" dirty="0">
                  <a:solidFill>
                    <a:srgbClr val="FF0000"/>
                  </a:solidFill>
                </a:endParaRPr>
              </a:p>
            </p:txBody>
          </p:sp>
        </mc:Choice>
        <mc:Fallback xmlns="">
          <p:sp>
            <p:nvSpPr>
              <p:cNvPr id="45" name="矩形 44">
                <a:extLst>
                  <a:ext uri="{FF2B5EF4-FFF2-40B4-BE49-F238E27FC236}">
                    <a16:creationId xmlns:a16="http://schemas.microsoft.com/office/drawing/2014/main" id="{41A6D635-CE55-4DBB-AE90-50C619D5AAFA}"/>
                  </a:ext>
                </a:extLst>
              </p:cNvPr>
              <p:cNvSpPr>
                <a:spLocks noRot="1" noChangeAspect="1" noMove="1" noResize="1" noEditPoints="1" noAdjustHandles="1" noChangeArrowheads="1" noChangeShapeType="1" noTextEdit="1"/>
              </p:cNvSpPr>
              <p:nvPr/>
            </p:nvSpPr>
            <p:spPr>
              <a:xfrm>
                <a:off x="4326802" y="746136"/>
                <a:ext cx="3626249" cy="369332"/>
              </a:xfrm>
              <a:prstGeom prst="rect">
                <a:avLst/>
              </a:prstGeom>
              <a:blipFill>
                <a:blip r:embed="rId10"/>
                <a:stretch>
                  <a:fillRect t="-8197" r="-1345"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矩形 45">
                <a:extLst>
                  <a:ext uri="{FF2B5EF4-FFF2-40B4-BE49-F238E27FC236}">
                    <a16:creationId xmlns:a16="http://schemas.microsoft.com/office/drawing/2014/main" id="{E22A64C7-C627-4824-8FF3-A9B7770A7D5B}"/>
                  </a:ext>
                </a:extLst>
              </p:cNvPr>
              <p:cNvSpPr/>
              <p:nvPr/>
            </p:nvSpPr>
            <p:spPr>
              <a:xfrm>
                <a:off x="1428329" y="1627115"/>
                <a:ext cx="763351" cy="369332"/>
              </a:xfrm>
              <a:prstGeom prst="rect">
                <a:avLst/>
              </a:prstGeom>
            </p:spPr>
            <p:txBody>
              <a:bodyPr wrap="none">
                <a:spAutoFit/>
              </a:bodyPr>
              <a:lstStyle/>
              <a:p>
                <a14:m>
                  <m:oMath xmlns:m="http://schemas.openxmlformats.org/officeDocument/2006/math">
                    <m:r>
                      <a:rPr lang="zh-CN" altLang="en-US" i="1" smtClean="0">
                        <a:solidFill>
                          <a:srgbClr val="FF0000"/>
                        </a:solidFill>
                        <a:latin typeface="Cambria Math" panose="02040503050406030204" pitchFamily="18" charset="0"/>
                        <a:ea typeface="Cambria Math" panose="02040503050406030204" pitchFamily="18" charset="0"/>
                      </a:rPr>
                      <m:t>类</m:t>
                    </m:r>
                    <m:r>
                      <a:rPr lang="zh-CN" altLang="en-US" i="1">
                        <a:solidFill>
                          <a:srgbClr val="FF0000"/>
                        </a:solidFill>
                        <a:latin typeface="Cambria Math" panose="02040503050406030204" pitchFamily="18" charset="0"/>
                        <a:ea typeface="Cambria Math" panose="02040503050406030204" pitchFamily="18" charset="0"/>
                      </a:rPr>
                      <m:t>别</m:t>
                    </m:r>
                  </m:oMath>
                </a14:m>
                <a:r>
                  <a:rPr lang="en-US" altLang="zh-CN" dirty="0">
                    <a:solidFill>
                      <a:srgbClr val="FF0000"/>
                    </a:solidFill>
                  </a:rPr>
                  <a:t>0</a:t>
                </a:r>
                <a:endParaRPr lang="en-US" dirty="0">
                  <a:solidFill>
                    <a:srgbClr val="FF0000"/>
                  </a:solidFill>
                </a:endParaRPr>
              </a:p>
            </p:txBody>
          </p:sp>
        </mc:Choice>
        <mc:Fallback xmlns="">
          <p:sp>
            <p:nvSpPr>
              <p:cNvPr id="46" name="矩形 45">
                <a:extLst>
                  <a:ext uri="{FF2B5EF4-FFF2-40B4-BE49-F238E27FC236}">
                    <a16:creationId xmlns:a16="http://schemas.microsoft.com/office/drawing/2014/main" id="{E22A64C7-C627-4824-8FF3-A9B7770A7D5B}"/>
                  </a:ext>
                </a:extLst>
              </p:cNvPr>
              <p:cNvSpPr>
                <a:spLocks noRot="1" noChangeAspect="1" noMove="1" noResize="1" noEditPoints="1" noAdjustHandles="1" noChangeArrowheads="1" noChangeShapeType="1" noTextEdit="1"/>
              </p:cNvSpPr>
              <p:nvPr/>
            </p:nvSpPr>
            <p:spPr>
              <a:xfrm>
                <a:off x="1428329" y="1627115"/>
                <a:ext cx="763351" cy="369332"/>
              </a:xfrm>
              <a:prstGeom prst="rect">
                <a:avLst/>
              </a:prstGeom>
              <a:blipFill>
                <a:blip r:embed="rId11"/>
                <a:stretch>
                  <a:fillRect l="-2381" t="-9836" r="-5556" b="-24590"/>
                </a:stretch>
              </a:blipFill>
            </p:spPr>
            <p:txBody>
              <a:bodyPr/>
              <a:lstStyle/>
              <a:p>
                <a:r>
                  <a:rPr lang="en-US">
                    <a:noFill/>
                  </a:rPr>
                  <a:t> </a:t>
                </a:r>
              </a:p>
            </p:txBody>
          </p:sp>
        </mc:Fallback>
      </mc:AlternateContent>
      <p:sp>
        <p:nvSpPr>
          <p:cNvPr id="47" name="矩形 46">
            <a:extLst>
              <a:ext uri="{FF2B5EF4-FFF2-40B4-BE49-F238E27FC236}">
                <a16:creationId xmlns:a16="http://schemas.microsoft.com/office/drawing/2014/main" id="{15D4988C-2B59-4A90-B1EC-090563BDB55A}"/>
              </a:ext>
            </a:extLst>
          </p:cNvPr>
          <p:cNvSpPr/>
          <p:nvPr/>
        </p:nvSpPr>
        <p:spPr>
          <a:xfrm>
            <a:off x="2718754" y="2436707"/>
            <a:ext cx="763351" cy="369332"/>
          </a:xfrm>
          <a:prstGeom prst="rect">
            <a:avLst/>
          </a:prstGeom>
        </p:spPr>
        <p:txBody>
          <a:bodyPr wrap="none">
            <a:spAutoFit/>
          </a:bodyPr>
          <a:lstStyle/>
          <a:p>
            <a:r>
              <a:rPr lang="zh-CN" altLang="en-US" dirty="0">
                <a:solidFill>
                  <a:srgbClr val="FF0000"/>
                </a:solidFill>
              </a:rPr>
              <a:t>类别</a:t>
            </a:r>
            <a:r>
              <a:rPr lang="en-US" altLang="zh-CN" dirty="0">
                <a:solidFill>
                  <a:srgbClr val="FF0000"/>
                </a:solidFill>
              </a:rPr>
              <a:t>1</a:t>
            </a:r>
            <a:endParaRPr lang="en-US" dirty="0">
              <a:solidFill>
                <a:srgbClr val="FF0000"/>
              </a:solidFill>
            </a:endParaRPr>
          </a:p>
        </p:txBody>
      </p:sp>
      <mc:AlternateContent xmlns:mc="http://schemas.openxmlformats.org/markup-compatibility/2006" xmlns:a14="http://schemas.microsoft.com/office/drawing/2010/main">
        <mc:Choice Requires="a14">
          <p:sp>
            <p:nvSpPr>
              <p:cNvPr id="50" name="矩形 49">
                <a:extLst>
                  <a:ext uri="{FF2B5EF4-FFF2-40B4-BE49-F238E27FC236}">
                    <a16:creationId xmlns:a16="http://schemas.microsoft.com/office/drawing/2014/main" id="{3271BF5D-9D47-49AB-BCAC-7D4187CD6D78}"/>
                  </a:ext>
                </a:extLst>
              </p:cNvPr>
              <p:cNvSpPr/>
              <p:nvPr/>
            </p:nvSpPr>
            <p:spPr>
              <a:xfrm>
                <a:off x="4326802" y="1094870"/>
                <a:ext cx="3642279" cy="369332"/>
              </a:xfrm>
              <a:prstGeom prst="rect">
                <a:avLst/>
              </a:prstGeom>
            </p:spPr>
            <p:txBody>
              <a:bodyPr wrap="none">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altLang="zh-CN" i="1">
                            <a:solidFill>
                              <a:srgbClr val="FF0000"/>
                            </a:solidFill>
                            <a:latin typeface="Cambria Math" panose="02040503050406030204" pitchFamily="18" charset="0"/>
                            <a:ea typeface="Cambria Math" panose="02040503050406030204" pitchFamily="18" charset="0"/>
                          </a:rPr>
                          <m:t>2</m:t>
                        </m:r>
                      </m:sub>
                    </m:sSub>
                    <m:r>
                      <a:rPr lang="en-US" b="0" i="1" smtClean="0">
                        <a:solidFill>
                          <a:srgbClr val="FF0000"/>
                        </a:solidFill>
                        <a:latin typeface="Cambria Math" panose="02040503050406030204" pitchFamily="18" charset="0"/>
                        <a:ea typeface="Cambria Math" panose="02040503050406030204" pitchFamily="18" charset="0"/>
                      </a:rPr>
                      <m:t>&lt;0⇒</m:t>
                    </m:r>
                    <m:r>
                      <a:rPr lang="zh-CN" altLang="en-US" i="1">
                        <a:solidFill>
                          <a:srgbClr val="FF0000"/>
                        </a:solidFill>
                        <a:latin typeface="Cambria Math" panose="02040503050406030204" pitchFamily="18" charset="0"/>
                        <a:ea typeface="Cambria Math" panose="02040503050406030204" pitchFamily="18" charset="0"/>
                      </a:rPr>
                      <m:t>直线</m:t>
                    </m:r>
                  </m:oMath>
                </a14:m>
                <a:r>
                  <a:rPr lang="zh-CN" altLang="en-US" dirty="0">
                    <a:solidFill>
                      <a:srgbClr val="FF0000"/>
                    </a:solidFill>
                  </a:rPr>
                  <a:t>上方的点均为类别</a:t>
                </a:r>
                <a:r>
                  <a:rPr lang="en-US" altLang="zh-CN" dirty="0">
                    <a:solidFill>
                      <a:srgbClr val="FF0000"/>
                    </a:solidFill>
                  </a:rPr>
                  <a:t>0</a:t>
                </a:r>
                <a:endParaRPr lang="en-US" dirty="0">
                  <a:solidFill>
                    <a:srgbClr val="FF0000"/>
                  </a:solidFill>
                </a:endParaRPr>
              </a:p>
            </p:txBody>
          </p:sp>
        </mc:Choice>
        <mc:Fallback xmlns="">
          <p:sp>
            <p:nvSpPr>
              <p:cNvPr id="50" name="矩形 49">
                <a:extLst>
                  <a:ext uri="{FF2B5EF4-FFF2-40B4-BE49-F238E27FC236}">
                    <a16:creationId xmlns:a16="http://schemas.microsoft.com/office/drawing/2014/main" id="{3271BF5D-9D47-49AB-BCAC-7D4187CD6D78}"/>
                  </a:ext>
                </a:extLst>
              </p:cNvPr>
              <p:cNvSpPr>
                <a:spLocks noRot="1" noChangeAspect="1" noMove="1" noResize="1" noEditPoints="1" noAdjustHandles="1" noChangeArrowheads="1" noChangeShapeType="1" noTextEdit="1"/>
              </p:cNvSpPr>
              <p:nvPr/>
            </p:nvSpPr>
            <p:spPr>
              <a:xfrm>
                <a:off x="4326802" y="1094870"/>
                <a:ext cx="3642279" cy="369332"/>
              </a:xfrm>
              <a:prstGeom prst="rect">
                <a:avLst/>
              </a:prstGeom>
              <a:blipFill>
                <a:blip r:embed="rId12"/>
                <a:stretch>
                  <a:fillRect t="-10000" r="-1005" b="-26667"/>
                </a:stretch>
              </a:blipFill>
            </p:spPr>
            <p:txBody>
              <a:bodyPr/>
              <a:lstStyle/>
              <a:p>
                <a:r>
                  <a:rPr lang="en-US">
                    <a:noFill/>
                  </a:rPr>
                  <a:t> </a:t>
                </a:r>
              </a:p>
            </p:txBody>
          </p:sp>
        </mc:Fallback>
      </mc:AlternateContent>
      <p:pic>
        <p:nvPicPr>
          <p:cNvPr id="53" name="图片 52">
            <a:extLst>
              <a:ext uri="{FF2B5EF4-FFF2-40B4-BE49-F238E27FC236}">
                <a16:creationId xmlns:a16="http://schemas.microsoft.com/office/drawing/2014/main" id="{449B5856-AF8D-4142-9DD9-E3856304330A}"/>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452" b="99093" l="1423" r="99822">
                        <a14:foregroundMark x1="3381" y1="36661" x2="82384" y2="66788"/>
                        <a14:foregroundMark x1="7295" y1="7623" x2="22420" y2="21053"/>
                        <a14:foregroundMark x1="22420" y1="21053" x2="534" y2="25590"/>
                        <a14:foregroundMark x1="534" y1="25590" x2="29893" y2="24501"/>
                        <a14:foregroundMark x1="29893" y1="24501" x2="59253" y2="26316"/>
                        <a14:foregroundMark x1="59253" y1="26316" x2="39146" y2="30127"/>
                        <a14:foregroundMark x1="39146" y1="30127" x2="88434" y2="21597"/>
                        <a14:foregroundMark x1="88434" y1="21597" x2="29893" y2="17967"/>
                        <a14:foregroundMark x1="29893" y1="17967" x2="76512" y2="13975"/>
                        <a14:foregroundMark x1="76512" y1="13975" x2="16370" y2="14519"/>
                        <a14:foregroundMark x1="16370" y1="14519" x2="35587" y2="13249"/>
                        <a14:foregroundMark x1="35587" y1="13249" x2="2669" y2="8530"/>
                        <a14:foregroundMark x1="2669" y1="8530" x2="44306" y2="11978"/>
                        <a14:foregroundMark x1="44306" y1="11978" x2="8185" y2="5989"/>
                        <a14:foregroundMark x1="8185" y1="5989" x2="35231" y2="3448"/>
                        <a14:foregroundMark x1="35231" y1="3448" x2="14413" y2="7078"/>
                        <a14:foregroundMark x1="14413" y1="7078" x2="69929" y2="21597"/>
                        <a14:foregroundMark x1="69929" y1="21597" x2="58719" y2="27042"/>
                        <a14:foregroundMark x1="1779" y1="1452" x2="19395" y2="20327"/>
                        <a14:foregroundMark x1="19395" y1="20327" x2="41459" y2="25227"/>
                        <a14:foregroundMark x1="41459" y1="25227" x2="26512" y2="39746"/>
                        <a14:foregroundMark x1="26512" y1="39746" x2="89680" y2="63158"/>
                        <a14:foregroundMark x1="89680" y1="63158" x2="64591" y2="73321"/>
                        <a14:foregroundMark x1="64591" y1="73321" x2="92171" y2="66062"/>
                        <a14:foregroundMark x1="92171" y1="66062" x2="26157" y2="46642"/>
                        <a14:foregroundMark x1="26157" y1="46642" x2="19929" y2="41924"/>
                        <a14:foregroundMark x1="8541" y1="27042" x2="11744" y2="47550"/>
                        <a14:foregroundMark x1="11744" y1="47550" x2="40036" y2="57532"/>
                        <a14:foregroundMark x1="40036" y1="57532" x2="59609" y2="58258"/>
                        <a14:foregroundMark x1="59609" y1="58258" x2="81495" y2="56624"/>
                        <a14:foregroundMark x1="81495" y1="56624" x2="97153" y2="37024"/>
                        <a14:foregroundMark x1="97153" y1="37024" x2="85231" y2="14519"/>
                        <a14:foregroundMark x1="85231" y1="14519" x2="66726" y2="544"/>
                        <a14:foregroundMark x1="66726" y1="544" x2="5694" y2="544"/>
                        <a14:foregroundMark x1="5694" y1="544" x2="0" y2="20871"/>
                        <a14:foregroundMark x1="0" y1="20871" x2="2669" y2="40835"/>
                        <a14:foregroundMark x1="2669" y1="40835" x2="19217" y2="47731"/>
                        <a14:foregroundMark x1="62278" y1="26134" x2="39680" y2="24138"/>
                        <a14:foregroundMark x1="39680" y1="24138" x2="37900" y2="45191"/>
                        <a14:foregroundMark x1="37900" y1="45191" x2="69929" y2="51724"/>
                        <a14:foregroundMark x1="69929" y1="51724" x2="88612" y2="45735"/>
                        <a14:foregroundMark x1="88612" y1="45735" x2="74911" y2="29764"/>
                        <a14:foregroundMark x1="74911" y1="29764" x2="58363" y2="24864"/>
                        <a14:foregroundMark x1="70107" y1="36298" x2="50000" y2="35390"/>
                        <a14:foregroundMark x1="50000" y1="35390" x2="68505" y2="48639"/>
                        <a14:foregroundMark x1="68505" y1="48639" x2="61922" y2="32486"/>
                        <a14:foregroundMark x1="59964" y1="33575" x2="94662" y2="37750"/>
                        <a14:foregroundMark x1="94662" y1="37750" x2="43950" y2="39201"/>
                        <a14:foregroundMark x1="1068" y1="1270" x2="30783" y2="1270"/>
                        <a14:foregroundMark x1="30783" y1="1270" x2="50000" y2="544"/>
                        <a14:foregroundMark x1="50000" y1="544" x2="87011" y2="2359"/>
                        <a14:foregroundMark x1="87011" y1="2359" x2="33452" y2="4537"/>
                        <a14:foregroundMark x1="33452" y1="4537" x2="76690" y2="17423"/>
                        <a14:foregroundMark x1="76690" y1="17423" x2="44484" y2="15789"/>
                        <a14:foregroundMark x1="44484" y1="15789" x2="93950" y2="20508"/>
                        <a14:foregroundMark x1="93950" y1="20508" x2="99288" y2="50817"/>
                        <a14:foregroundMark x1="99288" y1="50817" x2="95374" y2="26316"/>
                        <a14:foregroundMark x1="95374" y1="26316" x2="99288" y2="20871"/>
                        <a14:foregroundMark x1="58363" y1="36661" x2="51957" y2="57713"/>
                        <a14:foregroundMark x1="51957" y1="57713" x2="40036" y2="69510"/>
                        <a14:foregroundMark x1="28826" y1="72777" x2="2847" y2="84574"/>
                        <a14:foregroundMark x1="2847" y1="84574" x2="49110" y2="52087"/>
                        <a14:foregroundMark x1="49110" y1="52087" x2="19395" y2="67514"/>
                        <a14:foregroundMark x1="19395" y1="67514" x2="58897" y2="57895"/>
                        <a14:foregroundMark x1="58897" y1="57895" x2="28470" y2="66969"/>
                        <a14:foregroundMark x1="28470" y1="66969" x2="71968" y2="78377"/>
                        <a14:foregroundMark x1="70513" y1="84728" x2="57829" y2="92377"/>
                        <a14:foregroundMark x1="57829" y1="92377" x2="14947" y2="93466"/>
                        <a14:foregroundMark x1="14947" y1="93466" x2="80071" y2="97459"/>
                        <a14:foregroundMark x1="80071" y1="97459" x2="44306" y2="94192"/>
                        <a14:foregroundMark x1="44306" y1="94192" x2="68505" y2="93829"/>
                        <a14:foregroundMark x1="68505" y1="93829" x2="97153" y2="95463"/>
                        <a14:foregroundMark x1="97153" y1="95463" x2="68505" y2="92559"/>
                        <a14:foregroundMark x1="68505" y1="92559" x2="80663" y2="83502"/>
                        <a14:foregroundMark x1="75380" y1="77965" x2="45374" y2="68603"/>
                        <a14:foregroundMark x1="45374" y1="68603" x2="95730" y2="68603"/>
                        <a14:foregroundMark x1="95730" y1="68603" x2="31139" y2="68240"/>
                        <a14:foregroundMark x1="31139" y1="68240" x2="92171" y2="70599"/>
                        <a14:foregroundMark x1="58582" y1="86171" x2="49110" y2="90563"/>
                        <a14:foregroundMark x1="92171" y1="70599" x2="76600" y2="77818"/>
                        <a14:foregroundMark x1="49110" y1="90563" x2="94306" y2="93466"/>
                        <a14:foregroundMark x1="94306" y1="93466" x2="17438" y2="95644"/>
                        <a14:foregroundMark x1="31862" y1="90092" x2="36299" y2="88385"/>
                        <a14:foregroundMark x1="17438" y1="95644" x2="30848" y2="90483"/>
                        <a14:foregroundMark x1="12346" y1="91331" x2="890" y2="92740"/>
                        <a14:foregroundMark x1="33714" y1="88703" x2="32606" y2="88839"/>
                        <a14:foregroundMark x1="36299" y1="88385" x2="34244" y2="88638"/>
                        <a14:foregroundMark x1="890" y1="92740" x2="24021" y2="92377"/>
                        <a14:foregroundMark x1="24021" y1="92377" x2="4626" y2="93466"/>
                        <a14:foregroundMark x1="4626" y1="93466" x2="69929" y2="93285"/>
                        <a14:foregroundMark x1="69929" y1="93285" x2="80631" y2="83506"/>
                        <a14:foregroundMark x1="31634" y1="70537" x2="8185" y2="67514"/>
                        <a14:foregroundMark x1="82542" y1="77101" x2="38464" y2="71418"/>
                        <a14:foregroundMark x1="8185" y1="67514" x2="12989" y2="64973"/>
                        <a14:foregroundMark x1="4804" y1="66243" x2="3915" y2="60799"/>
                        <a14:foregroundMark x1="1601" y1="2178" x2="21530" y2="2541"/>
                        <a14:foregroundMark x1="21530" y1="2541" x2="41103" y2="907"/>
                        <a14:foregroundMark x1="41103" y1="907" x2="82384" y2="3630"/>
                        <a14:foregroundMark x1="82384" y1="3630" x2="31317" y2="3448"/>
                        <a14:foregroundMark x1="31317" y1="3448" x2="82740" y2="9800"/>
                        <a14:foregroundMark x1="82740" y1="9800" x2="42883" y2="9437"/>
                        <a14:foregroundMark x1="42883" y1="9437" x2="65302" y2="5445"/>
                        <a14:foregroundMark x1="65302" y1="5445" x2="41103" y2="5626"/>
                        <a14:foregroundMark x1="41103" y1="5626" x2="86299" y2="6897"/>
                        <a14:foregroundMark x1="86299" y1="6897" x2="56584" y2="5445"/>
                        <a14:foregroundMark x1="56584" y1="5445" x2="90036" y2="5263"/>
                        <a14:foregroundMark x1="90036" y1="5263" x2="66548" y2="6897"/>
                        <a14:foregroundMark x1="66548" y1="6897" x2="90391" y2="6897"/>
                        <a14:foregroundMark x1="90391" y1="6897" x2="50178" y2="8711"/>
                        <a14:foregroundMark x1="50178" y1="8711" x2="88612" y2="9437"/>
                        <a14:foregroundMark x1="88612" y1="9437" x2="68861" y2="1633"/>
                        <a14:foregroundMark x1="68861" y1="1633" x2="7829" y2="2541"/>
                        <a14:foregroundMark x1="87900" y1="1996" x2="97687" y2="16152"/>
                        <a14:foregroundMark x1="92527" y1="4537" x2="85943" y2="6534"/>
                        <a14:foregroundMark x1="96797" y1="2178" x2="98399" y2="5626"/>
                        <a14:foregroundMark x1="98399" y1="47005" x2="80783" y2="58258"/>
                        <a14:foregroundMark x1="80783" y1="58258" x2="83654" y2="76967"/>
                        <a14:foregroundMark x1="75708" y1="84100" x2="64947" y2="90563"/>
                        <a14:foregroundMark x1="64947" y1="90563" x2="19217" y2="94918"/>
                        <a14:foregroundMark x1="19217" y1="94918" x2="42705" y2="96370"/>
                        <a14:foregroundMark x1="42705" y1="96370" x2="69929" y2="93648"/>
                        <a14:foregroundMark x1="17082" y1="22142" x2="4982" y2="39020"/>
                        <a14:foregroundMark x1="4982" y1="39020" x2="60142" y2="19964"/>
                        <a14:foregroundMark x1="60142" y1="19964" x2="11388" y2="38294"/>
                        <a14:foregroundMark x1="11388" y1="38294" x2="21886" y2="16152"/>
                        <a14:foregroundMark x1="21886" y1="16152" x2="11210" y2="32668"/>
                        <a14:foregroundMark x1="11210" y1="32668" x2="178" y2="70236"/>
                        <a14:foregroundMark x1="178" y1="70236" x2="712" y2="92015"/>
                        <a14:foregroundMark x1="712" y1="92015" x2="19039" y2="99274"/>
                        <a14:foregroundMark x1="19039" y1="99274" x2="61210" y2="85844"/>
                        <a14:foregroundMark x1="60194" y1="79862" x2="57295" y2="62795"/>
                        <a14:foregroundMark x1="61210" y1="85844" x2="61186" y2="85705"/>
                        <a14:foregroundMark x1="57295" y1="62795" x2="15658" y2="43013"/>
                        <a14:foregroundMark x1="15658" y1="43013" x2="21352" y2="28494"/>
                        <a14:foregroundMark x1="9253" y1="47550" x2="10142" y2="69147"/>
                        <a14:foregroundMark x1="10142" y1="69147" x2="29715" y2="83666"/>
                        <a14:foregroundMark x1="48547" y1="84811" x2="53141" y2="85090"/>
                        <a14:foregroundMark x1="39136" y1="84239" x2="39342" y2="84251"/>
                        <a14:foregroundMark x1="38469" y1="84198" x2="38923" y2="84226"/>
                        <a14:foregroundMark x1="32304" y1="83823" x2="34132" y2="83934"/>
                        <a14:foregroundMark x1="29715" y1="83666" x2="31734" y2="83788"/>
                        <a14:foregroundMark x1="56878" y1="80456" x2="57829" y2="64791"/>
                        <a14:foregroundMark x1="57829" y1="64791" x2="12456" y2="52269"/>
                        <a14:foregroundMark x1="12456" y1="52269" x2="9609" y2="53176"/>
                        <a14:foregroundMark x1="25979" y1="53176" x2="5160" y2="52087"/>
                        <a14:foregroundMark x1="5160" y1="52087" x2="23132" y2="66243"/>
                        <a14:foregroundMark x1="23132" y1="66243" x2="40036" y2="56806"/>
                        <a14:foregroundMark x1="40036" y1="56806" x2="22776" y2="48276"/>
                        <a14:foregroundMark x1="22776" y1="48276" x2="10498" y2="53539"/>
                        <a14:foregroundMark x1="26868" y1="67877" x2="31078" y2="71365"/>
                        <a14:foregroundMark x1="32230" y1="77612" x2="30144" y2="76641"/>
                        <a14:foregroundMark x1="89680" y1="50272" x2="65658" y2="51180"/>
                        <a14:foregroundMark x1="65658" y1="51180" x2="52669" y2="68784"/>
                        <a14:foregroundMark x1="64388" y1="85131" x2="64769" y2="85662"/>
                        <a14:foregroundMark x1="52669" y1="68784" x2="60563" y2="79796"/>
                        <a14:foregroundMark x1="64769" y1="85662" x2="89502" y2="96370"/>
                        <a14:foregroundMark x1="89502" y1="96370" x2="99822" y2="74410"/>
                        <a14:foregroundMark x1="99822" y1="74410" x2="98043" y2="54809"/>
                        <a14:foregroundMark x1="98043" y1="54809" x2="82918" y2="50272"/>
                        <a14:foregroundMark x1="95907" y1="51180" x2="65480" y2="58076"/>
                        <a14:foregroundMark x1="65480" y1="58076" x2="56940" y2="75681"/>
                        <a14:foregroundMark x1="66307" y1="85235" x2="72420" y2="91470"/>
                        <a14:foregroundMark x1="65413" y1="84323" x2="65738" y2="84654"/>
                        <a14:foregroundMark x1="56940" y1="75681" x2="60913" y2="79733"/>
                        <a14:foregroundMark x1="72420" y1="91470" x2="92349" y2="94918"/>
                        <a14:foregroundMark x1="92349" y1="94918" x2="96762" y2="79384"/>
                        <a14:foregroundMark x1="97820" y1="75257" x2="93060" y2="49909"/>
                        <a14:foregroundMark x1="84520" y1="83666" x2="79537" y2="86933"/>
                        <a14:foregroundMark x1="70819" y1="66243" x2="61566" y2="69873"/>
                        <a14:foregroundMark x1="22212" y1="88074" x2="27758" y2="91289"/>
                        <a14:foregroundMark x1="10854" y1="81488" x2="21355" y2="87577"/>
                        <a14:foregroundMark x1="27758" y1="91289" x2="46441" y2="91107"/>
                        <a14:foregroundMark x1="26335" y1="90563" x2="32206" y2="90563"/>
                        <a14:foregroundMark x1="36833" y1="90926" x2="46085" y2="91107"/>
                        <a14:foregroundMark x1="36477" y1="90744" x2="47687" y2="90926"/>
                        <a14:foregroundMark x1="38434" y1="90926" x2="45374" y2="91107"/>
                        <a14:foregroundMark x1="77402" y1="91652" x2="91993" y2="90926"/>
                        <a14:foregroundMark x1="77936" y1="90563" x2="93060" y2="90563"/>
                        <a14:foregroundMark x1="81673" y1="90563" x2="90391" y2="90563"/>
                        <a14:foregroundMark x1="44306" y1="20145" x2="23488" y2="21416"/>
                        <a14:foregroundMark x1="23488" y1="21416" x2="25445" y2="41198"/>
                        <a14:foregroundMark x1="25445" y1="41198" x2="47153" y2="47187"/>
                        <a14:foregroundMark x1="47153" y1="47187" x2="53203" y2="27586"/>
                        <a14:foregroundMark x1="53203" y1="27586" x2="42527" y2="21960"/>
                        <a14:foregroundMark x1="33274" y1="26679" x2="22598" y2="37205"/>
                        <a14:foregroundMark x1="29715" y1="29401" x2="29715" y2="27223"/>
                        <a14:foregroundMark x1="32028" y1="34664" x2="36299" y2="26679"/>
                        <a14:foregroundMark x1="43060" y1="27223" x2="20819" y2="32305"/>
                        <a14:foregroundMark x1="20819" y1="32305" x2="43416" y2="33031"/>
                        <a14:foregroundMark x1="43416" y1="33031" x2="41281" y2="40290"/>
                        <a14:foregroundMark x1="36299" y1="33757" x2="54982" y2="27223"/>
                        <a14:foregroundMark x1="54982" y1="27223" x2="36655" y2="34483"/>
                        <a14:foregroundMark x1="36655" y1="34483" x2="35765" y2="34483"/>
                        <a14:backgroundMark x1="53737" y1="84029" x2="66904" y2="81670"/>
                        <a14:backgroundMark x1="67260" y1="82033" x2="97331" y2="78403"/>
                        <a14:backgroundMark x1="67082" y1="82033" x2="66192" y2="82940"/>
                        <a14:backgroundMark x1="31283" y1="87308" x2="33630" y2="87114"/>
                        <a14:backgroundMark x1="13879" y1="88748" x2="15686" y2="88598"/>
                        <a14:backgroundMark x1="33630" y1="87114" x2="32562" y2="85844"/>
                        <a14:backgroundMark x1="30605" y1="75136" x2="31139" y2="73866"/>
                        <a14:backgroundMark x1="31495" y1="73321" x2="36833" y2="73866"/>
                        <a14:backgroundMark x1="34698" y1="75318" x2="41815" y2="80944"/>
                        <a14:backgroundMark x1="41459" y1="80944" x2="42349" y2="82577"/>
                        <a14:backgroundMark x1="38790" y1="72595" x2="32918" y2="72595"/>
                        <a14:backgroundMark x1="33274" y1="72958" x2="31851" y2="75681"/>
                        <a14:backgroundMark x1="29537" y1="74955" x2="30961" y2="75318"/>
                        <a14:backgroundMark x1="29181" y1="74410" x2="30605" y2="73321"/>
                        <a14:backgroundMark x1="29893" y1="73684" x2="31851" y2="72958"/>
                        <a14:backgroundMark x1="41637" y1="85118" x2="46085" y2="84392"/>
                        <a14:backgroundMark x1="39146" y1="84574" x2="48043" y2="84211"/>
                        <a14:backgroundMark x1="45907" y1="85481" x2="48577" y2="84755"/>
                        <a14:backgroundMark x1="20996" y1="88203" x2="22242" y2="88022"/>
                        <a14:backgroundMark x1="20996" y1="87477" x2="20996" y2="87477"/>
                        <a14:backgroundMark x1="21530" y1="87659" x2="21530" y2="87477"/>
                        <a14:backgroundMark x1="36655" y1="80762" x2="40036" y2="82396"/>
                      </a14:backgroundRemoval>
                    </a14:imgEffect>
                  </a14:imgLayer>
                </a14:imgProps>
              </a:ext>
              <a:ext uri="{28A0092B-C50C-407E-A947-70E740481C1C}">
                <a14:useLocalDpi xmlns:a14="http://schemas.microsoft.com/office/drawing/2010/main" val="0"/>
              </a:ext>
            </a:extLst>
          </a:blip>
          <a:stretch>
            <a:fillRect/>
          </a:stretch>
        </p:blipFill>
        <p:spPr>
          <a:xfrm>
            <a:off x="8571971" y="1512329"/>
            <a:ext cx="2494150" cy="2445332"/>
          </a:xfrm>
          <a:prstGeom prst="rect">
            <a:avLst/>
          </a:prstGeom>
        </p:spPr>
      </p:pic>
      <mc:AlternateContent xmlns:mc="http://schemas.openxmlformats.org/markup-compatibility/2006" xmlns:a14="http://schemas.microsoft.com/office/drawing/2010/main">
        <mc:Choice Requires="a14">
          <p:sp>
            <p:nvSpPr>
              <p:cNvPr id="54" name="矩形 53">
                <a:extLst>
                  <a:ext uri="{FF2B5EF4-FFF2-40B4-BE49-F238E27FC236}">
                    <a16:creationId xmlns:a16="http://schemas.microsoft.com/office/drawing/2014/main" id="{DB48155A-8D4B-48BD-9D03-AEBCB848AA81}"/>
                  </a:ext>
                </a:extLst>
              </p:cNvPr>
              <p:cNvSpPr/>
              <p:nvPr/>
            </p:nvSpPr>
            <p:spPr>
              <a:xfrm>
                <a:off x="10585190" y="3765990"/>
                <a:ext cx="460767"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1</m:t>
                          </m:r>
                        </m:sub>
                      </m:sSub>
                    </m:oMath>
                  </m:oMathPara>
                </a14:m>
                <a:endParaRPr lang="en-US" dirty="0"/>
              </a:p>
            </p:txBody>
          </p:sp>
        </mc:Choice>
        <mc:Fallback xmlns="">
          <p:sp>
            <p:nvSpPr>
              <p:cNvPr id="54" name="矩形 53">
                <a:extLst>
                  <a:ext uri="{FF2B5EF4-FFF2-40B4-BE49-F238E27FC236}">
                    <a16:creationId xmlns:a16="http://schemas.microsoft.com/office/drawing/2014/main" id="{DB48155A-8D4B-48BD-9D03-AEBCB848AA81}"/>
                  </a:ext>
                </a:extLst>
              </p:cNvPr>
              <p:cNvSpPr>
                <a:spLocks noRot="1" noChangeAspect="1" noMove="1" noResize="1" noEditPoints="1" noAdjustHandles="1" noChangeArrowheads="1" noChangeShapeType="1" noTextEdit="1"/>
              </p:cNvSpPr>
              <p:nvPr/>
            </p:nvSpPr>
            <p:spPr>
              <a:xfrm>
                <a:off x="10585190" y="3765990"/>
                <a:ext cx="460767"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矩形 54">
                <a:extLst>
                  <a:ext uri="{FF2B5EF4-FFF2-40B4-BE49-F238E27FC236}">
                    <a16:creationId xmlns:a16="http://schemas.microsoft.com/office/drawing/2014/main" id="{F031618F-EBA5-45B6-BBDA-1602B0981E48}"/>
                  </a:ext>
                </a:extLst>
              </p:cNvPr>
              <p:cNvSpPr/>
              <p:nvPr/>
            </p:nvSpPr>
            <p:spPr>
              <a:xfrm>
                <a:off x="8427207" y="1553490"/>
                <a:ext cx="46609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m:oMathPara>
                </a14:m>
                <a:endParaRPr lang="en-US" dirty="0"/>
              </a:p>
            </p:txBody>
          </p:sp>
        </mc:Choice>
        <mc:Fallback xmlns="">
          <p:sp>
            <p:nvSpPr>
              <p:cNvPr id="55" name="矩形 54">
                <a:extLst>
                  <a:ext uri="{FF2B5EF4-FFF2-40B4-BE49-F238E27FC236}">
                    <a16:creationId xmlns:a16="http://schemas.microsoft.com/office/drawing/2014/main" id="{F031618F-EBA5-45B6-BBDA-1602B0981E48}"/>
                  </a:ext>
                </a:extLst>
              </p:cNvPr>
              <p:cNvSpPr>
                <a:spLocks noRot="1" noChangeAspect="1" noMove="1" noResize="1" noEditPoints="1" noAdjustHandles="1" noChangeArrowheads="1" noChangeShapeType="1" noTextEdit="1"/>
              </p:cNvSpPr>
              <p:nvPr/>
            </p:nvSpPr>
            <p:spPr>
              <a:xfrm>
                <a:off x="8427207" y="1553490"/>
                <a:ext cx="466090"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矩形 59">
                <a:extLst>
                  <a:ext uri="{FF2B5EF4-FFF2-40B4-BE49-F238E27FC236}">
                    <a16:creationId xmlns:a16="http://schemas.microsoft.com/office/drawing/2014/main" id="{61264E26-37CB-48E4-88D5-D43C65B76753}"/>
                  </a:ext>
                </a:extLst>
              </p:cNvPr>
              <p:cNvSpPr/>
              <p:nvPr/>
            </p:nvSpPr>
            <p:spPr>
              <a:xfrm>
                <a:off x="8854257" y="1770823"/>
                <a:ext cx="763351" cy="369332"/>
              </a:xfrm>
              <a:prstGeom prst="rect">
                <a:avLst/>
              </a:prstGeom>
            </p:spPr>
            <p:txBody>
              <a:bodyPr wrap="none">
                <a:spAutoFit/>
              </a:bodyPr>
              <a:lstStyle/>
              <a:p>
                <a14:m>
                  <m:oMath xmlns:m="http://schemas.openxmlformats.org/officeDocument/2006/math">
                    <m:r>
                      <a:rPr lang="zh-CN" altLang="en-US" i="1" smtClean="0">
                        <a:solidFill>
                          <a:srgbClr val="FF0000"/>
                        </a:solidFill>
                        <a:latin typeface="Cambria Math" panose="02040503050406030204" pitchFamily="18" charset="0"/>
                        <a:ea typeface="Cambria Math" panose="02040503050406030204" pitchFamily="18" charset="0"/>
                      </a:rPr>
                      <m:t>类</m:t>
                    </m:r>
                    <m:r>
                      <a:rPr lang="zh-CN" altLang="en-US" i="1">
                        <a:solidFill>
                          <a:srgbClr val="FF0000"/>
                        </a:solidFill>
                        <a:latin typeface="Cambria Math" panose="02040503050406030204" pitchFamily="18" charset="0"/>
                        <a:ea typeface="Cambria Math" panose="02040503050406030204" pitchFamily="18" charset="0"/>
                      </a:rPr>
                      <m:t>别</m:t>
                    </m:r>
                  </m:oMath>
                </a14:m>
                <a:r>
                  <a:rPr lang="en-US" altLang="zh-CN" dirty="0">
                    <a:solidFill>
                      <a:srgbClr val="FF0000"/>
                    </a:solidFill>
                  </a:rPr>
                  <a:t>0</a:t>
                </a:r>
                <a:endParaRPr lang="en-US" dirty="0">
                  <a:solidFill>
                    <a:srgbClr val="FF0000"/>
                  </a:solidFill>
                </a:endParaRPr>
              </a:p>
            </p:txBody>
          </p:sp>
        </mc:Choice>
        <mc:Fallback xmlns="">
          <p:sp>
            <p:nvSpPr>
              <p:cNvPr id="60" name="矩形 59">
                <a:extLst>
                  <a:ext uri="{FF2B5EF4-FFF2-40B4-BE49-F238E27FC236}">
                    <a16:creationId xmlns:a16="http://schemas.microsoft.com/office/drawing/2014/main" id="{61264E26-37CB-48E4-88D5-D43C65B76753}"/>
                  </a:ext>
                </a:extLst>
              </p:cNvPr>
              <p:cNvSpPr>
                <a:spLocks noRot="1" noChangeAspect="1" noMove="1" noResize="1" noEditPoints="1" noAdjustHandles="1" noChangeArrowheads="1" noChangeShapeType="1" noTextEdit="1"/>
              </p:cNvSpPr>
              <p:nvPr/>
            </p:nvSpPr>
            <p:spPr>
              <a:xfrm>
                <a:off x="8854257" y="1770823"/>
                <a:ext cx="763351" cy="369332"/>
              </a:xfrm>
              <a:prstGeom prst="rect">
                <a:avLst/>
              </a:prstGeom>
              <a:blipFill>
                <a:blip r:embed="rId17"/>
                <a:stretch>
                  <a:fillRect l="-2381" t="-8197" r="-5556" b="-24590"/>
                </a:stretch>
              </a:blipFill>
            </p:spPr>
            <p:txBody>
              <a:bodyPr/>
              <a:lstStyle/>
              <a:p>
                <a:r>
                  <a:rPr lang="en-US">
                    <a:noFill/>
                  </a:rPr>
                  <a:t> </a:t>
                </a:r>
              </a:p>
            </p:txBody>
          </p:sp>
        </mc:Fallback>
      </mc:AlternateContent>
      <p:sp>
        <p:nvSpPr>
          <p:cNvPr id="61" name="矩形 60">
            <a:extLst>
              <a:ext uri="{FF2B5EF4-FFF2-40B4-BE49-F238E27FC236}">
                <a16:creationId xmlns:a16="http://schemas.microsoft.com/office/drawing/2014/main" id="{5ED16C21-F6EA-4083-A70B-D61E902D4034}"/>
              </a:ext>
            </a:extLst>
          </p:cNvPr>
          <p:cNvSpPr/>
          <p:nvPr/>
        </p:nvSpPr>
        <p:spPr>
          <a:xfrm>
            <a:off x="10105692" y="2531416"/>
            <a:ext cx="763351" cy="369332"/>
          </a:xfrm>
          <a:prstGeom prst="rect">
            <a:avLst/>
          </a:prstGeom>
        </p:spPr>
        <p:txBody>
          <a:bodyPr wrap="none">
            <a:spAutoFit/>
          </a:bodyPr>
          <a:lstStyle/>
          <a:p>
            <a:r>
              <a:rPr lang="zh-CN" altLang="en-US" dirty="0">
                <a:solidFill>
                  <a:srgbClr val="FF0000"/>
                </a:solidFill>
              </a:rPr>
              <a:t>类别</a:t>
            </a:r>
            <a:r>
              <a:rPr lang="en-US" altLang="zh-CN" dirty="0">
                <a:solidFill>
                  <a:srgbClr val="FF0000"/>
                </a:solidFill>
              </a:rPr>
              <a:t>1</a:t>
            </a:r>
            <a:endParaRPr lang="en-US" dirty="0">
              <a:solidFill>
                <a:srgbClr val="FF0000"/>
              </a:solidFill>
            </a:endParaRPr>
          </a:p>
        </p:txBody>
      </p:sp>
      <p:cxnSp>
        <p:nvCxnSpPr>
          <p:cNvPr id="31" name="直接箭头连接符 30">
            <a:extLst>
              <a:ext uri="{FF2B5EF4-FFF2-40B4-BE49-F238E27FC236}">
                <a16:creationId xmlns:a16="http://schemas.microsoft.com/office/drawing/2014/main" id="{B08CDDF2-453D-42B3-9CE1-F39EE2BB1105}"/>
              </a:ext>
            </a:extLst>
          </p:cNvPr>
          <p:cNvCxnSpPr>
            <a:cxnSpLocks/>
          </p:cNvCxnSpPr>
          <p:nvPr/>
        </p:nvCxnSpPr>
        <p:spPr>
          <a:xfrm flipH="1" flipV="1">
            <a:off x="3640193" y="2572374"/>
            <a:ext cx="4672236" cy="4949"/>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64C54894-2526-4261-ADFA-50285CAFB2AC}"/>
              </a:ext>
            </a:extLst>
          </p:cNvPr>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158087" y="4344062"/>
            <a:ext cx="2172962" cy="2238692"/>
          </a:xfrm>
          <a:prstGeom prst="rect">
            <a:avLst/>
          </a:prstGeom>
        </p:spPr>
      </p:pic>
      <p:pic>
        <p:nvPicPr>
          <p:cNvPr id="14" name="图片 13">
            <a:extLst>
              <a:ext uri="{FF2B5EF4-FFF2-40B4-BE49-F238E27FC236}">
                <a16:creationId xmlns:a16="http://schemas.microsoft.com/office/drawing/2014/main" id="{67E5AFB1-E303-46AC-9C4C-53CAB1865867}"/>
              </a:ext>
            </a:extLst>
          </p:cNvPr>
          <p:cNvPicPr>
            <a:picLocks noChangeAspect="1"/>
          </p:cNvPicPr>
          <p:nvPr/>
        </p:nvPicPr>
        <p:blipFill>
          <a:blip r:embed="rId19">
            <a:extLst>
              <a:ext uri="{BEBA8EAE-BF5A-486C-A8C5-ECC9F3942E4B}">
                <a14:imgProps xmlns:a14="http://schemas.microsoft.com/office/drawing/2010/main">
                  <a14:imgLayer r:embed="rId20">
                    <a14:imgEffect>
                      <a14:backgroundRemoval t="10000" b="90000" l="10000" r="90000"/>
                    </a14:imgEffect>
                  </a14:imgLayer>
                </a14:imgProps>
              </a:ext>
            </a:extLst>
          </a:blip>
          <a:stretch>
            <a:fillRect/>
          </a:stretch>
        </p:blipFill>
        <p:spPr>
          <a:xfrm rot="480000">
            <a:off x="8706517" y="3611658"/>
            <a:ext cx="2669066" cy="404587"/>
          </a:xfrm>
          <a:prstGeom prst="rect">
            <a:avLst/>
          </a:prstGeom>
        </p:spPr>
      </p:pic>
      <p:cxnSp>
        <p:nvCxnSpPr>
          <p:cNvPr id="41" name="直接箭头连接符 40">
            <a:extLst>
              <a:ext uri="{FF2B5EF4-FFF2-40B4-BE49-F238E27FC236}">
                <a16:creationId xmlns:a16="http://schemas.microsoft.com/office/drawing/2014/main" id="{208017A8-3B1E-4939-B71C-BEFDD65EC1A8}"/>
              </a:ext>
            </a:extLst>
          </p:cNvPr>
          <p:cNvCxnSpPr>
            <a:cxnSpLocks/>
          </p:cNvCxnSpPr>
          <p:nvPr/>
        </p:nvCxnSpPr>
        <p:spPr>
          <a:xfrm flipV="1">
            <a:off x="3611645" y="2856341"/>
            <a:ext cx="4700784" cy="1"/>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E533AB6A-3260-40DE-B394-53EC6E6D5411}"/>
                  </a:ext>
                </a:extLst>
              </p:cNvPr>
              <p:cNvSpPr txBox="1"/>
              <p:nvPr/>
            </p:nvSpPr>
            <p:spPr>
              <a:xfrm>
                <a:off x="5262595" y="2984975"/>
                <a:ext cx="1522340" cy="553998"/>
              </a:xfrm>
              <a:prstGeom prst="rect">
                <a:avLst/>
              </a:prstGeom>
              <a:noFill/>
            </p:spPr>
            <p:txBody>
              <a:bodyPr wrap="none" lIns="0" tIns="0" rIns="0" bIns="0"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1</m:t>
                        </m:r>
                      </m:sub>
                    </m:sSub>
                    <m:r>
                      <a:rPr lang="en-US" altLang="zh-CN"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𝜂</m:t>
                        </m:r>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oMath>
                </a14:m>
                <a:r>
                  <a:rPr lang="en-US" b="0" i="1" dirty="0">
                    <a:solidFill>
                      <a:srgbClr val="FF0000"/>
                    </a:solidFill>
                    <a:latin typeface="Cambria Math" panose="02040503050406030204" pitchFamily="18" charset="0"/>
                  </a:rPr>
                  <a:t> </a:t>
                </a:r>
              </a:p>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2</m:t>
                        </m:r>
                      </m:sub>
                    </m:sSub>
                    <m:r>
                      <a:rPr lang="en-US" altLang="zh-CN"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𝜂</m:t>
                    </m:r>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𝑥</m:t>
                        </m:r>
                      </m:e>
                      <m:sub>
                        <m:r>
                          <a:rPr lang="en-US" altLang="zh-CN" b="0" i="1" smtClean="0">
                            <a:solidFill>
                              <a:srgbClr val="FF0000"/>
                            </a:solidFill>
                            <a:latin typeface="Cambria Math" panose="02040503050406030204" pitchFamily="18" charset="0"/>
                            <a:ea typeface="Cambria Math" panose="02040503050406030204" pitchFamily="18" charset="0"/>
                          </a:rPr>
                          <m:t>2</m:t>
                        </m:r>
                      </m:sub>
                    </m:sSub>
                  </m:oMath>
                </a14:m>
                <a:r>
                  <a:rPr lang="en-US" b="0" dirty="0">
                    <a:solidFill>
                      <a:srgbClr val="FF0000"/>
                    </a:solidFill>
                  </a:rPr>
                  <a:t> </a:t>
                </a:r>
              </a:p>
            </p:txBody>
          </p:sp>
        </mc:Choice>
        <mc:Fallback xmlns="">
          <p:sp>
            <p:nvSpPr>
              <p:cNvPr id="49" name="文本框 48">
                <a:extLst>
                  <a:ext uri="{FF2B5EF4-FFF2-40B4-BE49-F238E27FC236}">
                    <a16:creationId xmlns:a16="http://schemas.microsoft.com/office/drawing/2014/main" id="{E533AB6A-3260-40DE-B394-53EC6E6D5411}"/>
                  </a:ext>
                </a:extLst>
              </p:cNvPr>
              <p:cNvSpPr txBox="1">
                <a:spLocks noRot="1" noChangeAspect="1" noMove="1" noResize="1" noEditPoints="1" noAdjustHandles="1" noChangeArrowheads="1" noChangeShapeType="1" noTextEdit="1"/>
              </p:cNvSpPr>
              <p:nvPr/>
            </p:nvSpPr>
            <p:spPr>
              <a:xfrm>
                <a:off x="5262595" y="2984975"/>
                <a:ext cx="1522340" cy="553998"/>
              </a:xfrm>
              <a:prstGeom prst="rect">
                <a:avLst/>
              </a:prstGeom>
              <a:blipFill>
                <a:blip r:embed="rId21"/>
                <a:stretch>
                  <a:fillRect l="-4000" b="-120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矩形 23">
                <a:extLst>
                  <a:ext uri="{FF2B5EF4-FFF2-40B4-BE49-F238E27FC236}">
                    <a16:creationId xmlns:a16="http://schemas.microsoft.com/office/drawing/2014/main" id="{C0EA1916-FFE6-430E-A336-47D698B69BCD}"/>
                  </a:ext>
                </a:extLst>
              </p:cNvPr>
              <p:cNvSpPr/>
              <p:nvPr/>
            </p:nvSpPr>
            <p:spPr>
              <a:xfrm>
                <a:off x="3976287" y="2008741"/>
                <a:ext cx="941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ea typeface="Cambria Math" panose="02040503050406030204" pitchFamily="18" charset="0"/>
                            </a:rPr>
                            <m:t>2</m:t>
                          </m:r>
                        </m:sub>
                      </m:sSub>
                      <m:r>
                        <a:rPr lang="en-US" b="0" i="0" smtClean="0">
                          <a:solidFill>
                            <a:srgbClr val="FF0000"/>
                          </a:solidFill>
                          <a:latin typeface="Cambria Math" panose="02040503050406030204" pitchFamily="18" charset="0"/>
                          <a:ea typeface="Cambria Math" panose="02040503050406030204" pitchFamily="18" charset="0"/>
                        </a:rPr>
                        <m:t>&gt;0</m:t>
                      </m:r>
                    </m:oMath>
                  </m:oMathPara>
                </a14:m>
                <a:endParaRPr lang="en-US" dirty="0"/>
              </a:p>
            </p:txBody>
          </p:sp>
        </mc:Choice>
        <mc:Fallback xmlns="">
          <p:sp>
            <p:nvSpPr>
              <p:cNvPr id="24" name="矩形 23">
                <a:extLst>
                  <a:ext uri="{FF2B5EF4-FFF2-40B4-BE49-F238E27FC236}">
                    <a16:creationId xmlns:a16="http://schemas.microsoft.com/office/drawing/2014/main" id="{C0EA1916-FFE6-430E-A336-47D698B69BCD}"/>
                  </a:ext>
                </a:extLst>
              </p:cNvPr>
              <p:cNvSpPr>
                <a:spLocks noRot="1" noChangeAspect="1" noMove="1" noResize="1" noEditPoints="1" noAdjustHandles="1" noChangeArrowheads="1" noChangeShapeType="1" noTextEdit="1"/>
              </p:cNvSpPr>
              <p:nvPr/>
            </p:nvSpPr>
            <p:spPr>
              <a:xfrm>
                <a:off x="3976287" y="2008741"/>
                <a:ext cx="941220"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2" name="矩形 51">
                <a:extLst>
                  <a:ext uri="{FF2B5EF4-FFF2-40B4-BE49-F238E27FC236}">
                    <a16:creationId xmlns:a16="http://schemas.microsoft.com/office/drawing/2014/main" id="{4B326BF3-1951-4C83-80B6-B285B191CBDA}"/>
                  </a:ext>
                </a:extLst>
              </p:cNvPr>
              <p:cNvSpPr/>
              <p:nvPr/>
            </p:nvSpPr>
            <p:spPr>
              <a:xfrm>
                <a:off x="3944045" y="2956431"/>
                <a:ext cx="941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ea typeface="Cambria Math" panose="02040503050406030204" pitchFamily="18" charset="0"/>
                            </a:rPr>
                            <m:t>2</m:t>
                          </m:r>
                        </m:sub>
                      </m:sSub>
                      <m:r>
                        <a:rPr lang="en-US" b="0" i="0" smtClean="0">
                          <a:solidFill>
                            <a:srgbClr val="FF0000"/>
                          </a:solidFill>
                          <a:latin typeface="Cambria Math" panose="02040503050406030204" pitchFamily="18" charset="0"/>
                          <a:ea typeface="Cambria Math" panose="02040503050406030204" pitchFamily="18" charset="0"/>
                        </a:rPr>
                        <m:t>&lt;0</m:t>
                      </m:r>
                    </m:oMath>
                  </m:oMathPara>
                </a14:m>
                <a:endParaRPr lang="en-US" dirty="0"/>
              </a:p>
            </p:txBody>
          </p:sp>
        </mc:Choice>
        <mc:Fallback xmlns="">
          <p:sp>
            <p:nvSpPr>
              <p:cNvPr id="52" name="矩形 51">
                <a:extLst>
                  <a:ext uri="{FF2B5EF4-FFF2-40B4-BE49-F238E27FC236}">
                    <a16:creationId xmlns:a16="http://schemas.microsoft.com/office/drawing/2014/main" id="{4B326BF3-1951-4C83-80B6-B285B191CBDA}"/>
                  </a:ext>
                </a:extLst>
              </p:cNvPr>
              <p:cNvSpPr>
                <a:spLocks noRot="1" noChangeAspect="1" noMove="1" noResize="1" noEditPoints="1" noAdjustHandles="1" noChangeArrowheads="1" noChangeShapeType="1" noTextEdit="1"/>
              </p:cNvSpPr>
              <p:nvPr/>
            </p:nvSpPr>
            <p:spPr>
              <a:xfrm>
                <a:off x="3944045" y="2956431"/>
                <a:ext cx="941220" cy="369332"/>
              </a:xfrm>
              <a:prstGeom prst="rect">
                <a:avLst/>
              </a:prstGeom>
              <a:blipFill>
                <a:blip r:embed="rId23"/>
                <a:stretch>
                  <a:fillRect/>
                </a:stretch>
              </a:blipFill>
            </p:spPr>
            <p:txBody>
              <a:bodyPr/>
              <a:lstStyle/>
              <a:p>
                <a:r>
                  <a:rPr lang="en-US">
                    <a:noFill/>
                  </a:rPr>
                  <a:t> </a:t>
                </a:r>
              </a:p>
            </p:txBody>
          </p:sp>
        </mc:Fallback>
      </mc:AlternateContent>
      <p:sp>
        <p:nvSpPr>
          <p:cNvPr id="63" name="cross_87251">
            <a:extLst>
              <a:ext uri="{FF2B5EF4-FFF2-40B4-BE49-F238E27FC236}">
                <a16:creationId xmlns:a16="http://schemas.microsoft.com/office/drawing/2014/main" id="{CD2DF787-6D35-4173-8603-9D3DA6A0F21B}"/>
              </a:ext>
            </a:extLst>
          </p:cNvPr>
          <p:cNvSpPr/>
          <p:nvPr/>
        </p:nvSpPr>
        <p:spPr>
          <a:xfrm>
            <a:off x="1888170" y="2047603"/>
            <a:ext cx="290704" cy="284404"/>
          </a:xfrm>
          <a:custGeom>
            <a:avLst/>
            <a:gdLst>
              <a:gd name="T0" fmla="*/ 5520 w 5565"/>
              <a:gd name="T1" fmla="*/ 902 h 5207"/>
              <a:gd name="T2" fmla="*/ 5518 w 5565"/>
              <a:gd name="T3" fmla="*/ 630 h 5207"/>
              <a:gd name="T4" fmla="*/ 5415 w 5565"/>
              <a:gd name="T5" fmla="*/ 365 h 5207"/>
              <a:gd name="T6" fmla="*/ 5164 w 5565"/>
              <a:gd name="T7" fmla="*/ 159 h 5207"/>
              <a:gd name="T8" fmla="*/ 4645 w 5565"/>
              <a:gd name="T9" fmla="*/ 159 h 5207"/>
              <a:gd name="T10" fmla="*/ 2616 w 5565"/>
              <a:gd name="T11" fmla="*/ 2235 h 5207"/>
              <a:gd name="T12" fmla="*/ 1040 w 5565"/>
              <a:gd name="T13" fmla="*/ 784 h 5207"/>
              <a:gd name="T14" fmla="*/ 473 w 5565"/>
              <a:gd name="T15" fmla="*/ 869 h 5207"/>
              <a:gd name="T16" fmla="*/ 54 w 5565"/>
              <a:gd name="T17" fmla="*/ 1249 h 5207"/>
              <a:gd name="T18" fmla="*/ 54 w 5565"/>
              <a:gd name="T19" fmla="*/ 1539 h 5207"/>
              <a:gd name="T20" fmla="*/ 1587 w 5565"/>
              <a:gd name="T21" fmla="*/ 3173 h 5207"/>
              <a:gd name="T22" fmla="*/ 1369 w 5565"/>
              <a:gd name="T23" fmla="*/ 3366 h 5207"/>
              <a:gd name="T24" fmla="*/ 1062 w 5565"/>
              <a:gd name="T25" fmla="*/ 5023 h 5207"/>
              <a:gd name="T26" fmla="*/ 1100 w 5565"/>
              <a:gd name="T27" fmla="*/ 5035 h 5207"/>
              <a:gd name="T28" fmla="*/ 1153 w 5565"/>
              <a:gd name="T29" fmla="*/ 5052 h 5207"/>
              <a:gd name="T30" fmla="*/ 1170 w 5565"/>
              <a:gd name="T31" fmla="*/ 5053 h 5207"/>
              <a:gd name="T32" fmla="*/ 1226 w 5565"/>
              <a:gd name="T33" fmla="*/ 5055 h 5207"/>
              <a:gd name="T34" fmla="*/ 2581 w 5565"/>
              <a:gd name="T35" fmla="*/ 4156 h 5207"/>
              <a:gd name="T36" fmla="*/ 3879 w 5565"/>
              <a:gd name="T37" fmla="*/ 5153 h 5207"/>
              <a:gd name="T38" fmla="*/ 4211 w 5565"/>
              <a:gd name="T39" fmla="*/ 5101 h 5207"/>
              <a:gd name="T40" fmla="*/ 4553 w 5565"/>
              <a:gd name="T41" fmla="*/ 4893 h 5207"/>
              <a:gd name="T42" fmla="*/ 4580 w 5565"/>
              <a:gd name="T43" fmla="*/ 4877 h 5207"/>
              <a:gd name="T44" fmla="*/ 4653 w 5565"/>
              <a:gd name="T45" fmla="*/ 4304 h 5207"/>
              <a:gd name="T46" fmla="*/ 3549 w 5565"/>
              <a:gd name="T47" fmla="*/ 3132 h 5207"/>
              <a:gd name="T48" fmla="*/ 5520 w 5565"/>
              <a:gd name="T49" fmla="*/ 902 h 5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65" h="5207">
                <a:moveTo>
                  <a:pt x="5520" y="902"/>
                </a:moveTo>
                <a:cubicBezTo>
                  <a:pt x="5565" y="814"/>
                  <a:pt x="5558" y="713"/>
                  <a:pt x="5518" y="630"/>
                </a:cubicBezTo>
                <a:cubicBezTo>
                  <a:pt x="5529" y="535"/>
                  <a:pt x="5504" y="439"/>
                  <a:pt x="5415" y="365"/>
                </a:cubicBezTo>
                <a:cubicBezTo>
                  <a:pt x="5331" y="297"/>
                  <a:pt x="5248" y="228"/>
                  <a:pt x="5164" y="159"/>
                </a:cubicBezTo>
                <a:cubicBezTo>
                  <a:pt x="5017" y="38"/>
                  <a:pt x="4788" y="0"/>
                  <a:pt x="4645" y="159"/>
                </a:cubicBezTo>
                <a:cubicBezTo>
                  <a:pt x="3997" y="881"/>
                  <a:pt x="3319" y="1571"/>
                  <a:pt x="2616" y="2235"/>
                </a:cubicBezTo>
                <a:cubicBezTo>
                  <a:pt x="2094" y="1747"/>
                  <a:pt x="1565" y="1266"/>
                  <a:pt x="1040" y="784"/>
                </a:cubicBezTo>
                <a:cubicBezTo>
                  <a:pt x="855" y="615"/>
                  <a:pt x="589" y="668"/>
                  <a:pt x="473" y="869"/>
                </a:cubicBezTo>
                <a:cubicBezTo>
                  <a:pt x="304" y="953"/>
                  <a:pt x="167" y="1062"/>
                  <a:pt x="54" y="1249"/>
                </a:cubicBezTo>
                <a:cubicBezTo>
                  <a:pt x="0" y="1338"/>
                  <a:pt x="4" y="1450"/>
                  <a:pt x="54" y="1539"/>
                </a:cubicBezTo>
                <a:cubicBezTo>
                  <a:pt x="393" y="2147"/>
                  <a:pt x="1048" y="2681"/>
                  <a:pt x="1587" y="3173"/>
                </a:cubicBezTo>
                <a:cubicBezTo>
                  <a:pt x="1515" y="3237"/>
                  <a:pt x="1443" y="3303"/>
                  <a:pt x="1369" y="3366"/>
                </a:cubicBezTo>
                <a:cubicBezTo>
                  <a:pt x="644" y="3989"/>
                  <a:pt x="154" y="4384"/>
                  <a:pt x="1062" y="5023"/>
                </a:cubicBezTo>
                <a:cubicBezTo>
                  <a:pt x="1075" y="5032"/>
                  <a:pt x="1087" y="5030"/>
                  <a:pt x="1100" y="5035"/>
                </a:cubicBezTo>
                <a:cubicBezTo>
                  <a:pt x="1117" y="5043"/>
                  <a:pt x="1134" y="5049"/>
                  <a:pt x="1153" y="5052"/>
                </a:cubicBezTo>
                <a:cubicBezTo>
                  <a:pt x="1159" y="5052"/>
                  <a:pt x="1165" y="5053"/>
                  <a:pt x="1170" y="5053"/>
                </a:cubicBezTo>
                <a:cubicBezTo>
                  <a:pt x="1189" y="5054"/>
                  <a:pt x="1207" y="5059"/>
                  <a:pt x="1226" y="5055"/>
                </a:cubicBezTo>
                <a:cubicBezTo>
                  <a:pt x="1715" y="4960"/>
                  <a:pt x="2169" y="4577"/>
                  <a:pt x="2581" y="4156"/>
                </a:cubicBezTo>
                <a:cubicBezTo>
                  <a:pt x="2982" y="4551"/>
                  <a:pt x="3409" y="4929"/>
                  <a:pt x="3879" y="5153"/>
                </a:cubicBezTo>
                <a:cubicBezTo>
                  <a:pt x="3991" y="5207"/>
                  <a:pt x="4125" y="5176"/>
                  <a:pt x="4211" y="5101"/>
                </a:cubicBezTo>
                <a:cubicBezTo>
                  <a:pt x="4355" y="5112"/>
                  <a:pt x="4487" y="5022"/>
                  <a:pt x="4553" y="4893"/>
                </a:cubicBezTo>
                <a:cubicBezTo>
                  <a:pt x="4563" y="4887"/>
                  <a:pt x="4569" y="4884"/>
                  <a:pt x="4580" y="4877"/>
                </a:cubicBezTo>
                <a:cubicBezTo>
                  <a:pt x="4790" y="4746"/>
                  <a:pt x="4809" y="4485"/>
                  <a:pt x="4653" y="4304"/>
                </a:cubicBezTo>
                <a:cubicBezTo>
                  <a:pt x="4303" y="3898"/>
                  <a:pt x="3930" y="3511"/>
                  <a:pt x="3549" y="3132"/>
                </a:cubicBezTo>
                <a:cubicBezTo>
                  <a:pt x="4234" y="2463"/>
                  <a:pt x="5089" y="1742"/>
                  <a:pt x="5520" y="902"/>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cross_87251">
            <a:extLst>
              <a:ext uri="{FF2B5EF4-FFF2-40B4-BE49-F238E27FC236}">
                <a16:creationId xmlns:a16="http://schemas.microsoft.com/office/drawing/2014/main" id="{533B4033-538C-435A-A5F2-935FDB1629D0}"/>
              </a:ext>
            </a:extLst>
          </p:cNvPr>
          <p:cNvSpPr/>
          <p:nvPr/>
        </p:nvSpPr>
        <p:spPr>
          <a:xfrm>
            <a:off x="10396737" y="3014284"/>
            <a:ext cx="290704" cy="284404"/>
          </a:xfrm>
          <a:custGeom>
            <a:avLst/>
            <a:gdLst>
              <a:gd name="T0" fmla="*/ 5520 w 5565"/>
              <a:gd name="T1" fmla="*/ 902 h 5207"/>
              <a:gd name="T2" fmla="*/ 5518 w 5565"/>
              <a:gd name="T3" fmla="*/ 630 h 5207"/>
              <a:gd name="T4" fmla="*/ 5415 w 5565"/>
              <a:gd name="T5" fmla="*/ 365 h 5207"/>
              <a:gd name="T6" fmla="*/ 5164 w 5565"/>
              <a:gd name="T7" fmla="*/ 159 h 5207"/>
              <a:gd name="T8" fmla="*/ 4645 w 5565"/>
              <a:gd name="T9" fmla="*/ 159 h 5207"/>
              <a:gd name="T10" fmla="*/ 2616 w 5565"/>
              <a:gd name="T11" fmla="*/ 2235 h 5207"/>
              <a:gd name="T12" fmla="*/ 1040 w 5565"/>
              <a:gd name="T13" fmla="*/ 784 h 5207"/>
              <a:gd name="T14" fmla="*/ 473 w 5565"/>
              <a:gd name="T15" fmla="*/ 869 h 5207"/>
              <a:gd name="T16" fmla="*/ 54 w 5565"/>
              <a:gd name="T17" fmla="*/ 1249 h 5207"/>
              <a:gd name="T18" fmla="*/ 54 w 5565"/>
              <a:gd name="T19" fmla="*/ 1539 h 5207"/>
              <a:gd name="T20" fmla="*/ 1587 w 5565"/>
              <a:gd name="T21" fmla="*/ 3173 h 5207"/>
              <a:gd name="T22" fmla="*/ 1369 w 5565"/>
              <a:gd name="T23" fmla="*/ 3366 h 5207"/>
              <a:gd name="T24" fmla="*/ 1062 w 5565"/>
              <a:gd name="T25" fmla="*/ 5023 h 5207"/>
              <a:gd name="T26" fmla="*/ 1100 w 5565"/>
              <a:gd name="T27" fmla="*/ 5035 h 5207"/>
              <a:gd name="T28" fmla="*/ 1153 w 5565"/>
              <a:gd name="T29" fmla="*/ 5052 h 5207"/>
              <a:gd name="T30" fmla="*/ 1170 w 5565"/>
              <a:gd name="T31" fmla="*/ 5053 h 5207"/>
              <a:gd name="T32" fmla="*/ 1226 w 5565"/>
              <a:gd name="T33" fmla="*/ 5055 h 5207"/>
              <a:gd name="T34" fmla="*/ 2581 w 5565"/>
              <a:gd name="T35" fmla="*/ 4156 h 5207"/>
              <a:gd name="T36" fmla="*/ 3879 w 5565"/>
              <a:gd name="T37" fmla="*/ 5153 h 5207"/>
              <a:gd name="T38" fmla="*/ 4211 w 5565"/>
              <a:gd name="T39" fmla="*/ 5101 h 5207"/>
              <a:gd name="T40" fmla="*/ 4553 w 5565"/>
              <a:gd name="T41" fmla="*/ 4893 h 5207"/>
              <a:gd name="T42" fmla="*/ 4580 w 5565"/>
              <a:gd name="T43" fmla="*/ 4877 h 5207"/>
              <a:gd name="T44" fmla="*/ 4653 w 5565"/>
              <a:gd name="T45" fmla="*/ 4304 h 5207"/>
              <a:gd name="T46" fmla="*/ 3549 w 5565"/>
              <a:gd name="T47" fmla="*/ 3132 h 5207"/>
              <a:gd name="T48" fmla="*/ 5520 w 5565"/>
              <a:gd name="T49" fmla="*/ 902 h 5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65" h="5207">
                <a:moveTo>
                  <a:pt x="5520" y="902"/>
                </a:moveTo>
                <a:cubicBezTo>
                  <a:pt x="5565" y="814"/>
                  <a:pt x="5558" y="713"/>
                  <a:pt x="5518" y="630"/>
                </a:cubicBezTo>
                <a:cubicBezTo>
                  <a:pt x="5529" y="535"/>
                  <a:pt x="5504" y="439"/>
                  <a:pt x="5415" y="365"/>
                </a:cubicBezTo>
                <a:cubicBezTo>
                  <a:pt x="5331" y="297"/>
                  <a:pt x="5248" y="228"/>
                  <a:pt x="5164" y="159"/>
                </a:cubicBezTo>
                <a:cubicBezTo>
                  <a:pt x="5017" y="38"/>
                  <a:pt x="4788" y="0"/>
                  <a:pt x="4645" y="159"/>
                </a:cubicBezTo>
                <a:cubicBezTo>
                  <a:pt x="3997" y="881"/>
                  <a:pt x="3319" y="1571"/>
                  <a:pt x="2616" y="2235"/>
                </a:cubicBezTo>
                <a:cubicBezTo>
                  <a:pt x="2094" y="1747"/>
                  <a:pt x="1565" y="1266"/>
                  <a:pt x="1040" y="784"/>
                </a:cubicBezTo>
                <a:cubicBezTo>
                  <a:pt x="855" y="615"/>
                  <a:pt x="589" y="668"/>
                  <a:pt x="473" y="869"/>
                </a:cubicBezTo>
                <a:cubicBezTo>
                  <a:pt x="304" y="953"/>
                  <a:pt x="167" y="1062"/>
                  <a:pt x="54" y="1249"/>
                </a:cubicBezTo>
                <a:cubicBezTo>
                  <a:pt x="0" y="1338"/>
                  <a:pt x="4" y="1450"/>
                  <a:pt x="54" y="1539"/>
                </a:cubicBezTo>
                <a:cubicBezTo>
                  <a:pt x="393" y="2147"/>
                  <a:pt x="1048" y="2681"/>
                  <a:pt x="1587" y="3173"/>
                </a:cubicBezTo>
                <a:cubicBezTo>
                  <a:pt x="1515" y="3237"/>
                  <a:pt x="1443" y="3303"/>
                  <a:pt x="1369" y="3366"/>
                </a:cubicBezTo>
                <a:cubicBezTo>
                  <a:pt x="644" y="3989"/>
                  <a:pt x="154" y="4384"/>
                  <a:pt x="1062" y="5023"/>
                </a:cubicBezTo>
                <a:cubicBezTo>
                  <a:pt x="1075" y="5032"/>
                  <a:pt x="1087" y="5030"/>
                  <a:pt x="1100" y="5035"/>
                </a:cubicBezTo>
                <a:cubicBezTo>
                  <a:pt x="1117" y="5043"/>
                  <a:pt x="1134" y="5049"/>
                  <a:pt x="1153" y="5052"/>
                </a:cubicBezTo>
                <a:cubicBezTo>
                  <a:pt x="1159" y="5052"/>
                  <a:pt x="1165" y="5053"/>
                  <a:pt x="1170" y="5053"/>
                </a:cubicBezTo>
                <a:cubicBezTo>
                  <a:pt x="1189" y="5054"/>
                  <a:pt x="1207" y="5059"/>
                  <a:pt x="1226" y="5055"/>
                </a:cubicBezTo>
                <a:cubicBezTo>
                  <a:pt x="1715" y="4960"/>
                  <a:pt x="2169" y="4577"/>
                  <a:pt x="2581" y="4156"/>
                </a:cubicBezTo>
                <a:cubicBezTo>
                  <a:pt x="2982" y="4551"/>
                  <a:pt x="3409" y="4929"/>
                  <a:pt x="3879" y="5153"/>
                </a:cubicBezTo>
                <a:cubicBezTo>
                  <a:pt x="3991" y="5207"/>
                  <a:pt x="4125" y="5176"/>
                  <a:pt x="4211" y="5101"/>
                </a:cubicBezTo>
                <a:cubicBezTo>
                  <a:pt x="4355" y="5112"/>
                  <a:pt x="4487" y="5022"/>
                  <a:pt x="4553" y="4893"/>
                </a:cubicBezTo>
                <a:cubicBezTo>
                  <a:pt x="4563" y="4887"/>
                  <a:pt x="4569" y="4884"/>
                  <a:pt x="4580" y="4877"/>
                </a:cubicBezTo>
                <a:cubicBezTo>
                  <a:pt x="4790" y="4746"/>
                  <a:pt x="4809" y="4485"/>
                  <a:pt x="4653" y="4304"/>
                </a:cubicBezTo>
                <a:cubicBezTo>
                  <a:pt x="4303" y="3898"/>
                  <a:pt x="3930" y="3511"/>
                  <a:pt x="3549" y="3132"/>
                </a:cubicBezTo>
                <a:cubicBezTo>
                  <a:pt x="4234" y="2463"/>
                  <a:pt x="5089" y="1742"/>
                  <a:pt x="5520" y="902"/>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6921FA82-9E89-40F5-8DF8-E961047B4A35}"/>
                  </a:ext>
                </a:extLst>
              </p:cNvPr>
              <p:cNvSpPr/>
              <p:nvPr/>
            </p:nvSpPr>
            <p:spPr>
              <a:xfrm>
                <a:off x="7018998" y="1874207"/>
                <a:ext cx="9906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𝑥</m:t>
                          </m:r>
                        </m:e>
                        <m:sub>
                          <m:r>
                            <a:rPr lang="en-US" b="0" i="1" smtClean="0">
                              <a:solidFill>
                                <a:srgbClr val="FF0000"/>
                              </a:solidFill>
                              <a:latin typeface="Cambria Math" panose="02040503050406030204" pitchFamily="18" charset="0"/>
                              <a:ea typeface="Cambria Math" panose="02040503050406030204" pitchFamily="18" charset="0"/>
                            </a:rPr>
                            <m:t>1</m:t>
                          </m:r>
                        </m:sub>
                      </m:sSub>
                      <m:r>
                        <a:rPr lang="en-US" b="0" i="0" smtClean="0">
                          <a:solidFill>
                            <a:srgbClr val="FF0000"/>
                          </a:solidFill>
                          <a:latin typeface="Cambria Math" panose="02040503050406030204" pitchFamily="18" charset="0"/>
                          <a:ea typeface="Cambria Math" panose="02040503050406030204" pitchFamily="18" charset="0"/>
                        </a:rPr>
                        <m:t>&lt;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𝑥</m:t>
                          </m:r>
                        </m:e>
                        <m:sub>
                          <m:r>
                            <a:rPr lang="en-US" b="0" i="1" smtClean="0">
                              <a:solidFill>
                                <a:srgbClr val="FF0000"/>
                              </a:solidFill>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65" name="矩形 64">
                <a:extLst>
                  <a:ext uri="{FF2B5EF4-FFF2-40B4-BE49-F238E27FC236}">
                    <a16:creationId xmlns:a16="http://schemas.microsoft.com/office/drawing/2014/main" id="{6921FA82-9E89-40F5-8DF8-E961047B4A35}"/>
                  </a:ext>
                </a:extLst>
              </p:cNvPr>
              <p:cNvSpPr>
                <a:spLocks noRot="1" noChangeAspect="1" noMove="1" noResize="1" noEditPoints="1" noAdjustHandles="1" noChangeArrowheads="1" noChangeShapeType="1" noTextEdit="1"/>
              </p:cNvSpPr>
              <p:nvPr/>
            </p:nvSpPr>
            <p:spPr>
              <a:xfrm>
                <a:off x="7018998" y="1874207"/>
                <a:ext cx="990656" cy="369332"/>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矩形 65">
                <a:extLst>
                  <a:ext uri="{FF2B5EF4-FFF2-40B4-BE49-F238E27FC236}">
                    <a16:creationId xmlns:a16="http://schemas.microsoft.com/office/drawing/2014/main" id="{51FD6A9B-CD98-4DB1-803D-3D2E889BD621}"/>
                  </a:ext>
                </a:extLst>
              </p:cNvPr>
              <p:cNvSpPr/>
              <p:nvPr/>
            </p:nvSpPr>
            <p:spPr>
              <a:xfrm>
                <a:off x="7082674" y="2965815"/>
                <a:ext cx="9906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𝑥</m:t>
                          </m:r>
                        </m:e>
                        <m:sub>
                          <m:r>
                            <a:rPr lang="en-US" b="0" i="1" smtClean="0">
                              <a:solidFill>
                                <a:srgbClr val="FF0000"/>
                              </a:solidFill>
                              <a:latin typeface="Cambria Math" panose="02040503050406030204" pitchFamily="18" charset="0"/>
                              <a:ea typeface="Cambria Math" panose="02040503050406030204" pitchFamily="18" charset="0"/>
                            </a:rPr>
                            <m:t>1</m:t>
                          </m:r>
                        </m:sub>
                      </m:sSub>
                      <m:r>
                        <a:rPr lang="en-US" b="0" i="0" smtClean="0">
                          <a:solidFill>
                            <a:srgbClr val="FF0000"/>
                          </a:solidFill>
                          <a:latin typeface="Cambria Math" panose="02040503050406030204" pitchFamily="18" charset="0"/>
                          <a:ea typeface="Cambria Math" panose="02040503050406030204" pitchFamily="18" charset="0"/>
                        </a:rPr>
                        <m:t>&gt;</m:t>
                      </m:r>
                      <m:sSub>
                        <m:sSubPr>
                          <m:ctrlPr>
                            <a:rPr lang="en-US" b="0" i="1" smtClean="0">
                              <a:solidFill>
                                <a:srgbClr val="FF0000"/>
                              </a:solidFill>
                              <a:latin typeface="Cambria Math" panose="02040503050406030204" pitchFamily="18" charset="0"/>
                              <a:ea typeface="Cambria Math" panose="02040503050406030204" pitchFamily="18" charset="0"/>
                            </a:rPr>
                          </m:ctrlPr>
                        </m:sSubPr>
                        <m:e>
                          <m:r>
                            <a:rPr lang="en-US" b="0" i="1" smtClean="0">
                              <a:solidFill>
                                <a:srgbClr val="FF0000"/>
                              </a:solidFill>
                              <a:latin typeface="Cambria Math" panose="02040503050406030204" pitchFamily="18" charset="0"/>
                              <a:ea typeface="Cambria Math" panose="02040503050406030204" pitchFamily="18" charset="0"/>
                            </a:rPr>
                            <m:t>𝑥</m:t>
                          </m:r>
                        </m:e>
                        <m:sub>
                          <m:r>
                            <a:rPr lang="en-US" b="0" i="1" smtClean="0">
                              <a:solidFill>
                                <a:srgbClr val="FF0000"/>
                              </a:solidFill>
                              <a:latin typeface="Cambria Math" panose="02040503050406030204" pitchFamily="18" charset="0"/>
                              <a:ea typeface="Cambria Math" panose="02040503050406030204" pitchFamily="18" charset="0"/>
                            </a:rPr>
                            <m:t>2</m:t>
                          </m:r>
                        </m:sub>
                      </m:sSub>
                    </m:oMath>
                  </m:oMathPara>
                </a14:m>
                <a:endParaRPr lang="en-US" dirty="0"/>
              </a:p>
            </p:txBody>
          </p:sp>
        </mc:Choice>
        <mc:Fallback xmlns="">
          <p:sp>
            <p:nvSpPr>
              <p:cNvPr id="66" name="矩形 65">
                <a:extLst>
                  <a:ext uri="{FF2B5EF4-FFF2-40B4-BE49-F238E27FC236}">
                    <a16:creationId xmlns:a16="http://schemas.microsoft.com/office/drawing/2014/main" id="{51FD6A9B-CD98-4DB1-803D-3D2E889BD621}"/>
                  </a:ext>
                </a:extLst>
              </p:cNvPr>
              <p:cNvSpPr>
                <a:spLocks noRot="1" noChangeAspect="1" noMove="1" noResize="1" noEditPoints="1" noAdjustHandles="1" noChangeArrowheads="1" noChangeShapeType="1" noTextEdit="1"/>
              </p:cNvSpPr>
              <p:nvPr/>
            </p:nvSpPr>
            <p:spPr>
              <a:xfrm>
                <a:off x="7082674" y="2965815"/>
                <a:ext cx="990656" cy="369332"/>
              </a:xfrm>
              <a:prstGeom prst="rect">
                <a:avLst/>
              </a:prstGeom>
              <a:blipFill>
                <a:blip r:embed="rId25"/>
                <a:stretch>
                  <a:fillRect/>
                </a:stretch>
              </a:blipFill>
            </p:spPr>
            <p:txBody>
              <a:bodyPr/>
              <a:lstStyle/>
              <a:p>
                <a:r>
                  <a:rPr lang="en-US">
                    <a:noFill/>
                  </a:rPr>
                  <a:t> </a:t>
                </a:r>
              </a:p>
            </p:txBody>
          </p:sp>
        </mc:Fallback>
      </mc:AlternateContent>
      <p:cxnSp>
        <p:nvCxnSpPr>
          <p:cNvPr id="67" name="直接箭头连接符 66">
            <a:extLst>
              <a:ext uri="{FF2B5EF4-FFF2-40B4-BE49-F238E27FC236}">
                <a16:creationId xmlns:a16="http://schemas.microsoft.com/office/drawing/2014/main" id="{A92A4E7F-90CC-4332-9150-34C6DBE0B9A4}"/>
              </a:ext>
            </a:extLst>
          </p:cNvPr>
          <p:cNvCxnSpPr>
            <a:cxnSpLocks/>
          </p:cNvCxnSpPr>
          <p:nvPr/>
        </p:nvCxnSpPr>
        <p:spPr>
          <a:xfrm flipH="1">
            <a:off x="6263358" y="5457945"/>
            <a:ext cx="1383127" cy="1"/>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8" name="连接符: 肘形 37">
            <a:extLst>
              <a:ext uri="{FF2B5EF4-FFF2-40B4-BE49-F238E27FC236}">
                <a16:creationId xmlns:a16="http://schemas.microsoft.com/office/drawing/2014/main" id="{CDED091D-9834-467D-B197-3BE77157A1A4}"/>
              </a:ext>
            </a:extLst>
          </p:cNvPr>
          <p:cNvCxnSpPr>
            <a:cxnSpLocks/>
            <a:stCxn id="7" idx="1"/>
          </p:cNvCxnSpPr>
          <p:nvPr/>
        </p:nvCxnSpPr>
        <p:spPr>
          <a:xfrm rot="10800000">
            <a:off x="3114703" y="4008254"/>
            <a:ext cx="1043384" cy="1455154"/>
          </a:xfrm>
          <a:prstGeom prst="bentConnector2">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8" name="矩形 67">
                <a:extLst>
                  <a:ext uri="{FF2B5EF4-FFF2-40B4-BE49-F238E27FC236}">
                    <a16:creationId xmlns:a16="http://schemas.microsoft.com/office/drawing/2014/main" id="{ECC1DA2A-DF89-4739-BD22-92D2F0987B3C}"/>
                  </a:ext>
                </a:extLst>
              </p:cNvPr>
              <p:cNvSpPr/>
              <p:nvPr/>
            </p:nvSpPr>
            <p:spPr>
              <a:xfrm>
                <a:off x="671927" y="4175087"/>
                <a:ext cx="941220"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i="1">
                              <a:solidFill>
                                <a:srgbClr val="FF0000"/>
                              </a:solidFill>
                              <a:latin typeface="Cambria Math" panose="02040503050406030204" pitchFamily="18" charset="0"/>
                              <a:ea typeface="Cambria Math" panose="02040503050406030204" pitchFamily="18" charset="0"/>
                            </a:rPr>
                            <m:t>2</m:t>
                          </m:r>
                        </m:sub>
                      </m:sSub>
                      <m:r>
                        <a:rPr lang="en-US" b="0" i="0" smtClean="0">
                          <a:solidFill>
                            <a:srgbClr val="FF0000"/>
                          </a:solidFill>
                          <a:latin typeface="Cambria Math" panose="02040503050406030204" pitchFamily="18" charset="0"/>
                          <a:ea typeface="Cambria Math" panose="02040503050406030204" pitchFamily="18" charset="0"/>
                        </a:rPr>
                        <m:t>&lt;0</m:t>
                      </m:r>
                    </m:oMath>
                  </m:oMathPara>
                </a14:m>
                <a:endParaRPr lang="en-US" dirty="0"/>
              </a:p>
            </p:txBody>
          </p:sp>
        </mc:Choice>
        <mc:Fallback xmlns="">
          <p:sp>
            <p:nvSpPr>
              <p:cNvPr id="68" name="矩形 67">
                <a:extLst>
                  <a:ext uri="{FF2B5EF4-FFF2-40B4-BE49-F238E27FC236}">
                    <a16:creationId xmlns:a16="http://schemas.microsoft.com/office/drawing/2014/main" id="{ECC1DA2A-DF89-4739-BD22-92D2F0987B3C}"/>
                  </a:ext>
                </a:extLst>
              </p:cNvPr>
              <p:cNvSpPr>
                <a:spLocks noRot="1" noChangeAspect="1" noMove="1" noResize="1" noEditPoints="1" noAdjustHandles="1" noChangeArrowheads="1" noChangeShapeType="1" noTextEdit="1"/>
              </p:cNvSpPr>
              <p:nvPr/>
            </p:nvSpPr>
            <p:spPr>
              <a:xfrm>
                <a:off x="671927" y="4175087"/>
                <a:ext cx="941220" cy="369332"/>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文本框 68">
                <a:extLst>
                  <a:ext uri="{FF2B5EF4-FFF2-40B4-BE49-F238E27FC236}">
                    <a16:creationId xmlns:a16="http://schemas.microsoft.com/office/drawing/2014/main" id="{0B7AF33D-08A6-4704-BBB8-514EFB6EE51B}"/>
                  </a:ext>
                </a:extLst>
              </p:cNvPr>
              <p:cNvSpPr txBox="1"/>
              <p:nvPr/>
            </p:nvSpPr>
            <p:spPr>
              <a:xfrm>
                <a:off x="561416" y="4497557"/>
                <a:ext cx="1522340" cy="553998"/>
              </a:xfrm>
              <a:prstGeom prst="rect">
                <a:avLst/>
              </a:prstGeom>
              <a:noFill/>
            </p:spPr>
            <p:txBody>
              <a:bodyPr wrap="none" lIns="0" tIns="0" rIns="0" bIns="0" rtlCol="0">
                <a:spAutoFit/>
              </a:bodyPr>
              <a:lstStyle/>
              <a:p>
                <a14:m>
                  <m:oMath xmlns:m="http://schemas.openxmlformats.org/officeDocument/2006/math">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1</m:t>
                        </m:r>
                      </m:sub>
                    </m:sSub>
                    <m:r>
                      <a:rPr lang="en-US" b="0" i="1" smtClean="0">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1</m:t>
                        </m:r>
                      </m:sub>
                    </m:sSub>
                    <m:r>
                      <a:rPr lang="en-US" b="0" i="1" smtClean="0">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𝜂</m:t>
                        </m:r>
                        <m:r>
                          <a:rPr lang="en-US" i="1">
                            <a:solidFill>
                              <a:srgbClr val="FF0000"/>
                            </a:solidFill>
                            <a:latin typeface="Cambria Math" panose="02040503050406030204" pitchFamily="18" charset="0"/>
                          </a:rPr>
                          <m:t>𝑥</m:t>
                        </m:r>
                      </m:e>
                      <m:sub>
                        <m:r>
                          <a:rPr lang="en-US" i="1">
                            <a:solidFill>
                              <a:srgbClr val="FF0000"/>
                            </a:solidFill>
                            <a:latin typeface="Cambria Math" panose="02040503050406030204" pitchFamily="18" charset="0"/>
                          </a:rPr>
                          <m:t>1</m:t>
                        </m:r>
                      </m:sub>
                    </m:sSub>
                  </m:oMath>
                </a14:m>
                <a:r>
                  <a:rPr lang="en-US" b="0" i="1" dirty="0">
                    <a:solidFill>
                      <a:srgbClr val="FF0000"/>
                    </a:solidFill>
                    <a:latin typeface="Cambria Math" panose="02040503050406030204" pitchFamily="18" charset="0"/>
                  </a:rPr>
                  <a:t> </a:t>
                </a:r>
              </a:p>
              <a:p>
                <a14:m>
                  <m:oMath xmlns:m="http://schemas.openxmlformats.org/officeDocument/2006/math">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2</m:t>
                        </m:r>
                      </m:sub>
                    </m:sSub>
                    <m:r>
                      <a:rPr lang="en-US" i="1">
                        <a:solidFill>
                          <a:srgbClr val="FF0000"/>
                        </a:solidFill>
                        <a:latin typeface="Cambria Math" panose="02040503050406030204" pitchFamily="18" charset="0"/>
                      </a:rPr>
                      <m:t>=</m:t>
                    </m:r>
                    <m:sSub>
                      <m:sSubPr>
                        <m:ctrlPr>
                          <a:rPr lang="en-US" i="1">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𝜔</m:t>
                        </m:r>
                      </m:e>
                      <m:sub>
                        <m:r>
                          <a:rPr lang="en-US" b="0" i="1" smtClean="0">
                            <a:solidFill>
                              <a:srgbClr val="FF0000"/>
                            </a:solidFill>
                            <a:latin typeface="Cambria Math" panose="02040503050406030204" pitchFamily="18" charset="0"/>
                            <a:ea typeface="Cambria Math" panose="02040503050406030204" pitchFamily="18" charset="0"/>
                          </a:rPr>
                          <m:t>2</m:t>
                        </m:r>
                      </m:sub>
                    </m:sSub>
                    <m:r>
                      <a:rPr lang="en-US" b="0" i="1" smtClean="0">
                        <a:solidFill>
                          <a:srgbClr val="FF0000"/>
                        </a:solidFill>
                        <a:latin typeface="Cambria Math" panose="02040503050406030204" pitchFamily="18" charset="0"/>
                        <a:ea typeface="Cambria Math" panose="02040503050406030204" pitchFamily="18" charset="0"/>
                      </a:rPr>
                      <m:t>+</m:t>
                    </m:r>
                    <m:r>
                      <a:rPr lang="en-US" altLang="zh-CN" i="1" smtClean="0">
                        <a:solidFill>
                          <a:srgbClr val="FF0000"/>
                        </a:solidFill>
                        <a:latin typeface="Cambria Math" panose="02040503050406030204" pitchFamily="18" charset="0"/>
                        <a:ea typeface="Cambria Math" panose="02040503050406030204" pitchFamily="18" charset="0"/>
                      </a:rPr>
                      <m:t>𝜂</m:t>
                    </m:r>
                    <m:sSub>
                      <m:sSubPr>
                        <m:ctrlPr>
                          <a:rPr lang="en-US" altLang="zh-CN" i="1" smtClean="0">
                            <a:solidFill>
                              <a:srgbClr val="FF0000"/>
                            </a:solidFill>
                            <a:latin typeface="Cambria Math" panose="02040503050406030204" pitchFamily="18" charset="0"/>
                            <a:ea typeface="Cambria Math" panose="02040503050406030204" pitchFamily="18" charset="0"/>
                          </a:rPr>
                        </m:ctrlPr>
                      </m:sSubPr>
                      <m:e>
                        <m:r>
                          <a:rPr lang="en-US" altLang="zh-CN" b="0" i="1" smtClean="0">
                            <a:solidFill>
                              <a:srgbClr val="FF0000"/>
                            </a:solidFill>
                            <a:latin typeface="Cambria Math" panose="02040503050406030204" pitchFamily="18" charset="0"/>
                            <a:ea typeface="Cambria Math" panose="02040503050406030204" pitchFamily="18" charset="0"/>
                          </a:rPr>
                          <m:t>𝑥</m:t>
                        </m:r>
                      </m:e>
                      <m:sub>
                        <m:r>
                          <a:rPr lang="en-US" altLang="zh-CN" b="0" i="1" smtClean="0">
                            <a:solidFill>
                              <a:srgbClr val="FF0000"/>
                            </a:solidFill>
                            <a:latin typeface="Cambria Math" panose="02040503050406030204" pitchFamily="18" charset="0"/>
                            <a:ea typeface="Cambria Math" panose="02040503050406030204" pitchFamily="18" charset="0"/>
                          </a:rPr>
                          <m:t>2</m:t>
                        </m:r>
                      </m:sub>
                    </m:sSub>
                  </m:oMath>
                </a14:m>
                <a:r>
                  <a:rPr lang="en-US" b="0" dirty="0">
                    <a:solidFill>
                      <a:srgbClr val="FF0000"/>
                    </a:solidFill>
                  </a:rPr>
                  <a:t> </a:t>
                </a:r>
              </a:p>
            </p:txBody>
          </p:sp>
        </mc:Choice>
        <mc:Fallback xmlns="">
          <p:sp>
            <p:nvSpPr>
              <p:cNvPr id="69" name="文本框 68">
                <a:extLst>
                  <a:ext uri="{FF2B5EF4-FFF2-40B4-BE49-F238E27FC236}">
                    <a16:creationId xmlns:a16="http://schemas.microsoft.com/office/drawing/2014/main" id="{0B7AF33D-08A6-4704-BBB8-514EFB6EE51B}"/>
                  </a:ext>
                </a:extLst>
              </p:cNvPr>
              <p:cNvSpPr txBox="1">
                <a:spLocks noRot="1" noChangeAspect="1" noMove="1" noResize="1" noEditPoints="1" noAdjustHandles="1" noChangeArrowheads="1" noChangeShapeType="1" noTextEdit="1"/>
              </p:cNvSpPr>
              <p:nvPr/>
            </p:nvSpPr>
            <p:spPr>
              <a:xfrm>
                <a:off x="561416" y="4497557"/>
                <a:ext cx="1522340" cy="553998"/>
              </a:xfrm>
              <a:prstGeom prst="rect">
                <a:avLst/>
              </a:prstGeom>
              <a:blipFill>
                <a:blip r:embed="rId27"/>
                <a:stretch>
                  <a:fillRect l="-4000" b="-120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矩形 69">
                <a:extLst>
                  <a:ext uri="{FF2B5EF4-FFF2-40B4-BE49-F238E27FC236}">
                    <a16:creationId xmlns:a16="http://schemas.microsoft.com/office/drawing/2014/main" id="{C71ECE60-342B-45DA-BCF8-7B45ED0881CC}"/>
                  </a:ext>
                </a:extLst>
              </p:cNvPr>
              <p:cNvSpPr/>
              <p:nvPr/>
            </p:nvSpPr>
            <p:spPr>
              <a:xfrm>
                <a:off x="1576715" y="5405440"/>
                <a:ext cx="1098314" cy="70859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𝑘</m:t>
                      </m:r>
                      <m:r>
                        <a:rPr lang="en-US" i="1">
                          <a:solidFill>
                            <a:srgbClr val="FF0000"/>
                          </a:solidFill>
                          <a:latin typeface="Cambria Math" panose="02040503050406030204" pitchFamily="18" charset="0"/>
                        </a:rPr>
                        <m:t>=</m:t>
                      </m:r>
                      <m:d>
                        <m:dPr>
                          <m:begChr m:val="|"/>
                          <m:endChr m:val="|"/>
                          <m:ctrlPr>
                            <a:rPr lang="en-US" i="1" smtClean="0">
                              <a:solidFill>
                                <a:srgbClr val="FF0000"/>
                              </a:solidFill>
                              <a:latin typeface="Cambria Math" panose="02040503050406030204" pitchFamily="18" charset="0"/>
                            </a:rPr>
                          </m:ctrlPr>
                        </m:dPr>
                        <m:e>
                          <m:f>
                            <m:fPr>
                              <m:ctrlPr>
                                <a:rPr lang="en-US" i="1" smtClean="0">
                                  <a:solidFill>
                                    <a:srgbClr val="FF0000"/>
                                  </a:solidFill>
                                  <a:latin typeface="Cambria Math" panose="02040503050406030204" pitchFamily="18" charset="0"/>
                                </a:rPr>
                              </m:ctrlPr>
                            </m:fPr>
                            <m:num>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𝜔</m:t>
                                  </m:r>
                                </m:e>
                                <m:sub>
                                  <m:r>
                                    <a:rPr lang="en-US" altLang="zh-CN" i="1">
                                      <a:solidFill>
                                        <a:srgbClr val="FF0000"/>
                                      </a:solidFill>
                                      <a:latin typeface="Cambria Math" panose="02040503050406030204" pitchFamily="18" charset="0"/>
                                    </a:rPr>
                                    <m:t>1</m:t>
                                  </m:r>
                                </m:sub>
                              </m:sSub>
                            </m:num>
                            <m:den>
                              <m:sSub>
                                <m:sSubPr>
                                  <m:ctrlPr>
                                    <a:rPr lang="en-US" i="1" smtClean="0">
                                      <a:solidFill>
                                        <a:srgbClr val="FF0000"/>
                                      </a:solidFill>
                                      <a:latin typeface="Cambria Math" panose="02040503050406030204" pitchFamily="18" charset="0"/>
                                    </a:rPr>
                                  </m:ctrlPr>
                                </m:sSubPr>
                                <m:e>
                                  <m:r>
                                    <a:rPr lang="en-US" i="1" smtClean="0">
                                      <a:solidFill>
                                        <a:srgbClr val="FF0000"/>
                                      </a:solidFill>
                                      <a:latin typeface="Cambria Math" panose="02040503050406030204" pitchFamily="18" charset="0"/>
                                      <a:ea typeface="Cambria Math" panose="02040503050406030204" pitchFamily="18" charset="0"/>
                                    </a:rPr>
                                    <m:t>𝜔</m:t>
                                  </m:r>
                                </m:e>
                                <m:sub>
                                  <m:r>
                                    <a:rPr lang="en-US" altLang="zh-CN" i="1">
                                      <a:solidFill>
                                        <a:srgbClr val="FF0000"/>
                                      </a:solidFill>
                                      <a:latin typeface="Cambria Math" panose="02040503050406030204" pitchFamily="18" charset="0"/>
                                    </a:rPr>
                                    <m:t>2</m:t>
                                  </m:r>
                                </m:sub>
                              </m:sSub>
                            </m:den>
                          </m:f>
                        </m:e>
                      </m:d>
                    </m:oMath>
                  </m:oMathPara>
                </a14:m>
                <a:endParaRPr lang="en-US" dirty="0"/>
              </a:p>
            </p:txBody>
          </p:sp>
        </mc:Choice>
        <mc:Fallback xmlns="">
          <p:sp>
            <p:nvSpPr>
              <p:cNvPr id="70" name="矩形 69">
                <a:extLst>
                  <a:ext uri="{FF2B5EF4-FFF2-40B4-BE49-F238E27FC236}">
                    <a16:creationId xmlns:a16="http://schemas.microsoft.com/office/drawing/2014/main" id="{C71ECE60-342B-45DA-BCF8-7B45ED0881CC}"/>
                  </a:ext>
                </a:extLst>
              </p:cNvPr>
              <p:cNvSpPr>
                <a:spLocks noRot="1" noChangeAspect="1" noMove="1" noResize="1" noEditPoints="1" noAdjustHandles="1" noChangeArrowheads="1" noChangeShapeType="1" noTextEdit="1"/>
              </p:cNvSpPr>
              <p:nvPr/>
            </p:nvSpPr>
            <p:spPr>
              <a:xfrm>
                <a:off x="1576715" y="5405440"/>
                <a:ext cx="1098314" cy="708592"/>
              </a:xfrm>
              <a:prstGeom prst="rect">
                <a:avLst/>
              </a:prstGeom>
              <a:blipFill>
                <a:blip r:embed="rId28"/>
                <a:stretch>
                  <a:fillRect/>
                </a:stretch>
              </a:blipFill>
            </p:spPr>
            <p:txBody>
              <a:bodyPr/>
              <a:lstStyle/>
              <a:p>
                <a:r>
                  <a:rPr lang="en-US">
                    <a:noFill/>
                  </a:rPr>
                  <a:t> </a:t>
                </a:r>
              </a:p>
            </p:txBody>
          </p:sp>
        </mc:Fallback>
      </mc:AlternateContent>
      <p:pic>
        <p:nvPicPr>
          <p:cNvPr id="73" name="图片 72">
            <a:extLst>
              <a:ext uri="{FF2B5EF4-FFF2-40B4-BE49-F238E27FC236}">
                <a16:creationId xmlns:a16="http://schemas.microsoft.com/office/drawing/2014/main" id="{5338D383-B631-47AB-89C5-05161025E02B}"/>
              </a:ext>
            </a:extLst>
          </p:cNvPr>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7869036" y="4212241"/>
            <a:ext cx="2155627" cy="2266860"/>
          </a:xfrm>
          <a:prstGeom prst="rect">
            <a:avLst/>
          </a:prstGeom>
        </p:spPr>
      </p:pic>
      <p:sp>
        <p:nvSpPr>
          <p:cNvPr id="90" name="right-drawn-arrow_64818">
            <a:extLst>
              <a:ext uri="{FF2B5EF4-FFF2-40B4-BE49-F238E27FC236}">
                <a16:creationId xmlns:a16="http://schemas.microsoft.com/office/drawing/2014/main" id="{B400F314-99F2-4F13-806C-F0FD1B07774B}"/>
              </a:ext>
            </a:extLst>
          </p:cNvPr>
          <p:cNvSpPr/>
          <p:nvPr/>
        </p:nvSpPr>
        <p:spPr>
          <a:xfrm rot="-5940000">
            <a:off x="2552099" y="4560310"/>
            <a:ext cx="201589" cy="198355"/>
          </a:xfrm>
          <a:custGeom>
            <a:avLst/>
            <a:gdLst>
              <a:gd name="T0" fmla="*/ 5532 w 5549"/>
              <a:gd name="T1" fmla="*/ 4970 h 5468"/>
              <a:gd name="T2" fmla="*/ 5124 w 5549"/>
              <a:gd name="T3" fmla="*/ 4023 h 5468"/>
              <a:gd name="T4" fmla="*/ 5018 w 5549"/>
              <a:gd name="T5" fmla="*/ 4007 h 5468"/>
              <a:gd name="T6" fmla="*/ 4635 w 5549"/>
              <a:gd name="T7" fmla="*/ 4480 h 5468"/>
              <a:gd name="T8" fmla="*/ 4627 w 5549"/>
              <a:gd name="T9" fmla="*/ 4480 h 5468"/>
              <a:gd name="T10" fmla="*/ 1983 w 5549"/>
              <a:gd name="T11" fmla="*/ 3085 h 5468"/>
              <a:gd name="T12" fmla="*/ 188 w 5549"/>
              <a:gd name="T13" fmla="*/ 474 h 5468"/>
              <a:gd name="T14" fmla="*/ 155 w 5549"/>
              <a:gd name="T15" fmla="*/ 66 h 5468"/>
              <a:gd name="T16" fmla="*/ 57 w 5549"/>
              <a:gd name="T17" fmla="*/ 66 h 5468"/>
              <a:gd name="T18" fmla="*/ 57 w 5549"/>
              <a:gd name="T19" fmla="*/ 139 h 5468"/>
              <a:gd name="T20" fmla="*/ 0 w 5549"/>
              <a:gd name="T21" fmla="*/ 204 h 5468"/>
              <a:gd name="T22" fmla="*/ 49 w 5549"/>
              <a:gd name="T23" fmla="*/ 474 h 5468"/>
              <a:gd name="T24" fmla="*/ 4472 w 5549"/>
              <a:gd name="T25" fmla="*/ 4953 h 5468"/>
              <a:gd name="T26" fmla="*/ 4251 w 5549"/>
              <a:gd name="T27" fmla="*/ 5353 h 5468"/>
              <a:gd name="T28" fmla="*/ 4333 w 5549"/>
              <a:gd name="T29" fmla="*/ 5459 h 5468"/>
              <a:gd name="T30" fmla="*/ 5484 w 5549"/>
              <a:gd name="T31" fmla="*/ 5060 h 5468"/>
              <a:gd name="T32" fmla="*/ 5532 w 5549"/>
              <a:gd name="T33" fmla="*/ 4970 h 5468"/>
              <a:gd name="T34" fmla="*/ 4439 w 5549"/>
              <a:gd name="T35" fmla="*/ 5296 h 5468"/>
              <a:gd name="T36" fmla="*/ 4578 w 5549"/>
              <a:gd name="T37" fmla="*/ 4978 h 5468"/>
              <a:gd name="T38" fmla="*/ 4545 w 5549"/>
              <a:gd name="T39" fmla="*/ 4896 h 5468"/>
              <a:gd name="T40" fmla="*/ 4504 w 5549"/>
              <a:gd name="T41" fmla="*/ 4847 h 5468"/>
              <a:gd name="T42" fmla="*/ 384 w 5549"/>
              <a:gd name="T43" fmla="*/ 1388 h 5468"/>
              <a:gd name="T44" fmla="*/ 1934 w 5549"/>
              <a:gd name="T45" fmla="*/ 3240 h 5468"/>
              <a:gd name="T46" fmla="*/ 3297 w 5549"/>
              <a:gd name="T47" fmla="*/ 4252 h 5468"/>
              <a:gd name="T48" fmla="*/ 4602 w 5549"/>
              <a:gd name="T49" fmla="*/ 4537 h 5468"/>
              <a:gd name="T50" fmla="*/ 4602 w 5549"/>
              <a:gd name="T51" fmla="*/ 4537 h 5468"/>
              <a:gd name="T52" fmla="*/ 4708 w 5549"/>
              <a:gd name="T53" fmla="*/ 4586 h 5468"/>
              <a:gd name="T54" fmla="*/ 5035 w 5549"/>
              <a:gd name="T55" fmla="*/ 4195 h 5468"/>
              <a:gd name="T56" fmla="*/ 5361 w 5549"/>
              <a:gd name="T57" fmla="*/ 4962 h 5468"/>
              <a:gd name="T58" fmla="*/ 4439 w 5549"/>
              <a:gd name="T59" fmla="*/ 5296 h 5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49" h="5468">
                <a:moveTo>
                  <a:pt x="5532" y="4970"/>
                </a:moveTo>
                <a:cubicBezTo>
                  <a:pt x="5426" y="4643"/>
                  <a:pt x="5263" y="4333"/>
                  <a:pt x="5124" y="4023"/>
                </a:cubicBezTo>
                <a:cubicBezTo>
                  <a:pt x="5108" y="3982"/>
                  <a:pt x="5043" y="3982"/>
                  <a:pt x="5018" y="4007"/>
                </a:cubicBezTo>
                <a:cubicBezTo>
                  <a:pt x="4880" y="4154"/>
                  <a:pt x="4725" y="4301"/>
                  <a:pt x="4635" y="4480"/>
                </a:cubicBezTo>
                <a:lnTo>
                  <a:pt x="4627" y="4480"/>
                </a:lnTo>
                <a:cubicBezTo>
                  <a:pt x="3631" y="4554"/>
                  <a:pt x="2668" y="3705"/>
                  <a:pt x="1983" y="3085"/>
                </a:cubicBezTo>
                <a:cubicBezTo>
                  <a:pt x="1191" y="2375"/>
                  <a:pt x="473" y="1510"/>
                  <a:pt x="188" y="474"/>
                </a:cubicBezTo>
                <a:cubicBezTo>
                  <a:pt x="171" y="343"/>
                  <a:pt x="155" y="204"/>
                  <a:pt x="155" y="66"/>
                </a:cubicBezTo>
                <a:cubicBezTo>
                  <a:pt x="155" y="0"/>
                  <a:pt x="65" y="0"/>
                  <a:pt x="57" y="66"/>
                </a:cubicBezTo>
                <a:lnTo>
                  <a:pt x="57" y="139"/>
                </a:lnTo>
                <a:cubicBezTo>
                  <a:pt x="24" y="139"/>
                  <a:pt x="0" y="164"/>
                  <a:pt x="0" y="204"/>
                </a:cubicBezTo>
                <a:cubicBezTo>
                  <a:pt x="8" y="294"/>
                  <a:pt x="33" y="384"/>
                  <a:pt x="49" y="474"/>
                </a:cubicBezTo>
                <a:cubicBezTo>
                  <a:pt x="114" y="2685"/>
                  <a:pt x="2317" y="4815"/>
                  <a:pt x="4472" y="4953"/>
                </a:cubicBezTo>
                <a:cubicBezTo>
                  <a:pt x="4398" y="5084"/>
                  <a:pt x="4333" y="5223"/>
                  <a:pt x="4251" y="5353"/>
                </a:cubicBezTo>
                <a:cubicBezTo>
                  <a:pt x="4211" y="5410"/>
                  <a:pt x="4276" y="5468"/>
                  <a:pt x="4333" y="5459"/>
                </a:cubicBezTo>
                <a:cubicBezTo>
                  <a:pt x="4741" y="5402"/>
                  <a:pt x="5108" y="5206"/>
                  <a:pt x="5484" y="5060"/>
                </a:cubicBezTo>
                <a:cubicBezTo>
                  <a:pt x="5516" y="5051"/>
                  <a:pt x="5549" y="5019"/>
                  <a:pt x="5532" y="4970"/>
                </a:cubicBezTo>
                <a:close/>
                <a:moveTo>
                  <a:pt x="4439" y="5296"/>
                </a:moveTo>
                <a:cubicBezTo>
                  <a:pt x="4488" y="5190"/>
                  <a:pt x="4521" y="5084"/>
                  <a:pt x="4578" y="4978"/>
                </a:cubicBezTo>
                <a:cubicBezTo>
                  <a:pt x="4594" y="4937"/>
                  <a:pt x="4570" y="4905"/>
                  <a:pt x="4545" y="4896"/>
                </a:cubicBezTo>
                <a:cubicBezTo>
                  <a:pt x="4545" y="4872"/>
                  <a:pt x="4529" y="4856"/>
                  <a:pt x="4504" y="4847"/>
                </a:cubicBezTo>
                <a:cubicBezTo>
                  <a:pt x="2554" y="4521"/>
                  <a:pt x="971" y="3191"/>
                  <a:pt x="384" y="1388"/>
                </a:cubicBezTo>
                <a:cubicBezTo>
                  <a:pt x="767" y="2097"/>
                  <a:pt x="1355" y="2718"/>
                  <a:pt x="1934" y="3240"/>
                </a:cubicBezTo>
                <a:cubicBezTo>
                  <a:pt x="2358" y="3623"/>
                  <a:pt x="2807" y="3966"/>
                  <a:pt x="3297" y="4252"/>
                </a:cubicBezTo>
                <a:cubicBezTo>
                  <a:pt x="3680" y="4472"/>
                  <a:pt x="4162" y="4676"/>
                  <a:pt x="4602" y="4537"/>
                </a:cubicBezTo>
                <a:lnTo>
                  <a:pt x="4602" y="4537"/>
                </a:lnTo>
                <a:cubicBezTo>
                  <a:pt x="4578" y="4603"/>
                  <a:pt x="4676" y="4635"/>
                  <a:pt x="4708" y="4586"/>
                </a:cubicBezTo>
                <a:cubicBezTo>
                  <a:pt x="4814" y="4448"/>
                  <a:pt x="4920" y="4317"/>
                  <a:pt x="5035" y="4195"/>
                </a:cubicBezTo>
                <a:cubicBezTo>
                  <a:pt x="5149" y="4448"/>
                  <a:pt x="5271" y="4700"/>
                  <a:pt x="5361" y="4962"/>
                </a:cubicBezTo>
                <a:cubicBezTo>
                  <a:pt x="5059" y="5076"/>
                  <a:pt x="4757" y="5223"/>
                  <a:pt x="4439" y="5296"/>
                </a:cubicBezTo>
                <a:close/>
              </a:path>
            </a:pathLst>
          </a:custGeom>
          <a:solidFill>
            <a:srgbClr val="92D050"/>
          </a:solid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1">
                  <a:lumMod val="20000"/>
                  <a:lumOff val="80000"/>
                </a:schemeClr>
              </a:solidFill>
            </a:endParaRPr>
          </a:p>
        </p:txBody>
      </p:sp>
      <p:sp>
        <p:nvSpPr>
          <p:cNvPr id="91" name="right-drawn-arrow_64818">
            <a:extLst>
              <a:ext uri="{FF2B5EF4-FFF2-40B4-BE49-F238E27FC236}">
                <a16:creationId xmlns:a16="http://schemas.microsoft.com/office/drawing/2014/main" id="{F972F5D9-7FDE-4B9C-A706-92B2C8C0B90B}"/>
              </a:ext>
            </a:extLst>
          </p:cNvPr>
          <p:cNvSpPr/>
          <p:nvPr/>
        </p:nvSpPr>
        <p:spPr>
          <a:xfrm rot="18240000" flipH="1">
            <a:off x="2561219" y="4864815"/>
            <a:ext cx="201589" cy="198355"/>
          </a:xfrm>
          <a:custGeom>
            <a:avLst/>
            <a:gdLst>
              <a:gd name="T0" fmla="*/ 5532 w 5549"/>
              <a:gd name="T1" fmla="*/ 4970 h 5468"/>
              <a:gd name="T2" fmla="*/ 5124 w 5549"/>
              <a:gd name="T3" fmla="*/ 4023 h 5468"/>
              <a:gd name="T4" fmla="*/ 5018 w 5549"/>
              <a:gd name="T5" fmla="*/ 4007 h 5468"/>
              <a:gd name="T6" fmla="*/ 4635 w 5549"/>
              <a:gd name="T7" fmla="*/ 4480 h 5468"/>
              <a:gd name="T8" fmla="*/ 4627 w 5549"/>
              <a:gd name="T9" fmla="*/ 4480 h 5468"/>
              <a:gd name="T10" fmla="*/ 1983 w 5549"/>
              <a:gd name="T11" fmla="*/ 3085 h 5468"/>
              <a:gd name="T12" fmla="*/ 188 w 5549"/>
              <a:gd name="T13" fmla="*/ 474 h 5468"/>
              <a:gd name="T14" fmla="*/ 155 w 5549"/>
              <a:gd name="T15" fmla="*/ 66 h 5468"/>
              <a:gd name="T16" fmla="*/ 57 w 5549"/>
              <a:gd name="T17" fmla="*/ 66 h 5468"/>
              <a:gd name="T18" fmla="*/ 57 w 5549"/>
              <a:gd name="T19" fmla="*/ 139 h 5468"/>
              <a:gd name="T20" fmla="*/ 0 w 5549"/>
              <a:gd name="T21" fmla="*/ 204 h 5468"/>
              <a:gd name="T22" fmla="*/ 49 w 5549"/>
              <a:gd name="T23" fmla="*/ 474 h 5468"/>
              <a:gd name="T24" fmla="*/ 4472 w 5549"/>
              <a:gd name="T25" fmla="*/ 4953 h 5468"/>
              <a:gd name="T26" fmla="*/ 4251 w 5549"/>
              <a:gd name="T27" fmla="*/ 5353 h 5468"/>
              <a:gd name="T28" fmla="*/ 4333 w 5549"/>
              <a:gd name="T29" fmla="*/ 5459 h 5468"/>
              <a:gd name="T30" fmla="*/ 5484 w 5549"/>
              <a:gd name="T31" fmla="*/ 5060 h 5468"/>
              <a:gd name="T32" fmla="*/ 5532 w 5549"/>
              <a:gd name="T33" fmla="*/ 4970 h 5468"/>
              <a:gd name="T34" fmla="*/ 4439 w 5549"/>
              <a:gd name="T35" fmla="*/ 5296 h 5468"/>
              <a:gd name="T36" fmla="*/ 4578 w 5549"/>
              <a:gd name="T37" fmla="*/ 4978 h 5468"/>
              <a:gd name="T38" fmla="*/ 4545 w 5549"/>
              <a:gd name="T39" fmla="*/ 4896 h 5468"/>
              <a:gd name="T40" fmla="*/ 4504 w 5549"/>
              <a:gd name="T41" fmla="*/ 4847 h 5468"/>
              <a:gd name="T42" fmla="*/ 384 w 5549"/>
              <a:gd name="T43" fmla="*/ 1388 h 5468"/>
              <a:gd name="T44" fmla="*/ 1934 w 5549"/>
              <a:gd name="T45" fmla="*/ 3240 h 5468"/>
              <a:gd name="T46" fmla="*/ 3297 w 5549"/>
              <a:gd name="T47" fmla="*/ 4252 h 5468"/>
              <a:gd name="T48" fmla="*/ 4602 w 5549"/>
              <a:gd name="T49" fmla="*/ 4537 h 5468"/>
              <a:gd name="T50" fmla="*/ 4602 w 5549"/>
              <a:gd name="T51" fmla="*/ 4537 h 5468"/>
              <a:gd name="T52" fmla="*/ 4708 w 5549"/>
              <a:gd name="T53" fmla="*/ 4586 h 5468"/>
              <a:gd name="T54" fmla="*/ 5035 w 5549"/>
              <a:gd name="T55" fmla="*/ 4195 h 5468"/>
              <a:gd name="T56" fmla="*/ 5361 w 5549"/>
              <a:gd name="T57" fmla="*/ 4962 h 5468"/>
              <a:gd name="T58" fmla="*/ 4439 w 5549"/>
              <a:gd name="T59" fmla="*/ 5296 h 54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5549" h="5468">
                <a:moveTo>
                  <a:pt x="5532" y="4970"/>
                </a:moveTo>
                <a:cubicBezTo>
                  <a:pt x="5426" y="4643"/>
                  <a:pt x="5263" y="4333"/>
                  <a:pt x="5124" y="4023"/>
                </a:cubicBezTo>
                <a:cubicBezTo>
                  <a:pt x="5108" y="3982"/>
                  <a:pt x="5043" y="3982"/>
                  <a:pt x="5018" y="4007"/>
                </a:cubicBezTo>
                <a:cubicBezTo>
                  <a:pt x="4880" y="4154"/>
                  <a:pt x="4725" y="4301"/>
                  <a:pt x="4635" y="4480"/>
                </a:cubicBezTo>
                <a:lnTo>
                  <a:pt x="4627" y="4480"/>
                </a:lnTo>
                <a:cubicBezTo>
                  <a:pt x="3631" y="4554"/>
                  <a:pt x="2668" y="3705"/>
                  <a:pt x="1983" y="3085"/>
                </a:cubicBezTo>
                <a:cubicBezTo>
                  <a:pt x="1191" y="2375"/>
                  <a:pt x="473" y="1510"/>
                  <a:pt x="188" y="474"/>
                </a:cubicBezTo>
                <a:cubicBezTo>
                  <a:pt x="171" y="343"/>
                  <a:pt x="155" y="204"/>
                  <a:pt x="155" y="66"/>
                </a:cubicBezTo>
                <a:cubicBezTo>
                  <a:pt x="155" y="0"/>
                  <a:pt x="65" y="0"/>
                  <a:pt x="57" y="66"/>
                </a:cubicBezTo>
                <a:lnTo>
                  <a:pt x="57" y="139"/>
                </a:lnTo>
                <a:cubicBezTo>
                  <a:pt x="24" y="139"/>
                  <a:pt x="0" y="164"/>
                  <a:pt x="0" y="204"/>
                </a:cubicBezTo>
                <a:cubicBezTo>
                  <a:pt x="8" y="294"/>
                  <a:pt x="33" y="384"/>
                  <a:pt x="49" y="474"/>
                </a:cubicBezTo>
                <a:cubicBezTo>
                  <a:pt x="114" y="2685"/>
                  <a:pt x="2317" y="4815"/>
                  <a:pt x="4472" y="4953"/>
                </a:cubicBezTo>
                <a:cubicBezTo>
                  <a:pt x="4398" y="5084"/>
                  <a:pt x="4333" y="5223"/>
                  <a:pt x="4251" y="5353"/>
                </a:cubicBezTo>
                <a:cubicBezTo>
                  <a:pt x="4211" y="5410"/>
                  <a:pt x="4276" y="5468"/>
                  <a:pt x="4333" y="5459"/>
                </a:cubicBezTo>
                <a:cubicBezTo>
                  <a:pt x="4741" y="5402"/>
                  <a:pt x="5108" y="5206"/>
                  <a:pt x="5484" y="5060"/>
                </a:cubicBezTo>
                <a:cubicBezTo>
                  <a:pt x="5516" y="5051"/>
                  <a:pt x="5549" y="5019"/>
                  <a:pt x="5532" y="4970"/>
                </a:cubicBezTo>
                <a:close/>
                <a:moveTo>
                  <a:pt x="4439" y="5296"/>
                </a:moveTo>
                <a:cubicBezTo>
                  <a:pt x="4488" y="5190"/>
                  <a:pt x="4521" y="5084"/>
                  <a:pt x="4578" y="4978"/>
                </a:cubicBezTo>
                <a:cubicBezTo>
                  <a:pt x="4594" y="4937"/>
                  <a:pt x="4570" y="4905"/>
                  <a:pt x="4545" y="4896"/>
                </a:cubicBezTo>
                <a:cubicBezTo>
                  <a:pt x="4545" y="4872"/>
                  <a:pt x="4529" y="4856"/>
                  <a:pt x="4504" y="4847"/>
                </a:cubicBezTo>
                <a:cubicBezTo>
                  <a:pt x="2554" y="4521"/>
                  <a:pt x="971" y="3191"/>
                  <a:pt x="384" y="1388"/>
                </a:cubicBezTo>
                <a:cubicBezTo>
                  <a:pt x="767" y="2097"/>
                  <a:pt x="1355" y="2718"/>
                  <a:pt x="1934" y="3240"/>
                </a:cubicBezTo>
                <a:cubicBezTo>
                  <a:pt x="2358" y="3623"/>
                  <a:pt x="2807" y="3966"/>
                  <a:pt x="3297" y="4252"/>
                </a:cubicBezTo>
                <a:cubicBezTo>
                  <a:pt x="3680" y="4472"/>
                  <a:pt x="4162" y="4676"/>
                  <a:pt x="4602" y="4537"/>
                </a:cubicBezTo>
                <a:lnTo>
                  <a:pt x="4602" y="4537"/>
                </a:lnTo>
                <a:cubicBezTo>
                  <a:pt x="4578" y="4603"/>
                  <a:pt x="4676" y="4635"/>
                  <a:pt x="4708" y="4586"/>
                </a:cubicBezTo>
                <a:cubicBezTo>
                  <a:pt x="4814" y="4448"/>
                  <a:pt x="4920" y="4317"/>
                  <a:pt x="5035" y="4195"/>
                </a:cubicBezTo>
                <a:cubicBezTo>
                  <a:pt x="5149" y="4448"/>
                  <a:pt x="5271" y="4700"/>
                  <a:pt x="5361" y="4962"/>
                </a:cubicBezTo>
                <a:cubicBezTo>
                  <a:pt x="5059" y="5076"/>
                  <a:pt x="4757" y="5223"/>
                  <a:pt x="4439" y="5296"/>
                </a:cubicBezTo>
                <a:close/>
              </a:path>
            </a:pathLst>
          </a:custGeom>
          <a:solidFill>
            <a:schemeClr val="accent2"/>
          </a:solidFill>
          <a:ln>
            <a:solidFill>
              <a:schemeClr val="accent2">
                <a:lumMod val="60000"/>
                <a:lumOff val="4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92" name="文本框 91">
                <a:extLst>
                  <a:ext uri="{FF2B5EF4-FFF2-40B4-BE49-F238E27FC236}">
                    <a16:creationId xmlns:a16="http://schemas.microsoft.com/office/drawing/2014/main" id="{EF24E7D4-7C50-4F88-BDEC-6B2165F61D6E}"/>
                  </a:ext>
                </a:extLst>
              </p:cNvPr>
              <p:cNvSpPr txBox="1"/>
              <p:nvPr/>
            </p:nvSpPr>
            <p:spPr>
              <a:xfrm>
                <a:off x="2141362" y="4544419"/>
                <a:ext cx="395238" cy="2780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1</m:t>
                              </m:r>
                            </m:sub>
                          </m:sSub>
                        </m:e>
                      </m:d>
                    </m:oMath>
                  </m:oMathPara>
                </a14:m>
                <a:endParaRPr lang="en-US" dirty="0"/>
              </a:p>
            </p:txBody>
          </p:sp>
        </mc:Choice>
        <mc:Fallback xmlns="">
          <p:sp>
            <p:nvSpPr>
              <p:cNvPr id="92" name="文本框 91">
                <a:extLst>
                  <a:ext uri="{FF2B5EF4-FFF2-40B4-BE49-F238E27FC236}">
                    <a16:creationId xmlns:a16="http://schemas.microsoft.com/office/drawing/2014/main" id="{EF24E7D4-7C50-4F88-BDEC-6B2165F61D6E}"/>
                  </a:ext>
                </a:extLst>
              </p:cNvPr>
              <p:cNvSpPr txBox="1">
                <a:spLocks noRot="1" noChangeAspect="1" noMove="1" noResize="1" noEditPoints="1" noAdjustHandles="1" noChangeArrowheads="1" noChangeShapeType="1" noTextEdit="1"/>
              </p:cNvSpPr>
              <p:nvPr/>
            </p:nvSpPr>
            <p:spPr>
              <a:xfrm>
                <a:off x="2141362" y="4544419"/>
                <a:ext cx="395238" cy="278045"/>
              </a:xfrm>
              <a:prstGeom prst="rect">
                <a:avLst/>
              </a:prstGeom>
              <a:blipFill>
                <a:blip r:embed="rId30"/>
                <a:stretch>
                  <a:fillRect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文本框 92">
                <a:extLst>
                  <a:ext uri="{FF2B5EF4-FFF2-40B4-BE49-F238E27FC236}">
                    <a16:creationId xmlns:a16="http://schemas.microsoft.com/office/drawing/2014/main" id="{36483BAB-8582-4854-A5DB-82349A7AF882}"/>
                  </a:ext>
                </a:extLst>
              </p:cNvPr>
              <p:cNvSpPr txBox="1"/>
              <p:nvPr/>
            </p:nvSpPr>
            <p:spPr>
              <a:xfrm>
                <a:off x="2175343" y="4799557"/>
                <a:ext cx="395238" cy="278045"/>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d>
                        <m:dPr>
                          <m:begChr m:val="|"/>
                          <m:endChr m:val="|"/>
                          <m:ctrlPr>
                            <a:rPr lang="en-US" i="1" smtClean="0">
                              <a:latin typeface="Cambria Math" panose="02040503050406030204" pitchFamily="18" charset="0"/>
                            </a:rPr>
                          </m:ctrlPr>
                        </m:dPr>
                        <m:e>
                          <m:sSub>
                            <m:sSubPr>
                              <m:ctrlPr>
                                <a:rPr lang="en-US" i="1" smtClean="0">
                                  <a:latin typeface="Cambria Math" panose="02040503050406030204" pitchFamily="18" charset="0"/>
                                </a:rPr>
                              </m:ctrlPr>
                            </m:sSubPr>
                            <m:e>
                              <m:r>
                                <a:rPr lang="en-US"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rPr>
                                <m:t>2</m:t>
                              </m:r>
                            </m:sub>
                          </m:sSub>
                        </m:e>
                      </m:d>
                    </m:oMath>
                  </m:oMathPara>
                </a14:m>
                <a:endParaRPr lang="en-US" dirty="0"/>
              </a:p>
            </p:txBody>
          </p:sp>
        </mc:Choice>
        <mc:Fallback xmlns="">
          <p:sp>
            <p:nvSpPr>
              <p:cNvPr id="93" name="文本框 92">
                <a:extLst>
                  <a:ext uri="{FF2B5EF4-FFF2-40B4-BE49-F238E27FC236}">
                    <a16:creationId xmlns:a16="http://schemas.microsoft.com/office/drawing/2014/main" id="{36483BAB-8582-4854-A5DB-82349A7AF882}"/>
                  </a:ext>
                </a:extLst>
              </p:cNvPr>
              <p:cNvSpPr txBox="1">
                <a:spLocks noRot="1" noChangeAspect="1" noMove="1" noResize="1" noEditPoints="1" noAdjustHandles="1" noChangeArrowheads="1" noChangeShapeType="1" noTextEdit="1"/>
              </p:cNvSpPr>
              <p:nvPr/>
            </p:nvSpPr>
            <p:spPr>
              <a:xfrm>
                <a:off x="2175343" y="4799557"/>
                <a:ext cx="395238" cy="278045"/>
              </a:xfrm>
              <a:prstGeom prst="rect">
                <a:avLst/>
              </a:prstGeom>
              <a:blipFill>
                <a:blip r:embed="rId31"/>
                <a:stretch>
                  <a:fillRect b="-15217"/>
                </a:stretch>
              </a:blipFill>
            </p:spPr>
            <p:txBody>
              <a:bodyPr/>
              <a:lstStyle/>
              <a:p>
                <a:r>
                  <a:rPr lang="en-US">
                    <a:noFill/>
                  </a:rPr>
                  <a:t> </a:t>
                </a:r>
              </a:p>
            </p:txBody>
          </p:sp>
        </mc:Fallback>
      </mc:AlternateContent>
      <p:cxnSp>
        <p:nvCxnSpPr>
          <p:cNvPr id="48" name="直接连接符 47">
            <a:extLst>
              <a:ext uri="{FF2B5EF4-FFF2-40B4-BE49-F238E27FC236}">
                <a16:creationId xmlns:a16="http://schemas.microsoft.com/office/drawing/2014/main" id="{FB6C1E4E-977B-4721-B6F9-B695B8A8156A}"/>
              </a:ext>
            </a:extLst>
          </p:cNvPr>
          <p:cNvCxnSpPr>
            <a:cxnSpLocks/>
          </p:cNvCxnSpPr>
          <p:nvPr/>
        </p:nvCxnSpPr>
        <p:spPr>
          <a:xfrm flipH="1">
            <a:off x="1418722" y="3427897"/>
            <a:ext cx="722640" cy="4918"/>
          </a:xfrm>
          <a:prstGeom prst="line">
            <a:avLst/>
          </a:prstGeom>
          <a:ln w="12700" cap="flat" cmpd="sng" algn="ctr">
            <a:solidFill>
              <a:srgbClr val="00B05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1" name="直接箭头连接符 50">
            <a:extLst>
              <a:ext uri="{FF2B5EF4-FFF2-40B4-BE49-F238E27FC236}">
                <a16:creationId xmlns:a16="http://schemas.microsoft.com/office/drawing/2014/main" id="{EE59672C-D410-428D-AEFE-1340C31AC0AD}"/>
              </a:ext>
            </a:extLst>
          </p:cNvPr>
          <p:cNvCxnSpPr>
            <a:cxnSpLocks/>
          </p:cNvCxnSpPr>
          <p:nvPr/>
        </p:nvCxnSpPr>
        <p:spPr>
          <a:xfrm flipV="1">
            <a:off x="2444523" y="2512079"/>
            <a:ext cx="240679" cy="784376"/>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8" name="矩形 57">
                <a:extLst>
                  <a:ext uri="{FF2B5EF4-FFF2-40B4-BE49-F238E27FC236}">
                    <a16:creationId xmlns:a16="http://schemas.microsoft.com/office/drawing/2014/main" id="{0BF8CAC6-E47D-4709-A43A-527AB84DC395}"/>
                  </a:ext>
                </a:extLst>
              </p:cNvPr>
              <p:cNvSpPr/>
              <p:nvPr/>
            </p:nvSpPr>
            <p:spPr>
              <a:xfrm>
                <a:off x="1614727" y="2647802"/>
                <a:ext cx="603948" cy="369332"/>
              </a:xfrm>
              <a:prstGeom prst="rect">
                <a:avLst/>
              </a:prstGeom>
            </p:spPr>
            <p:txBody>
              <a:bodyPr wrap="none">
                <a:spAutoFit/>
              </a:bodyPr>
              <a:lstStyle/>
              <a:p>
                <a14:m>
                  <m:oMath xmlns:m="http://schemas.openxmlformats.org/officeDocument/2006/math">
                    <m:r>
                      <m:rPr>
                        <m:sty m:val="p"/>
                      </m:rPr>
                      <a:rPr lang="el-GR" b="0" i="1" smtClean="0">
                        <a:latin typeface="Cambria Math" panose="02040503050406030204" pitchFamily="18" charset="0"/>
                        <a:ea typeface="Cambria Math" panose="02040503050406030204" pitchFamily="18" charset="0"/>
                      </a:rPr>
                      <m:t>Δ</m:t>
                    </m:r>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b="0" i="1" smtClean="0">
                            <a:latin typeface="Cambria Math" panose="02040503050406030204" pitchFamily="18" charset="0"/>
                          </a:rPr>
                          <m:t>2</m:t>
                        </m:r>
                      </m:sub>
                    </m:sSub>
                  </m:oMath>
                </a14:m>
                <a:r>
                  <a:rPr lang="en-US" dirty="0"/>
                  <a:t>’</a:t>
                </a:r>
              </a:p>
            </p:txBody>
          </p:sp>
        </mc:Choice>
        <mc:Fallback xmlns="">
          <p:sp>
            <p:nvSpPr>
              <p:cNvPr id="58" name="矩形 57">
                <a:extLst>
                  <a:ext uri="{FF2B5EF4-FFF2-40B4-BE49-F238E27FC236}">
                    <a16:creationId xmlns:a16="http://schemas.microsoft.com/office/drawing/2014/main" id="{0BF8CAC6-E47D-4709-A43A-527AB84DC395}"/>
                  </a:ext>
                </a:extLst>
              </p:cNvPr>
              <p:cNvSpPr>
                <a:spLocks noRot="1" noChangeAspect="1" noMove="1" noResize="1" noEditPoints="1" noAdjustHandles="1" noChangeArrowheads="1" noChangeShapeType="1" noTextEdit="1"/>
              </p:cNvSpPr>
              <p:nvPr/>
            </p:nvSpPr>
            <p:spPr>
              <a:xfrm>
                <a:off x="1614727" y="2647802"/>
                <a:ext cx="603948" cy="369332"/>
              </a:xfrm>
              <a:prstGeom prst="rect">
                <a:avLst/>
              </a:prstGeom>
              <a:blipFill>
                <a:blip r:embed="rId32"/>
                <a:stretch>
                  <a:fillRect t="-8197" r="-8081" b="-2459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9" name="矩形 58">
                <a:extLst>
                  <a:ext uri="{FF2B5EF4-FFF2-40B4-BE49-F238E27FC236}">
                    <a16:creationId xmlns:a16="http://schemas.microsoft.com/office/drawing/2014/main" id="{38F1F465-290A-4F2E-B0E7-0DA60BC15B73}"/>
                  </a:ext>
                </a:extLst>
              </p:cNvPr>
              <p:cNvSpPr/>
              <p:nvPr/>
            </p:nvSpPr>
            <p:spPr>
              <a:xfrm>
                <a:off x="3499911" y="1553490"/>
                <a:ext cx="2056011"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chemeClr val="tx1"/>
                              </a:solidFill>
                              <a:latin typeface="Cambria Math" panose="02040503050406030204" pitchFamily="18" charset="0"/>
                            </a:rPr>
                          </m:ctrlPr>
                        </m:sSubPr>
                        <m:e>
                          <m:sSub>
                            <m:sSubPr>
                              <m:ctrlPr>
                                <a:rPr lang="en-US" i="1">
                                  <a:solidFill>
                                    <a:schemeClr val="tx1"/>
                                  </a:solidFill>
                                  <a:latin typeface="Cambria Math" panose="02040503050406030204" pitchFamily="18" charset="0"/>
                                </a:rPr>
                              </m:ctrlPr>
                            </m:sSub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Sub>
                      <m:r>
                        <a:rPr lang="en-US" b="0" i="1" smtClean="0">
                          <a:solidFill>
                            <a:schemeClr val="tx1"/>
                          </a:solidFill>
                          <a:latin typeface="Cambria Math" panose="02040503050406030204" pitchFamily="18" charset="0"/>
                        </a:rPr>
                        <m:t>′</m:t>
                      </m:r>
                      <m:r>
                        <a:rPr lang="en-US" i="1">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0</m:t>
                      </m:r>
                    </m:oMath>
                  </m:oMathPara>
                </a14:m>
                <a:endParaRPr lang="en-US" dirty="0"/>
              </a:p>
            </p:txBody>
          </p:sp>
        </mc:Choice>
        <mc:Fallback xmlns="">
          <p:sp>
            <p:nvSpPr>
              <p:cNvPr id="59" name="矩形 58">
                <a:extLst>
                  <a:ext uri="{FF2B5EF4-FFF2-40B4-BE49-F238E27FC236}">
                    <a16:creationId xmlns:a16="http://schemas.microsoft.com/office/drawing/2014/main" id="{38F1F465-290A-4F2E-B0E7-0DA60BC15B73}"/>
                  </a:ext>
                </a:extLst>
              </p:cNvPr>
              <p:cNvSpPr>
                <a:spLocks noRot="1" noChangeAspect="1" noMove="1" noResize="1" noEditPoints="1" noAdjustHandles="1" noChangeArrowheads="1" noChangeShapeType="1" noTextEdit="1"/>
              </p:cNvSpPr>
              <p:nvPr/>
            </p:nvSpPr>
            <p:spPr>
              <a:xfrm>
                <a:off x="3499911" y="1553490"/>
                <a:ext cx="2056011" cy="369332"/>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矩形 70">
                <a:extLst>
                  <a:ext uri="{FF2B5EF4-FFF2-40B4-BE49-F238E27FC236}">
                    <a16:creationId xmlns:a16="http://schemas.microsoft.com/office/drawing/2014/main" id="{8E5D8D17-B1D0-47C0-92C6-5CD994310383}"/>
                  </a:ext>
                </a:extLst>
              </p:cNvPr>
              <p:cNvSpPr/>
              <p:nvPr/>
            </p:nvSpPr>
            <p:spPr>
              <a:xfrm>
                <a:off x="3008299" y="1861797"/>
                <a:ext cx="3893668" cy="369332"/>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solidFill>
                                <a:schemeClr val="tx1"/>
                              </a:solidFill>
                              <a:latin typeface="Cambria Math" panose="02040503050406030204" pitchFamily="18" charset="0"/>
                            </a:rPr>
                          </m:ctrlPr>
                        </m:sSubSupPr>
                        <m:e>
                          <m:sSub>
                            <m:sSubPr>
                              <m:ctrlPr>
                                <a:rPr lang="en-US" i="1">
                                  <a:solidFill>
                                    <a:schemeClr val="tx1"/>
                                  </a:solidFill>
                                  <a:latin typeface="Cambria Math" panose="02040503050406030204" pitchFamily="18" charset="0"/>
                                </a:rPr>
                              </m:ctrlPr>
                            </m:sSubPr>
                            <m:e>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1</m:t>
                                  </m:r>
                                </m:sub>
                              </m:sSub>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1</m:t>
                                  </m:r>
                                </m:sub>
                              </m:sSub>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ea typeface="Cambria Math" panose="02040503050406030204" pitchFamily="18" charset="0"/>
                                </a:rPr>
                                <m:t>+</m:t>
                              </m:r>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2</m:t>
                              </m:r>
                            </m:sub>
                          </m:sSub>
                          <m:r>
                            <a:rPr lang="en-US" b="0" i="1" smtClean="0">
                              <a:solidFill>
                                <a:schemeClr val="tx1"/>
                              </a:solidFill>
                              <a:latin typeface="Cambria Math" panose="02040503050406030204" pitchFamily="18" charset="0"/>
                            </a:rPr>
                            <m:t>𝑥</m:t>
                          </m:r>
                        </m:e>
                        <m:sub>
                          <m:r>
                            <a:rPr lang="en-US" b="0" i="1" smtClean="0">
                              <a:solidFill>
                                <a:schemeClr val="tx1"/>
                              </a:solidFill>
                              <a:latin typeface="Cambria Math" panose="02040503050406030204" pitchFamily="18" charset="0"/>
                            </a:rPr>
                            <m:t>2</m:t>
                          </m:r>
                        </m:sub>
                        <m:sup>
                          <m:r>
                            <a:rPr lang="en-US" b="0" i="1" smtClean="0">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m:t>
                      </m:r>
                      <m:sSub>
                        <m:sSubPr>
                          <m:ctrlPr>
                            <a:rPr lang="en-US" i="1">
                              <a:solidFill>
                                <a:schemeClr val="tx1"/>
                              </a:solidFill>
                              <a:latin typeface="Cambria Math" panose="02040503050406030204" pitchFamily="18" charset="0"/>
                            </a:rPr>
                          </m:ctrlPr>
                        </m:sSubPr>
                        <m:e>
                          <m:r>
                            <a:rPr lang="en-US" i="1">
                              <a:solidFill>
                                <a:schemeClr val="tx1"/>
                              </a:solidFill>
                              <a:latin typeface="Cambria Math" panose="02040503050406030204" pitchFamily="18" charset="0"/>
                              <a:ea typeface="Cambria Math" panose="02040503050406030204" pitchFamily="18" charset="0"/>
                            </a:rPr>
                            <m:t>𝜔</m:t>
                          </m:r>
                        </m:e>
                        <m:sub>
                          <m:r>
                            <a:rPr lang="en-US" i="1">
                              <a:solidFill>
                                <a:schemeClr val="tx1"/>
                              </a:solidFill>
                              <a:latin typeface="Cambria Math" panose="02040503050406030204" pitchFamily="18" charset="0"/>
                              <a:ea typeface="Cambria Math" panose="02040503050406030204" pitchFamily="18" charset="0"/>
                            </a:rPr>
                            <m:t>2</m:t>
                          </m:r>
                        </m:sub>
                      </m:sSub>
                      <m:r>
                        <m:rPr>
                          <m:sty m:val="p"/>
                        </m:rPr>
                        <a:rPr lang="el-GR" i="1" smtClean="0">
                          <a:solidFill>
                            <a:schemeClr val="tx1"/>
                          </a:solidFill>
                          <a:latin typeface="Cambria Math" panose="02040503050406030204" pitchFamily="18" charset="0"/>
                          <a:ea typeface="Cambria Math" panose="02040503050406030204" pitchFamily="18" charset="0"/>
                        </a:rPr>
                        <m:t>Δ</m:t>
                      </m:r>
                      <m:sSubSup>
                        <m:sSubSupPr>
                          <m:ctrlPr>
                            <a:rPr lang="en-US" i="1">
                              <a:solidFill>
                                <a:schemeClr val="tx1"/>
                              </a:solidFill>
                              <a:latin typeface="Cambria Math" panose="02040503050406030204" pitchFamily="18" charset="0"/>
                            </a:rPr>
                          </m:ctrlPr>
                        </m:sSubSupPr>
                        <m:e>
                          <m:r>
                            <a:rPr lang="en-US" i="1">
                              <a:solidFill>
                                <a:schemeClr val="tx1"/>
                              </a:solidFill>
                              <a:latin typeface="Cambria Math" panose="02040503050406030204" pitchFamily="18" charset="0"/>
                            </a:rPr>
                            <m:t>𝑥</m:t>
                          </m:r>
                        </m:e>
                        <m:sub>
                          <m:r>
                            <a:rPr lang="en-US" i="1">
                              <a:solidFill>
                                <a:schemeClr val="tx1"/>
                              </a:solidFill>
                              <a:latin typeface="Cambria Math" panose="02040503050406030204" pitchFamily="18" charset="0"/>
                            </a:rPr>
                            <m:t>2</m:t>
                          </m:r>
                        </m:sub>
                        <m:sup>
                          <m:r>
                            <a:rPr lang="en-US" i="1">
                              <a:solidFill>
                                <a:schemeClr val="tx1"/>
                              </a:solidFill>
                              <a:latin typeface="Cambria Math" panose="02040503050406030204" pitchFamily="18" charset="0"/>
                            </a:rPr>
                            <m:t>′</m:t>
                          </m:r>
                        </m:sup>
                      </m:sSubSup>
                      <m:r>
                        <a:rPr lang="en-US" b="0" i="1" smtClean="0">
                          <a:solidFill>
                            <a:schemeClr val="tx1"/>
                          </a:solidFill>
                          <a:latin typeface="Cambria Math" panose="02040503050406030204" pitchFamily="18" charset="0"/>
                        </a:rPr>
                        <m:t>&gt;0</m:t>
                      </m:r>
                    </m:oMath>
                  </m:oMathPara>
                </a14:m>
                <a:endParaRPr lang="en-US" dirty="0"/>
              </a:p>
            </p:txBody>
          </p:sp>
        </mc:Choice>
        <mc:Fallback xmlns="">
          <p:sp>
            <p:nvSpPr>
              <p:cNvPr id="71" name="矩形 70">
                <a:extLst>
                  <a:ext uri="{FF2B5EF4-FFF2-40B4-BE49-F238E27FC236}">
                    <a16:creationId xmlns:a16="http://schemas.microsoft.com/office/drawing/2014/main" id="{8E5D8D17-B1D0-47C0-92C6-5CD994310383}"/>
                  </a:ext>
                </a:extLst>
              </p:cNvPr>
              <p:cNvSpPr>
                <a:spLocks noRot="1" noChangeAspect="1" noMove="1" noResize="1" noEditPoints="1" noAdjustHandles="1" noChangeArrowheads="1" noChangeShapeType="1" noTextEdit="1"/>
              </p:cNvSpPr>
              <p:nvPr/>
            </p:nvSpPr>
            <p:spPr>
              <a:xfrm>
                <a:off x="3008299" y="1861797"/>
                <a:ext cx="3893668" cy="369332"/>
              </a:xfrm>
              <a:prstGeom prst="rect">
                <a:avLst/>
              </a:prstGeom>
              <a:blipFill>
                <a:blip r:embed="rId34"/>
                <a:stretch>
                  <a:fillRect/>
                </a:stretch>
              </a:blipFill>
            </p:spPr>
            <p:txBody>
              <a:bodyPr/>
              <a:lstStyle/>
              <a:p>
                <a:r>
                  <a:rPr lang="en-US">
                    <a:noFill/>
                  </a:rPr>
                  <a:t> </a:t>
                </a:r>
              </a:p>
            </p:txBody>
          </p:sp>
        </mc:Fallback>
      </mc:AlternateContent>
    </p:spTree>
    <p:custDataLst>
      <p:tags r:id="rId1"/>
    </p:custDataLst>
    <p:extLst>
      <p:ext uri="{BB962C8B-B14F-4D97-AF65-F5344CB8AC3E}">
        <p14:creationId xmlns:p14="http://schemas.microsoft.com/office/powerpoint/2010/main" val="10622554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1500"/>
                                        <p:tgtEl>
                                          <p:spTgt spid="26"/>
                                        </p:tgtEl>
                                      </p:cBhvr>
                                    </p:animEffect>
                                  </p:childTnLst>
                                </p:cTn>
                              </p:par>
                              <p:par>
                                <p:cTn id="8" presetID="10" presetClass="entr" presetSubtype="0" fill="hold" nodeType="withEffect">
                                  <p:stCondLst>
                                    <p:cond delay="0"/>
                                  </p:stCondLst>
                                  <p:childTnLst>
                                    <p:set>
                                      <p:cBhvr>
                                        <p:cTn id="9" dur="1" fill="hold">
                                          <p:stCondLst>
                                            <p:cond delay="0"/>
                                          </p:stCondLst>
                                        </p:cTn>
                                        <p:tgtEl>
                                          <p:spTgt spid="51"/>
                                        </p:tgtEl>
                                        <p:attrNameLst>
                                          <p:attrName>style.visibility</p:attrName>
                                        </p:attrNameLst>
                                      </p:cBhvr>
                                      <p:to>
                                        <p:strVal val="visible"/>
                                      </p:to>
                                    </p:set>
                                    <p:animEffect transition="in" filter="fade">
                                      <p:cBhvr>
                                        <p:cTn id="10" dur="1500"/>
                                        <p:tgtEl>
                                          <p:spTgt spid="51"/>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fade">
                                      <p:cBhvr>
                                        <p:cTn id="15" dur="1500"/>
                                        <p:tgtEl>
                                          <p:spTgt spid="4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1500"/>
                                        <p:tgtEl>
                                          <p:spTgt spid="50"/>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36"/>
                                        </p:tgtEl>
                                        <p:attrNameLst>
                                          <p:attrName>style.visibility</p:attrName>
                                        </p:attrNameLst>
                                      </p:cBhvr>
                                      <p:to>
                                        <p:strVal val="visible"/>
                                      </p:to>
                                    </p:set>
                                    <p:animEffect transition="in" filter="fade">
                                      <p:cBhvr>
                                        <p:cTn id="23" dur="1500"/>
                                        <p:tgtEl>
                                          <p:spTgt spid="36"/>
                                        </p:tgtEl>
                                      </p:cBhvr>
                                    </p:animEffect>
                                  </p:childTnLst>
                                </p:cTn>
                              </p:par>
                              <p:par>
                                <p:cTn id="24" presetID="10" presetClass="entr" presetSubtype="0" fill="hold" nodeType="withEffect">
                                  <p:stCondLst>
                                    <p:cond delay="0"/>
                                  </p:stCondLst>
                                  <p:childTnLst>
                                    <p:set>
                                      <p:cBhvr>
                                        <p:cTn id="25" dur="1" fill="hold">
                                          <p:stCondLst>
                                            <p:cond delay="0"/>
                                          </p:stCondLst>
                                        </p:cTn>
                                        <p:tgtEl>
                                          <p:spTgt spid="48"/>
                                        </p:tgtEl>
                                        <p:attrNameLst>
                                          <p:attrName>style.visibility</p:attrName>
                                        </p:attrNameLst>
                                      </p:cBhvr>
                                      <p:to>
                                        <p:strVal val="visible"/>
                                      </p:to>
                                    </p:set>
                                    <p:animEffect transition="in" filter="fade">
                                      <p:cBhvr>
                                        <p:cTn id="26" dur="1500"/>
                                        <p:tgtEl>
                                          <p:spTgt spid="48"/>
                                        </p:tgtEl>
                                      </p:cBhvr>
                                    </p:animEffect>
                                  </p:childTnLst>
                                </p:cTn>
                              </p:par>
                              <p:par>
                                <p:cTn id="27" presetID="10" presetClass="entr" presetSubtype="0" fill="hold" nodeType="withEffect">
                                  <p:stCondLst>
                                    <p:cond delay="0"/>
                                  </p:stCondLst>
                                  <p:childTnLst>
                                    <p:set>
                                      <p:cBhvr>
                                        <p:cTn id="28" dur="1" fill="hold">
                                          <p:stCondLst>
                                            <p:cond delay="0"/>
                                          </p:stCondLst>
                                        </p:cTn>
                                        <p:tgtEl>
                                          <p:spTgt spid="35"/>
                                        </p:tgtEl>
                                        <p:attrNameLst>
                                          <p:attrName>style.visibility</p:attrName>
                                        </p:attrNameLst>
                                      </p:cBhvr>
                                      <p:to>
                                        <p:strVal val="visible"/>
                                      </p:to>
                                    </p:set>
                                    <p:animEffect transition="in" filter="fade">
                                      <p:cBhvr>
                                        <p:cTn id="29" dur="1500"/>
                                        <p:tgtEl>
                                          <p:spTgt spid="35"/>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1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500"/>
                                        <p:tgtEl>
                                          <p:spTgt spid="1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8"/>
                                        </p:tgtEl>
                                        <p:attrNameLst>
                                          <p:attrName>style.visibility</p:attrName>
                                        </p:attrNameLst>
                                      </p:cBhvr>
                                      <p:to>
                                        <p:strVal val="visible"/>
                                      </p:to>
                                    </p:set>
                                    <p:animEffect transition="in" filter="fade">
                                      <p:cBhvr>
                                        <p:cTn id="38" dur="1500"/>
                                        <p:tgtEl>
                                          <p:spTgt spid="58"/>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fade">
                                      <p:cBhvr>
                                        <p:cTn id="43" dur="1500"/>
                                        <p:tgtEl>
                                          <p:spTgt spid="59"/>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71"/>
                                        </p:tgtEl>
                                        <p:attrNameLst>
                                          <p:attrName>style.visibility</p:attrName>
                                        </p:attrNameLst>
                                      </p:cBhvr>
                                      <p:to>
                                        <p:strVal val="visible"/>
                                      </p:to>
                                    </p:set>
                                    <p:animEffect transition="in" filter="fade">
                                      <p:cBhvr>
                                        <p:cTn id="48" dur="1500"/>
                                        <p:tgtEl>
                                          <p:spTgt spid="7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xit" presetSubtype="0" fill="hold" grpId="1" nodeType="clickEffect">
                                  <p:stCondLst>
                                    <p:cond delay="0"/>
                                  </p:stCondLst>
                                  <p:childTnLst>
                                    <p:animEffect transition="out" filter="fade">
                                      <p:cBhvr>
                                        <p:cTn id="52" dur="1500"/>
                                        <p:tgtEl>
                                          <p:spTgt spid="26"/>
                                        </p:tgtEl>
                                      </p:cBhvr>
                                    </p:animEffect>
                                    <p:set>
                                      <p:cBhvr>
                                        <p:cTn id="53" dur="1" fill="hold">
                                          <p:stCondLst>
                                            <p:cond delay="1499"/>
                                          </p:stCondLst>
                                        </p:cTn>
                                        <p:tgtEl>
                                          <p:spTgt spid="26"/>
                                        </p:tgtEl>
                                        <p:attrNameLst>
                                          <p:attrName>style.visibility</p:attrName>
                                        </p:attrNameLst>
                                      </p:cBhvr>
                                      <p:to>
                                        <p:strVal val="hidden"/>
                                      </p:to>
                                    </p:set>
                                  </p:childTnLst>
                                </p:cTn>
                              </p:par>
                              <p:par>
                                <p:cTn id="54" presetID="10" presetClass="exit" presetSubtype="0" fill="hold" nodeType="withEffect">
                                  <p:stCondLst>
                                    <p:cond delay="0"/>
                                  </p:stCondLst>
                                  <p:childTnLst>
                                    <p:animEffect transition="out" filter="fade">
                                      <p:cBhvr>
                                        <p:cTn id="55" dur="1500"/>
                                        <p:tgtEl>
                                          <p:spTgt spid="51"/>
                                        </p:tgtEl>
                                      </p:cBhvr>
                                    </p:animEffect>
                                    <p:set>
                                      <p:cBhvr>
                                        <p:cTn id="56" dur="1" fill="hold">
                                          <p:stCondLst>
                                            <p:cond delay="1499"/>
                                          </p:stCondLst>
                                        </p:cTn>
                                        <p:tgtEl>
                                          <p:spTgt spid="51"/>
                                        </p:tgtEl>
                                        <p:attrNameLst>
                                          <p:attrName>style.visibility</p:attrName>
                                        </p:attrNameLst>
                                      </p:cBhvr>
                                      <p:to>
                                        <p:strVal val="hidden"/>
                                      </p:to>
                                    </p:set>
                                  </p:childTnLst>
                                </p:cTn>
                              </p:par>
                              <p:par>
                                <p:cTn id="57" presetID="10" presetClass="exit" presetSubtype="0" fill="hold" nodeType="withEffect">
                                  <p:stCondLst>
                                    <p:cond delay="0"/>
                                  </p:stCondLst>
                                  <p:childTnLst>
                                    <p:animEffect transition="out" filter="fade">
                                      <p:cBhvr>
                                        <p:cTn id="58" dur="1500"/>
                                        <p:tgtEl>
                                          <p:spTgt spid="36"/>
                                        </p:tgtEl>
                                      </p:cBhvr>
                                    </p:animEffect>
                                    <p:set>
                                      <p:cBhvr>
                                        <p:cTn id="59" dur="1" fill="hold">
                                          <p:stCondLst>
                                            <p:cond delay="1499"/>
                                          </p:stCondLst>
                                        </p:cTn>
                                        <p:tgtEl>
                                          <p:spTgt spid="36"/>
                                        </p:tgtEl>
                                        <p:attrNameLst>
                                          <p:attrName>style.visibility</p:attrName>
                                        </p:attrNameLst>
                                      </p:cBhvr>
                                      <p:to>
                                        <p:strVal val="hidden"/>
                                      </p:to>
                                    </p:set>
                                  </p:childTnLst>
                                </p:cTn>
                              </p:par>
                              <p:par>
                                <p:cTn id="60" presetID="10" presetClass="exit" presetSubtype="0" fill="hold" nodeType="withEffect">
                                  <p:stCondLst>
                                    <p:cond delay="0"/>
                                  </p:stCondLst>
                                  <p:childTnLst>
                                    <p:animEffect transition="out" filter="fade">
                                      <p:cBhvr>
                                        <p:cTn id="61" dur="1500"/>
                                        <p:tgtEl>
                                          <p:spTgt spid="48"/>
                                        </p:tgtEl>
                                      </p:cBhvr>
                                    </p:animEffect>
                                    <p:set>
                                      <p:cBhvr>
                                        <p:cTn id="62" dur="1" fill="hold">
                                          <p:stCondLst>
                                            <p:cond delay="1499"/>
                                          </p:stCondLst>
                                        </p:cTn>
                                        <p:tgtEl>
                                          <p:spTgt spid="48"/>
                                        </p:tgtEl>
                                        <p:attrNameLst>
                                          <p:attrName>style.visibility</p:attrName>
                                        </p:attrNameLst>
                                      </p:cBhvr>
                                      <p:to>
                                        <p:strVal val="hidden"/>
                                      </p:to>
                                    </p:set>
                                  </p:childTnLst>
                                </p:cTn>
                              </p:par>
                              <p:par>
                                <p:cTn id="63" presetID="10" presetClass="exit" presetSubtype="0" fill="hold" nodeType="withEffect">
                                  <p:stCondLst>
                                    <p:cond delay="0"/>
                                  </p:stCondLst>
                                  <p:childTnLst>
                                    <p:animEffect transition="out" filter="fade">
                                      <p:cBhvr>
                                        <p:cTn id="64" dur="1500"/>
                                        <p:tgtEl>
                                          <p:spTgt spid="35"/>
                                        </p:tgtEl>
                                      </p:cBhvr>
                                    </p:animEffect>
                                    <p:set>
                                      <p:cBhvr>
                                        <p:cTn id="65" dur="1" fill="hold">
                                          <p:stCondLst>
                                            <p:cond delay="1499"/>
                                          </p:stCondLst>
                                        </p:cTn>
                                        <p:tgtEl>
                                          <p:spTgt spid="35"/>
                                        </p:tgtEl>
                                        <p:attrNameLst>
                                          <p:attrName>style.visibility</p:attrName>
                                        </p:attrNameLst>
                                      </p:cBhvr>
                                      <p:to>
                                        <p:strVal val="hidden"/>
                                      </p:to>
                                    </p:set>
                                  </p:childTnLst>
                                </p:cTn>
                              </p:par>
                              <p:par>
                                <p:cTn id="66" presetID="10" presetClass="exit" presetSubtype="0" fill="hold" grpId="1" nodeType="withEffect">
                                  <p:stCondLst>
                                    <p:cond delay="0"/>
                                  </p:stCondLst>
                                  <p:childTnLst>
                                    <p:animEffect transition="out" filter="fade">
                                      <p:cBhvr>
                                        <p:cTn id="67" dur="1500"/>
                                        <p:tgtEl>
                                          <p:spTgt spid="25"/>
                                        </p:tgtEl>
                                      </p:cBhvr>
                                    </p:animEffect>
                                    <p:set>
                                      <p:cBhvr>
                                        <p:cTn id="68" dur="1" fill="hold">
                                          <p:stCondLst>
                                            <p:cond delay="1499"/>
                                          </p:stCondLst>
                                        </p:cTn>
                                        <p:tgtEl>
                                          <p:spTgt spid="25"/>
                                        </p:tgtEl>
                                        <p:attrNameLst>
                                          <p:attrName>style.visibility</p:attrName>
                                        </p:attrNameLst>
                                      </p:cBhvr>
                                      <p:to>
                                        <p:strVal val="hidden"/>
                                      </p:to>
                                    </p:set>
                                  </p:childTnLst>
                                </p:cTn>
                              </p:par>
                              <p:par>
                                <p:cTn id="69" presetID="10" presetClass="exit" presetSubtype="0" fill="hold" grpId="1" nodeType="withEffect">
                                  <p:stCondLst>
                                    <p:cond delay="0"/>
                                  </p:stCondLst>
                                  <p:childTnLst>
                                    <p:animEffect transition="out" filter="fade">
                                      <p:cBhvr>
                                        <p:cTn id="70" dur="1500"/>
                                        <p:tgtEl>
                                          <p:spTgt spid="18"/>
                                        </p:tgtEl>
                                      </p:cBhvr>
                                    </p:animEffect>
                                    <p:set>
                                      <p:cBhvr>
                                        <p:cTn id="71" dur="1" fill="hold">
                                          <p:stCondLst>
                                            <p:cond delay="1499"/>
                                          </p:stCondLst>
                                        </p:cTn>
                                        <p:tgtEl>
                                          <p:spTgt spid="18"/>
                                        </p:tgtEl>
                                        <p:attrNameLst>
                                          <p:attrName>style.visibility</p:attrName>
                                        </p:attrNameLst>
                                      </p:cBhvr>
                                      <p:to>
                                        <p:strVal val="hidden"/>
                                      </p:to>
                                    </p:set>
                                  </p:childTnLst>
                                </p:cTn>
                              </p:par>
                              <p:par>
                                <p:cTn id="72" presetID="10" presetClass="exit" presetSubtype="0" fill="hold" grpId="1" nodeType="withEffect">
                                  <p:stCondLst>
                                    <p:cond delay="0"/>
                                  </p:stCondLst>
                                  <p:childTnLst>
                                    <p:animEffect transition="out" filter="fade">
                                      <p:cBhvr>
                                        <p:cTn id="73" dur="1500"/>
                                        <p:tgtEl>
                                          <p:spTgt spid="58"/>
                                        </p:tgtEl>
                                      </p:cBhvr>
                                    </p:animEffect>
                                    <p:set>
                                      <p:cBhvr>
                                        <p:cTn id="74" dur="1" fill="hold">
                                          <p:stCondLst>
                                            <p:cond delay="1499"/>
                                          </p:stCondLst>
                                        </p:cTn>
                                        <p:tgtEl>
                                          <p:spTgt spid="58"/>
                                        </p:tgtEl>
                                        <p:attrNameLst>
                                          <p:attrName>style.visibility</p:attrName>
                                        </p:attrNameLst>
                                      </p:cBhvr>
                                      <p:to>
                                        <p:strVal val="hidden"/>
                                      </p:to>
                                    </p:set>
                                  </p:childTnLst>
                                </p:cTn>
                              </p:par>
                              <p:par>
                                <p:cTn id="75" presetID="10" presetClass="exit" presetSubtype="0" fill="hold" grpId="1" nodeType="withEffect">
                                  <p:stCondLst>
                                    <p:cond delay="0"/>
                                  </p:stCondLst>
                                  <p:childTnLst>
                                    <p:animEffect transition="out" filter="fade">
                                      <p:cBhvr>
                                        <p:cTn id="76" dur="1500"/>
                                        <p:tgtEl>
                                          <p:spTgt spid="59"/>
                                        </p:tgtEl>
                                      </p:cBhvr>
                                    </p:animEffect>
                                    <p:set>
                                      <p:cBhvr>
                                        <p:cTn id="77" dur="1" fill="hold">
                                          <p:stCondLst>
                                            <p:cond delay="1499"/>
                                          </p:stCondLst>
                                        </p:cTn>
                                        <p:tgtEl>
                                          <p:spTgt spid="59"/>
                                        </p:tgtEl>
                                        <p:attrNameLst>
                                          <p:attrName>style.visibility</p:attrName>
                                        </p:attrNameLst>
                                      </p:cBhvr>
                                      <p:to>
                                        <p:strVal val="hidden"/>
                                      </p:to>
                                    </p:set>
                                  </p:childTnLst>
                                </p:cTn>
                              </p:par>
                              <p:par>
                                <p:cTn id="78" presetID="10" presetClass="exit" presetSubtype="0" fill="hold" grpId="1" nodeType="withEffect">
                                  <p:stCondLst>
                                    <p:cond delay="0"/>
                                  </p:stCondLst>
                                  <p:childTnLst>
                                    <p:animEffect transition="out" filter="fade">
                                      <p:cBhvr>
                                        <p:cTn id="79" dur="1500"/>
                                        <p:tgtEl>
                                          <p:spTgt spid="71"/>
                                        </p:tgtEl>
                                      </p:cBhvr>
                                    </p:animEffect>
                                    <p:set>
                                      <p:cBhvr>
                                        <p:cTn id="80" dur="1" fill="hold">
                                          <p:stCondLst>
                                            <p:cond delay="1499"/>
                                          </p:stCondLst>
                                        </p:cTn>
                                        <p:tgtEl>
                                          <p:spTgt spid="71"/>
                                        </p:tgtEl>
                                        <p:attrNameLst>
                                          <p:attrName>style.visibility</p:attrName>
                                        </p:attrNameLst>
                                      </p:cBhvr>
                                      <p:to>
                                        <p:strVal val="hidden"/>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46"/>
                                        </p:tgtEl>
                                        <p:attrNameLst>
                                          <p:attrName>style.visibility</p:attrName>
                                        </p:attrNameLst>
                                      </p:cBhvr>
                                      <p:to>
                                        <p:strVal val="visible"/>
                                      </p:to>
                                    </p:set>
                                    <p:animEffect transition="in" filter="fade">
                                      <p:cBhvr>
                                        <p:cTn id="85" dur="1500"/>
                                        <p:tgtEl>
                                          <p:spTgt spid="46"/>
                                        </p:tgtEl>
                                      </p:cBhvr>
                                    </p:animEffect>
                                  </p:childTnLst>
                                </p:cTn>
                              </p:par>
                              <p:par>
                                <p:cTn id="86" presetID="10" presetClass="entr" presetSubtype="0" fill="hold" grpId="0" nodeType="withEffect">
                                  <p:stCondLst>
                                    <p:cond delay="0"/>
                                  </p:stCondLst>
                                  <p:childTnLst>
                                    <p:set>
                                      <p:cBhvr>
                                        <p:cTn id="87" dur="1" fill="hold">
                                          <p:stCondLst>
                                            <p:cond delay="0"/>
                                          </p:stCondLst>
                                        </p:cTn>
                                        <p:tgtEl>
                                          <p:spTgt spid="47"/>
                                        </p:tgtEl>
                                        <p:attrNameLst>
                                          <p:attrName>style.visibility</p:attrName>
                                        </p:attrNameLst>
                                      </p:cBhvr>
                                      <p:to>
                                        <p:strVal val="visible"/>
                                      </p:to>
                                    </p:set>
                                    <p:animEffect transition="in" filter="fade">
                                      <p:cBhvr>
                                        <p:cTn id="88" dur="1500"/>
                                        <p:tgtEl>
                                          <p:spTgt spid="47"/>
                                        </p:tgtEl>
                                      </p:cBhvr>
                                    </p:animEffect>
                                  </p:childTnLst>
                                </p:cTn>
                              </p:par>
                            </p:childTnLst>
                          </p:cTn>
                        </p:par>
                      </p:childTnLst>
                    </p:cTn>
                  </p:par>
                  <p:par>
                    <p:cTn id="89" fill="hold">
                      <p:stCondLst>
                        <p:cond delay="indefinite"/>
                      </p:stCondLst>
                      <p:childTnLst>
                        <p:par>
                          <p:cTn id="90" fill="hold">
                            <p:stCondLst>
                              <p:cond delay="0"/>
                            </p:stCondLst>
                            <p:childTnLst>
                              <p:par>
                                <p:cTn id="91" presetID="10" presetClass="entr" presetSubtype="0" fill="hold" grpId="1" nodeType="clickEffect">
                                  <p:stCondLst>
                                    <p:cond delay="0"/>
                                  </p:stCondLst>
                                  <p:childTnLst>
                                    <p:set>
                                      <p:cBhvr>
                                        <p:cTn id="92" dur="1" fill="hold">
                                          <p:stCondLst>
                                            <p:cond delay="0"/>
                                          </p:stCondLst>
                                        </p:cTn>
                                        <p:tgtEl>
                                          <p:spTgt spid="63"/>
                                        </p:tgtEl>
                                        <p:attrNameLst>
                                          <p:attrName>style.visibility</p:attrName>
                                        </p:attrNameLst>
                                      </p:cBhvr>
                                      <p:to>
                                        <p:strVal val="visible"/>
                                      </p:to>
                                    </p:set>
                                    <p:animEffect transition="in" filter="fade">
                                      <p:cBhvr>
                                        <p:cTn id="93" dur="1500"/>
                                        <p:tgtEl>
                                          <p:spTgt spid="63"/>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4"/>
                                        </p:tgtEl>
                                        <p:attrNameLst>
                                          <p:attrName>style.visibility</p:attrName>
                                        </p:attrNameLst>
                                      </p:cBhvr>
                                      <p:to>
                                        <p:strVal val="visible"/>
                                      </p:to>
                                    </p:set>
                                    <p:animEffect transition="in" filter="wipe(left)">
                                      <p:cBhvr>
                                        <p:cTn id="98" dur="1500"/>
                                        <p:tgtEl>
                                          <p:spTgt spid="24"/>
                                        </p:tgtEl>
                                      </p:cBhvr>
                                    </p:animEffect>
                                  </p:childTnLst>
                                </p:cTn>
                              </p:par>
                              <p:par>
                                <p:cTn id="99" presetID="22" presetClass="entr" presetSubtype="8" fill="hold" grpId="0" nodeType="withEffect">
                                  <p:stCondLst>
                                    <p:cond delay="0"/>
                                  </p:stCondLst>
                                  <p:childTnLst>
                                    <p:set>
                                      <p:cBhvr>
                                        <p:cTn id="100" dur="1" fill="hold">
                                          <p:stCondLst>
                                            <p:cond delay="0"/>
                                          </p:stCondLst>
                                        </p:cTn>
                                        <p:tgtEl>
                                          <p:spTgt spid="40"/>
                                        </p:tgtEl>
                                        <p:attrNameLst>
                                          <p:attrName>style.visibility</p:attrName>
                                        </p:attrNameLst>
                                      </p:cBhvr>
                                      <p:to>
                                        <p:strVal val="visible"/>
                                      </p:to>
                                    </p:set>
                                    <p:animEffect transition="in" filter="wipe(left)">
                                      <p:cBhvr>
                                        <p:cTn id="101" dur="1500"/>
                                        <p:tgtEl>
                                          <p:spTgt spid="40"/>
                                        </p:tgtEl>
                                      </p:cBhvr>
                                    </p:animEffect>
                                  </p:childTnLst>
                                </p:cTn>
                              </p:par>
                              <p:par>
                                <p:cTn id="102" presetID="22" presetClass="entr" presetSubtype="8" fill="hold" nodeType="withEffect">
                                  <p:stCondLst>
                                    <p:cond delay="0"/>
                                  </p:stCondLst>
                                  <p:childTnLst>
                                    <p:set>
                                      <p:cBhvr>
                                        <p:cTn id="103" dur="1" fill="hold">
                                          <p:stCondLst>
                                            <p:cond delay="0"/>
                                          </p:stCondLst>
                                        </p:cTn>
                                        <p:tgtEl>
                                          <p:spTgt spid="31"/>
                                        </p:tgtEl>
                                        <p:attrNameLst>
                                          <p:attrName>style.visibility</p:attrName>
                                        </p:attrNameLst>
                                      </p:cBhvr>
                                      <p:to>
                                        <p:strVal val="visible"/>
                                      </p:to>
                                    </p:set>
                                    <p:animEffect transition="in" filter="wipe(left)">
                                      <p:cBhvr>
                                        <p:cTn id="104" dur="1500"/>
                                        <p:tgtEl>
                                          <p:spTgt spid="31"/>
                                        </p:tgtEl>
                                      </p:cBhvr>
                                    </p:animEffect>
                                  </p:childTnLst>
                                </p:cTn>
                              </p:par>
                            </p:childTnLst>
                          </p:cTn>
                        </p:par>
                      </p:childTnLst>
                    </p:cTn>
                  </p:par>
                  <p:par>
                    <p:cTn id="105" fill="hold">
                      <p:stCondLst>
                        <p:cond delay="indefinite"/>
                      </p:stCondLst>
                      <p:childTnLst>
                        <p:par>
                          <p:cTn id="106" fill="hold">
                            <p:stCondLst>
                              <p:cond delay="0"/>
                            </p:stCondLst>
                            <p:childTnLst>
                              <p:par>
                                <p:cTn id="107" presetID="10" presetClass="entr" presetSubtype="0" fill="hold" grpId="0" nodeType="clickEffect">
                                  <p:stCondLst>
                                    <p:cond delay="0"/>
                                  </p:stCondLst>
                                  <p:childTnLst>
                                    <p:set>
                                      <p:cBhvr>
                                        <p:cTn id="108" dur="1" fill="hold">
                                          <p:stCondLst>
                                            <p:cond delay="0"/>
                                          </p:stCondLst>
                                        </p:cTn>
                                        <p:tgtEl>
                                          <p:spTgt spid="55"/>
                                        </p:tgtEl>
                                        <p:attrNameLst>
                                          <p:attrName>style.visibility</p:attrName>
                                        </p:attrNameLst>
                                      </p:cBhvr>
                                      <p:to>
                                        <p:strVal val="visible"/>
                                      </p:to>
                                    </p:set>
                                    <p:animEffect transition="in" filter="fade">
                                      <p:cBhvr>
                                        <p:cTn id="109" dur="1500"/>
                                        <p:tgtEl>
                                          <p:spTgt spid="5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0"/>
                                        </p:tgtEl>
                                        <p:attrNameLst>
                                          <p:attrName>style.visibility</p:attrName>
                                        </p:attrNameLst>
                                      </p:cBhvr>
                                      <p:to>
                                        <p:strVal val="visible"/>
                                      </p:to>
                                    </p:set>
                                    <p:animEffect transition="in" filter="fade">
                                      <p:cBhvr>
                                        <p:cTn id="112" dur="1500"/>
                                        <p:tgtEl>
                                          <p:spTgt spid="60"/>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61"/>
                                        </p:tgtEl>
                                        <p:attrNameLst>
                                          <p:attrName>style.visibility</p:attrName>
                                        </p:attrNameLst>
                                      </p:cBhvr>
                                      <p:to>
                                        <p:strVal val="visible"/>
                                      </p:to>
                                    </p:set>
                                    <p:animEffect transition="in" filter="fade">
                                      <p:cBhvr>
                                        <p:cTn id="115" dur="1500"/>
                                        <p:tgtEl>
                                          <p:spTgt spid="61"/>
                                        </p:tgtEl>
                                      </p:cBhvr>
                                    </p:animEffect>
                                  </p:childTnLst>
                                </p:cTn>
                              </p:par>
                              <p:par>
                                <p:cTn id="116" presetID="10" presetClass="entr" presetSubtype="0" fill="hold" grpId="0" nodeType="withEffect">
                                  <p:stCondLst>
                                    <p:cond delay="0"/>
                                  </p:stCondLst>
                                  <p:childTnLst>
                                    <p:set>
                                      <p:cBhvr>
                                        <p:cTn id="117" dur="1" fill="hold">
                                          <p:stCondLst>
                                            <p:cond delay="0"/>
                                          </p:stCondLst>
                                        </p:cTn>
                                        <p:tgtEl>
                                          <p:spTgt spid="64"/>
                                        </p:tgtEl>
                                        <p:attrNameLst>
                                          <p:attrName>style.visibility</p:attrName>
                                        </p:attrNameLst>
                                      </p:cBhvr>
                                      <p:to>
                                        <p:strVal val="visible"/>
                                      </p:to>
                                    </p:set>
                                    <p:animEffect transition="in" filter="fade">
                                      <p:cBhvr>
                                        <p:cTn id="118" dur="1500"/>
                                        <p:tgtEl>
                                          <p:spTgt spid="64"/>
                                        </p:tgtEl>
                                      </p:cBhvr>
                                    </p:animEffect>
                                  </p:childTnLst>
                                </p:cTn>
                              </p:par>
                              <p:par>
                                <p:cTn id="119" presetID="10" presetClass="entr" presetSubtype="0" fill="hold" nodeType="withEffect">
                                  <p:stCondLst>
                                    <p:cond delay="0"/>
                                  </p:stCondLst>
                                  <p:childTnLst>
                                    <p:set>
                                      <p:cBhvr>
                                        <p:cTn id="120" dur="1" fill="hold">
                                          <p:stCondLst>
                                            <p:cond delay="0"/>
                                          </p:stCondLst>
                                        </p:cTn>
                                        <p:tgtEl>
                                          <p:spTgt spid="14"/>
                                        </p:tgtEl>
                                        <p:attrNameLst>
                                          <p:attrName>style.visibility</p:attrName>
                                        </p:attrNameLst>
                                      </p:cBhvr>
                                      <p:to>
                                        <p:strVal val="visible"/>
                                      </p:to>
                                    </p:set>
                                    <p:animEffect transition="in" filter="fade">
                                      <p:cBhvr>
                                        <p:cTn id="121" dur="1500"/>
                                        <p:tgtEl>
                                          <p:spTgt spid="14"/>
                                        </p:tgtEl>
                                      </p:cBhvr>
                                    </p:animEffect>
                                  </p:childTnLst>
                                </p:cTn>
                              </p:par>
                              <p:par>
                                <p:cTn id="122" presetID="10" presetClass="entr" presetSubtype="0" fill="hold" nodeType="withEffect">
                                  <p:stCondLst>
                                    <p:cond delay="0"/>
                                  </p:stCondLst>
                                  <p:childTnLst>
                                    <p:set>
                                      <p:cBhvr>
                                        <p:cTn id="123" dur="1" fill="hold">
                                          <p:stCondLst>
                                            <p:cond delay="0"/>
                                          </p:stCondLst>
                                        </p:cTn>
                                        <p:tgtEl>
                                          <p:spTgt spid="53"/>
                                        </p:tgtEl>
                                        <p:attrNameLst>
                                          <p:attrName>style.visibility</p:attrName>
                                        </p:attrNameLst>
                                      </p:cBhvr>
                                      <p:to>
                                        <p:strVal val="visible"/>
                                      </p:to>
                                    </p:set>
                                    <p:animEffect transition="in" filter="fade">
                                      <p:cBhvr>
                                        <p:cTn id="124" dur="1500"/>
                                        <p:tgtEl>
                                          <p:spTgt spid="53"/>
                                        </p:tgtEl>
                                      </p:cBhvr>
                                    </p:animEffect>
                                  </p:childTnLst>
                                </p:cTn>
                              </p:par>
                              <p:par>
                                <p:cTn id="125" presetID="10" presetClass="entr" presetSubtype="0" fill="hold" grpId="0" nodeType="withEffect">
                                  <p:stCondLst>
                                    <p:cond delay="0"/>
                                  </p:stCondLst>
                                  <p:childTnLst>
                                    <p:set>
                                      <p:cBhvr>
                                        <p:cTn id="126" dur="1" fill="hold">
                                          <p:stCondLst>
                                            <p:cond delay="0"/>
                                          </p:stCondLst>
                                        </p:cTn>
                                        <p:tgtEl>
                                          <p:spTgt spid="54"/>
                                        </p:tgtEl>
                                        <p:attrNameLst>
                                          <p:attrName>style.visibility</p:attrName>
                                        </p:attrNameLst>
                                      </p:cBhvr>
                                      <p:to>
                                        <p:strVal val="visible"/>
                                      </p:to>
                                    </p:set>
                                    <p:animEffect transition="in" filter="fade">
                                      <p:cBhvr>
                                        <p:cTn id="127" dur="1500"/>
                                        <p:tgtEl>
                                          <p:spTgt spid="54"/>
                                        </p:tgtEl>
                                      </p:cBhvr>
                                    </p:animEffect>
                                  </p:childTnLst>
                                </p:cTn>
                              </p:par>
                            </p:childTnLst>
                          </p:cTn>
                        </p:par>
                      </p:childTnLst>
                    </p:cTn>
                  </p:par>
                  <p:par>
                    <p:cTn id="128" fill="hold">
                      <p:stCondLst>
                        <p:cond delay="indefinite"/>
                      </p:stCondLst>
                      <p:childTnLst>
                        <p:par>
                          <p:cTn id="129" fill="hold">
                            <p:stCondLst>
                              <p:cond delay="0"/>
                            </p:stCondLst>
                            <p:childTnLst>
                              <p:par>
                                <p:cTn id="130" presetID="22" presetClass="entr" presetSubtype="2" fill="hold" grpId="0" nodeType="clickEffect">
                                  <p:stCondLst>
                                    <p:cond delay="0"/>
                                  </p:stCondLst>
                                  <p:childTnLst>
                                    <p:set>
                                      <p:cBhvr>
                                        <p:cTn id="131" dur="1" fill="hold">
                                          <p:stCondLst>
                                            <p:cond delay="0"/>
                                          </p:stCondLst>
                                        </p:cTn>
                                        <p:tgtEl>
                                          <p:spTgt spid="49"/>
                                        </p:tgtEl>
                                        <p:attrNameLst>
                                          <p:attrName>style.visibility</p:attrName>
                                        </p:attrNameLst>
                                      </p:cBhvr>
                                      <p:to>
                                        <p:strVal val="visible"/>
                                      </p:to>
                                    </p:set>
                                    <p:animEffect transition="in" filter="wipe(right)">
                                      <p:cBhvr>
                                        <p:cTn id="132" dur="500"/>
                                        <p:tgtEl>
                                          <p:spTgt spid="49"/>
                                        </p:tgtEl>
                                      </p:cBhvr>
                                    </p:animEffect>
                                  </p:childTnLst>
                                </p:cTn>
                              </p:par>
                              <p:par>
                                <p:cTn id="133" presetID="22" presetClass="entr" presetSubtype="2" fill="hold" grpId="0" nodeType="withEffect">
                                  <p:stCondLst>
                                    <p:cond delay="0"/>
                                  </p:stCondLst>
                                  <p:childTnLst>
                                    <p:set>
                                      <p:cBhvr>
                                        <p:cTn id="134" dur="1" fill="hold">
                                          <p:stCondLst>
                                            <p:cond delay="0"/>
                                          </p:stCondLst>
                                        </p:cTn>
                                        <p:tgtEl>
                                          <p:spTgt spid="52"/>
                                        </p:tgtEl>
                                        <p:attrNameLst>
                                          <p:attrName>style.visibility</p:attrName>
                                        </p:attrNameLst>
                                      </p:cBhvr>
                                      <p:to>
                                        <p:strVal val="visible"/>
                                      </p:to>
                                    </p:set>
                                    <p:animEffect transition="in" filter="wipe(right)">
                                      <p:cBhvr>
                                        <p:cTn id="135" dur="500"/>
                                        <p:tgtEl>
                                          <p:spTgt spid="52"/>
                                        </p:tgtEl>
                                      </p:cBhvr>
                                    </p:animEffect>
                                  </p:childTnLst>
                                </p:cTn>
                              </p:par>
                              <p:par>
                                <p:cTn id="136" presetID="22" presetClass="entr" presetSubtype="2" fill="hold" nodeType="withEffect">
                                  <p:stCondLst>
                                    <p:cond delay="0"/>
                                  </p:stCondLst>
                                  <p:childTnLst>
                                    <p:set>
                                      <p:cBhvr>
                                        <p:cTn id="137" dur="1" fill="hold">
                                          <p:stCondLst>
                                            <p:cond delay="0"/>
                                          </p:stCondLst>
                                        </p:cTn>
                                        <p:tgtEl>
                                          <p:spTgt spid="41"/>
                                        </p:tgtEl>
                                        <p:attrNameLst>
                                          <p:attrName>style.visibility</p:attrName>
                                        </p:attrNameLst>
                                      </p:cBhvr>
                                      <p:to>
                                        <p:strVal val="visible"/>
                                      </p:to>
                                    </p:set>
                                    <p:animEffect transition="in" filter="wipe(right)">
                                      <p:cBhvr>
                                        <p:cTn id="138" dur="500"/>
                                        <p:tgtEl>
                                          <p:spTgt spid="41"/>
                                        </p:tgtEl>
                                      </p:cBhvr>
                                    </p:animEffect>
                                  </p:childTnLst>
                                </p:cTn>
                              </p:par>
                            </p:childTnLst>
                          </p:cTn>
                        </p:par>
                      </p:childTnLst>
                    </p:cTn>
                  </p:par>
                  <p:par>
                    <p:cTn id="139" fill="hold">
                      <p:stCondLst>
                        <p:cond delay="indefinite"/>
                      </p:stCondLst>
                      <p:childTnLst>
                        <p:par>
                          <p:cTn id="140" fill="hold">
                            <p:stCondLst>
                              <p:cond delay="0"/>
                            </p:stCondLst>
                            <p:childTnLst>
                              <p:par>
                                <p:cTn id="141" presetID="10" presetClass="entr" presetSubtype="0" fill="hold" grpId="0" nodeType="clickEffect">
                                  <p:stCondLst>
                                    <p:cond delay="0"/>
                                  </p:stCondLst>
                                  <p:childTnLst>
                                    <p:set>
                                      <p:cBhvr>
                                        <p:cTn id="142" dur="1" fill="hold">
                                          <p:stCondLst>
                                            <p:cond delay="0"/>
                                          </p:stCondLst>
                                        </p:cTn>
                                        <p:tgtEl>
                                          <p:spTgt spid="65"/>
                                        </p:tgtEl>
                                        <p:attrNameLst>
                                          <p:attrName>style.visibility</p:attrName>
                                        </p:attrNameLst>
                                      </p:cBhvr>
                                      <p:to>
                                        <p:strVal val="visible"/>
                                      </p:to>
                                    </p:set>
                                    <p:animEffect transition="in" filter="fade">
                                      <p:cBhvr>
                                        <p:cTn id="143" dur="1500"/>
                                        <p:tgtEl>
                                          <p:spTgt spid="65"/>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6"/>
                                        </p:tgtEl>
                                        <p:attrNameLst>
                                          <p:attrName>style.visibility</p:attrName>
                                        </p:attrNameLst>
                                      </p:cBhvr>
                                      <p:to>
                                        <p:strVal val="visible"/>
                                      </p:to>
                                    </p:set>
                                    <p:animEffect transition="in" filter="fade">
                                      <p:cBhvr>
                                        <p:cTn id="146" dur="1500"/>
                                        <p:tgtEl>
                                          <p:spTgt spid="66"/>
                                        </p:tgtEl>
                                      </p:cBhvr>
                                    </p:animEffect>
                                  </p:childTnLst>
                                </p:cTn>
                              </p:par>
                            </p:childTnLst>
                          </p:cTn>
                        </p:par>
                      </p:childTnLst>
                    </p:cTn>
                  </p:par>
                  <p:par>
                    <p:cTn id="147" fill="hold">
                      <p:stCondLst>
                        <p:cond delay="indefinite"/>
                      </p:stCondLst>
                      <p:childTnLst>
                        <p:par>
                          <p:cTn id="148" fill="hold">
                            <p:stCondLst>
                              <p:cond delay="0"/>
                            </p:stCondLst>
                            <p:childTnLst>
                              <p:par>
                                <p:cTn id="149" presetID="42" presetClass="path" presetSubtype="0" accel="50000" decel="50000" fill="hold" grpId="0" nodeType="clickEffect">
                                  <p:stCondLst>
                                    <p:cond delay="0"/>
                                  </p:stCondLst>
                                  <p:childTnLst>
                                    <p:animMotion origin="layout" path="M 3.125E-6 -2.96296E-6 L 0.08854 0.11945 " pathEditMode="relative" rAng="0" ptsTypes="AA">
                                      <p:cBhvr>
                                        <p:cTn id="150" dur="2000" fill="hold"/>
                                        <p:tgtEl>
                                          <p:spTgt spid="63"/>
                                        </p:tgtEl>
                                        <p:attrNameLst>
                                          <p:attrName>ppt_x</p:attrName>
                                          <p:attrName>ppt_y</p:attrName>
                                        </p:attrNameLst>
                                      </p:cBhvr>
                                      <p:rCtr x="4427" y="5972"/>
                                    </p:animMotion>
                                  </p:childTnLst>
                                </p:cTn>
                              </p:par>
                            </p:childTnLst>
                          </p:cTn>
                        </p:par>
                      </p:childTnLst>
                    </p:cTn>
                  </p:par>
                  <p:par>
                    <p:cTn id="151" fill="hold">
                      <p:stCondLst>
                        <p:cond delay="indefinite"/>
                      </p:stCondLst>
                      <p:childTnLst>
                        <p:par>
                          <p:cTn id="152" fill="hold">
                            <p:stCondLst>
                              <p:cond delay="0"/>
                            </p:stCondLst>
                            <p:childTnLst>
                              <p:par>
                                <p:cTn id="153" presetID="22" presetClass="entr" presetSubtype="1" fill="hold" grpId="0" nodeType="clickEffect">
                                  <p:stCondLst>
                                    <p:cond delay="0"/>
                                  </p:stCondLst>
                                  <p:childTnLst>
                                    <p:set>
                                      <p:cBhvr>
                                        <p:cTn id="154" dur="1" fill="hold">
                                          <p:stCondLst>
                                            <p:cond delay="0"/>
                                          </p:stCondLst>
                                        </p:cTn>
                                        <p:tgtEl>
                                          <p:spTgt spid="68"/>
                                        </p:tgtEl>
                                        <p:attrNameLst>
                                          <p:attrName>style.visibility</p:attrName>
                                        </p:attrNameLst>
                                      </p:cBhvr>
                                      <p:to>
                                        <p:strVal val="visible"/>
                                      </p:to>
                                    </p:set>
                                    <p:animEffect transition="in" filter="wipe(up)">
                                      <p:cBhvr>
                                        <p:cTn id="155" dur="1500"/>
                                        <p:tgtEl>
                                          <p:spTgt spid="68"/>
                                        </p:tgtEl>
                                      </p:cBhvr>
                                    </p:animEffect>
                                  </p:childTnLst>
                                </p:cTn>
                              </p:par>
                              <p:par>
                                <p:cTn id="156" presetID="22" presetClass="entr" presetSubtype="1" fill="hold" grpId="0" nodeType="withEffect">
                                  <p:stCondLst>
                                    <p:cond delay="0"/>
                                  </p:stCondLst>
                                  <p:childTnLst>
                                    <p:set>
                                      <p:cBhvr>
                                        <p:cTn id="157" dur="1" fill="hold">
                                          <p:stCondLst>
                                            <p:cond delay="0"/>
                                          </p:stCondLst>
                                        </p:cTn>
                                        <p:tgtEl>
                                          <p:spTgt spid="69"/>
                                        </p:tgtEl>
                                        <p:attrNameLst>
                                          <p:attrName>style.visibility</p:attrName>
                                        </p:attrNameLst>
                                      </p:cBhvr>
                                      <p:to>
                                        <p:strVal val="visible"/>
                                      </p:to>
                                    </p:set>
                                    <p:animEffect transition="in" filter="wipe(up)">
                                      <p:cBhvr>
                                        <p:cTn id="158" dur="1500"/>
                                        <p:tgtEl>
                                          <p:spTgt spid="69"/>
                                        </p:tgtEl>
                                      </p:cBhvr>
                                    </p:animEffect>
                                  </p:childTnLst>
                                </p:cTn>
                              </p:par>
                              <p:par>
                                <p:cTn id="159" presetID="22" presetClass="entr" presetSubtype="1" fill="hold" nodeType="withEffect">
                                  <p:stCondLst>
                                    <p:cond delay="0"/>
                                  </p:stCondLst>
                                  <p:childTnLst>
                                    <p:set>
                                      <p:cBhvr>
                                        <p:cTn id="160" dur="1" fill="hold">
                                          <p:stCondLst>
                                            <p:cond delay="0"/>
                                          </p:stCondLst>
                                        </p:cTn>
                                        <p:tgtEl>
                                          <p:spTgt spid="38"/>
                                        </p:tgtEl>
                                        <p:attrNameLst>
                                          <p:attrName>style.visibility</p:attrName>
                                        </p:attrNameLst>
                                      </p:cBhvr>
                                      <p:to>
                                        <p:strVal val="visible"/>
                                      </p:to>
                                    </p:set>
                                    <p:animEffect transition="in" filter="wipe(up)">
                                      <p:cBhvr>
                                        <p:cTn id="161" dur="1500"/>
                                        <p:tgtEl>
                                          <p:spTgt spid="38"/>
                                        </p:tgtEl>
                                      </p:cBhvr>
                                    </p:animEffect>
                                  </p:childTnLst>
                                </p:cTn>
                              </p:par>
                            </p:childTnLst>
                          </p:cTn>
                        </p:par>
                      </p:childTnLst>
                    </p:cTn>
                  </p:par>
                  <p:par>
                    <p:cTn id="162" fill="hold">
                      <p:stCondLst>
                        <p:cond delay="indefinite"/>
                      </p:stCondLst>
                      <p:childTnLst>
                        <p:par>
                          <p:cTn id="163" fill="hold">
                            <p:stCondLst>
                              <p:cond delay="0"/>
                            </p:stCondLst>
                            <p:childTnLst>
                              <p:par>
                                <p:cTn id="164" presetID="10" presetClass="entr" presetSubtype="0" fill="hold" grpId="0" nodeType="clickEffect">
                                  <p:stCondLst>
                                    <p:cond delay="0"/>
                                  </p:stCondLst>
                                  <p:childTnLst>
                                    <p:set>
                                      <p:cBhvr>
                                        <p:cTn id="165" dur="1" fill="hold">
                                          <p:stCondLst>
                                            <p:cond delay="0"/>
                                          </p:stCondLst>
                                        </p:cTn>
                                        <p:tgtEl>
                                          <p:spTgt spid="92"/>
                                        </p:tgtEl>
                                        <p:attrNameLst>
                                          <p:attrName>style.visibility</p:attrName>
                                        </p:attrNameLst>
                                      </p:cBhvr>
                                      <p:to>
                                        <p:strVal val="visible"/>
                                      </p:to>
                                    </p:set>
                                    <p:animEffect transition="in" filter="fade">
                                      <p:cBhvr>
                                        <p:cTn id="166" dur="1500"/>
                                        <p:tgtEl>
                                          <p:spTgt spid="92"/>
                                        </p:tgtEl>
                                      </p:cBhvr>
                                    </p:animEffect>
                                  </p:childTnLst>
                                </p:cTn>
                              </p:par>
                              <p:par>
                                <p:cTn id="167" presetID="10" presetClass="entr" presetSubtype="0" fill="hold" grpId="0" nodeType="withEffect">
                                  <p:stCondLst>
                                    <p:cond delay="0"/>
                                  </p:stCondLst>
                                  <p:childTnLst>
                                    <p:set>
                                      <p:cBhvr>
                                        <p:cTn id="168" dur="1" fill="hold">
                                          <p:stCondLst>
                                            <p:cond delay="0"/>
                                          </p:stCondLst>
                                        </p:cTn>
                                        <p:tgtEl>
                                          <p:spTgt spid="90"/>
                                        </p:tgtEl>
                                        <p:attrNameLst>
                                          <p:attrName>style.visibility</p:attrName>
                                        </p:attrNameLst>
                                      </p:cBhvr>
                                      <p:to>
                                        <p:strVal val="visible"/>
                                      </p:to>
                                    </p:set>
                                    <p:animEffect transition="in" filter="fade">
                                      <p:cBhvr>
                                        <p:cTn id="169" dur="1500"/>
                                        <p:tgtEl>
                                          <p:spTgt spid="90"/>
                                        </p:tgtEl>
                                      </p:cBhvr>
                                    </p:animEffect>
                                  </p:childTnLst>
                                </p:cTn>
                              </p:par>
                            </p:childTnLst>
                          </p:cTn>
                        </p:par>
                      </p:childTnLst>
                    </p:cTn>
                  </p:par>
                  <p:par>
                    <p:cTn id="170" fill="hold">
                      <p:stCondLst>
                        <p:cond delay="indefinite"/>
                      </p:stCondLst>
                      <p:childTnLst>
                        <p:par>
                          <p:cTn id="171" fill="hold">
                            <p:stCondLst>
                              <p:cond delay="0"/>
                            </p:stCondLst>
                            <p:childTnLst>
                              <p:par>
                                <p:cTn id="172" presetID="10" presetClass="entr" presetSubtype="0" fill="hold" grpId="0" nodeType="clickEffect">
                                  <p:stCondLst>
                                    <p:cond delay="0"/>
                                  </p:stCondLst>
                                  <p:childTnLst>
                                    <p:set>
                                      <p:cBhvr>
                                        <p:cTn id="173" dur="1" fill="hold">
                                          <p:stCondLst>
                                            <p:cond delay="0"/>
                                          </p:stCondLst>
                                        </p:cTn>
                                        <p:tgtEl>
                                          <p:spTgt spid="93"/>
                                        </p:tgtEl>
                                        <p:attrNameLst>
                                          <p:attrName>style.visibility</p:attrName>
                                        </p:attrNameLst>
                                      </p:cBhvr>
                                      <p:to>
                                        <p:strVal val="visible"/>
                                      </p:to>
                                    </p:set>
                                    <p:animEffect transition="in" filter="fade">
                                      <p:cBhvr>
                                        <p:cTn id="174" dur="1500"/>
                                        <p:tgtEl>
                                          <p:spTgt spid="93"/>
                                        </p:tgtEl>
                                      </p:cBhvr>
                                    </p:animEffect>
                                  </p:childTnLst>
                                </p:cTn>
                              </p:par>
                              <p:par>
                                <p:cTn id="175" presetID="10" presetClass="entr" presetSubtype="0" fill="hold" grpId="0" nodeType="withEffect">
                                  <p:stCondLst>
                                    <p:cond delay="0"/>
                                  </p:stCondLst>
                                  <p:childTnLst>
                                    <p:set>
                                      <p:cBhvr>
                                        <p:cTn id="176" dur="1" fill="hold">
                                          <p:stCondLst>
                                            <p:cond delay="0"/>
                                          </p:stCondLst>
                                        </p:cTn>
                                        <p:tgtEl>
                                          <p:spTgt spid="91"/>
                                        </p:tgtEl>
                                        <p:attrNameLst>
                                          <p:attrName>style.visibility</p:attrName>
                                        </p:attrNameLst>
                                      </p:cBhvr>
                                      <p:to>
                                        <p:strVal val="visible"/>
                                      </p:to>
                                    </p:set>
                                    <p:animEffect transition="in" filter="fade">
                                      <p:cBhvr>
                                        <p:cTn id="177" dur="1500"/>
                                        <p:tgtEl>
                                          <p:spTgt spid="91"/>
                                        </p:tgtEl>
                                      </p:cBhvr>
                                    </p:animEffect>
                                  </p:childTnLst>
                                </p:cTn>
                              </p:par>
                            </p:childTnLst>
                          </p:cTn>
                        </p:par>
                      </p:childTnLst>
                    </p:cTn>
                  </p:par>
                  <p:par>
                    <p:cTn id="178" fill="hold">
                      <p:stCondLst>
                        <p:cond delay="indefinite"/>
                      </p:stCondLst>
                      <p:childTnLst>
                        <p:par>
                          <p:cTn id="179" fill="hold">
                            <p:stCondLst>
                              <p:cond delay="0"/>
                            </p:stCondLst>
                            <p:childTnLst>
                              <p:par>
                                <p:cTn id="180" presetID="10" presetClass="entr" presetSubtype="0" fill="hold" grpId="0" nodeType="clickEffect">
                                  <p:stCondLst>
                                    <p:cond delay="0"/>
                                  </p:stCondLst>
                                  <p:childTnLst>
                                    <p:set>
                                      <p:cBhvr>
                                        <p:cTn id="181" dur="1" fill="hold">
                                          <p:stCondLst>
                                            <p:cond delay="0"/>
                                          </p:stCondLst>
                                        </p:cTn>
                                        <p:tgtEl>
                                          <p:spTgt spid="70"/>
                                        </p:tgtEl>
                                        <p:attrNameLst>
                                          <p:attrName>style.visibility</p:attrName>
                                        </p:attrNameLst>
                                      </p:cBhvr>
                                      <p:to>
                                        <p:strVal val="visible"/>
                                      </p:to>
                                    </p:set>
                                    <p:animEffect transition="in" filter="fade">
                                      <p:cBhvr>
                                        <p:cTn id="182" dur="1500"/>
                                        <p:tgtEl>
                                          <p:spTgt spid="70"/>
                                        </p:tgtEl>
                                      </p:cBhvr>
                                    </p:animEffect>
                                  </p:childTnLst>
                                </p:cTn>
                              </p:par>
                            </p:childTnLst>
                          </p:cTn>
                        </p:par>
                      </p:childTnLst>
                    </p:cTn>
                  </p:par>
                  <p:par>
                    <p:cTn id="183" fill="hold">
                      <p:stCondLst>
                        <p:cond delay="indefinite"/>
                      </p:stCondLst>
                      <p:childTnLst>
                        <p:par>
                          <p:cTn id="184" fill="hold">
                            <p:stCondLst>
                              <p:cond delay="0"/>
                            </p:stCondLst>
                            <p:childTnLst>
                              <p:par>
                                <p:cTn id="185" presetID="10" presetClass="entr" presetSubtype="0" fill="hold" nodeType="clickEffect">
                                  <p:stCondLst>
                                    <p:cond delay="0"/>
                                  </p:stCondLst>
                                  <p:childTnLst>
                                    <p:set>
                                      <p:cBhvr>
                                        <p:cTn id="186" dur="1" fill="hold">
                                          <p:stCondLst>
                                            <p:cond delay="0"/>
                                          </p:stCondLst>
                                        </p:cTn>
                                        <p:tgtEl>
                                          <p:spTgt spid="7"/>
                                        </p:tgtEl>
                                        <p:attrNameLst>
                                          <p:attrName>style.visibility</p:attrName>
                                        </p:attrNameLst>
                                      </p:cBhvr>
                                      <p:to>
                                        <p:strVal val="visible"/>
                                      </p:to>
                                    </p:set>
                                    <p:animEffect transition="in" filter="fade">
                                      <p:cBhvr>
                                        <p:cTn id="187" dur="1500"/>
                                        <p:tgtEl>
                                          <p:spTgt spid="7"/>
                                        </p:tgtEl>
                                      </p:cBhvr>
                                    </p:animEffect>
                                  </p:childTnLst>
                                </p:cTn>
                              </p:par>
                            </p:childTnLst>
                          </p:cTn>
                        </p:par>
                      </p:childTnLst>
                    </p:cTn>
                  </p:par>
                  <p:par>
                    <p:cTn id="188" fill="hold">
                      <p:stCondLst>
                        <p:cond delay="indefinite"/>
                      </p:stCondLst>
                      <p:childTnLst>
                        <p:par>
                          <p:cTn id="189" fill="hold">
                            <p:stCondLst>
                              <p:cond delay="0"/>
                            </p:stCondLst>
                            <p:childTnLst>
                              <p:par>
                                <p:cTn id="190" presetID="22" presetClass="entr" presetSubtype="8" fill="hold" nodeType="clickEffect">
                                  <p:stCondLst>
                                    <p:cond delay="0"/>
                                  </p:stCondLst>
                                  <p:childTnLst>
                                    <p:set>
                                      <p:cBhvr>
                                        <p:cTn id="191" dur="1" fill="hold">
                                          <p:stCondLst>
                                            <p:cond delay="0"/>
                                          </p:stCondLst>
                                        </p:cTn>
                                        <p:tgtEl>
                                          <p:spTgt spid="67"/>
                                        </p:tgtEl>
                                        <p:attrNameLst>
                                          <p:attrName>style.visibility</p:attrName>
                                        </p:attrNameLst>
                                      </p:cBhvr>
                                      <p:to>
                                        <p:strVal val="visible"/>
                                      </p:to>
                                    </p:set>
                                    <p:animEffect transition="in" filter="wipe(left)">
                                      <p:cBhvr>
                                        <p:cTn id="192" dur="1500"/>
                                        <p:tgtEl>
                                          <p:spTgt spid="67"/>
                                        </p:tgtEl>
                                      </p:cBhvr>
                                    </p:animEffect>
                                  </p:childTnLst>
                                </p:cTn>
                              </p:par>
                              <p:par>
                                <p:cTn id="193" presetID="22" presetClass="entr" presetSubtype="8" fill="hold" nodeType="withEffect">
                                  <p:stCondLst>
                                    <p:cond delay="0"/>
                                  </p:stCondLst>
                                  <p:childTnLst>
                                    <p:set>
                                      <p:cBhvr>
                                        <p:cTn id="194" dur="1" fill="hold">
                                          <p:stCondLst>
                                            <p:cond delay="0"/>
                                          </p:stCondLst>
                                        </p:cTn>
                                        <p:tgtEl>
                                          <p:spTgt spid="73"/>
                                        </p:tgtEl>
                                        <p:attrNameLst>
                                          <p:attrName>style.visibility</p:attrName>
                                        </p:attrNameLst>
                                      </p:cBhvr>
                                      <p:to>
                                        <p:strVal val="visible"/>
                                      </p:to>
                                    </p:set>
                                    <p:animEffect transition="in" filter="wipe(left)">
                                      <p:cBhvr>
                                        <p:cTn id="195" dur="1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8" grpId="1"/>
      <p:bldP spid="25" grpId="0"/>
      <p:bldP spid="25" grpId="1"/>
      <p:bldP spid="40" grpId="0"/>
      <p:bldP spid="26" grpId="0"/>
      <p:bldP spid="26" grpId="1"/>
      <p:bldP spid="45" grpId="0"/>
      <p:bldP spid="46" grpId="0"/>
      <p:bldP spid="47" grpId="0"/>
      <p:bldP spid="50" grpId="0"/>
      <p:bldP spid="54" grpId="0"/>
      <p:bldP spid="55" grpId="0"/>
      <p:bldP spid="60" grpId="0"/>
      <p:bldP spid="61" grpId="0"/>
      <p:bldP spid="49" grpId="0"/>
      <p:bldP spid="24" grpId="0"/>
      <p:bldP spid="52" grpId="0"/>
      <p:bldP spid="63" grpId="0" animBg="1"/>
      <p:bldP spid="63" grpId="1" animBg="1"/>
      <p:bldP spid="64" grpId="0" animBg="1"/>
      <p:bldP spid="65" grpId="0"/>
      <p:bldP spid="66" grpId="0"/>
      <p:bldP spid="68" grpId="0"/>
      <p:bldP spid="69" grpId="0"/>
      <p:bldP spid="70" grpId="0"/>
      <p:bldP spid="90" grpId="0" animBg="1"/>
      <p:bldP spid="91" grpId="0" animBg="1"/>
      <p:bldP spid="92" grpId="0"/>
      <p:bldP spid="93" grpId="0"/>
      <p:bldP spid="58" grpId="0"/>
      <p:bldP spid="58" grpId="1"/>
      <p:bldP spid="59" grpId="0"/>
      <p:bldP spid="59" grpId="1"/>
      <p:bldP spid="71" grpId="0"/>
      <p:bldP spid="71" grpId="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E32A9-FE7C-40CB-9AD1-72670D3D0B0F}"/>
              </a:ext>
            </a:extLst>
          </p:cNvPr>
          <p:cNvSpPr>
            <a:spLocks noGrp="1"/>
          </p:cNvSpPr>
          <p:nvPr>
            <p:ph type="title"/>
          </p:nvPr>
        </p:nvSpPr>
        <p:spPr/>
        <p:txBody>
          <a:bodyPr/>
          <a:lstStyle/>
          <a:p>
            <a:r>
              <a:rPr lang="zh-CN" altLang="en-US" dirty="0"/>
              <a:t>感知机</a:t>
            </a:r>
            <a:endParaRPr lang="en-US" dirty="0"/>
          </a:p>
        </p:txBody>
      </p:sp>
      <p:pic>
        <p:nvPicPr>
          <p:cNvPr id="5" name="图片 4">
            <a:extLst>
              <a:ext uri="{FF2B5EF4-FFF2-40B4-BE49-F238E27FC236}">
                <a16:creationId xmlns:a16="http://schemas.microsoft.com/office/drawing/2014/main" id="{B0D38BB6-A152-4E5B-9B74-2386316B76D9}"/>
              </a:ext>
            </a:extLst>
          </p:cNvPr>
          <p:cNvPicPr>
            <a:picLocks noChangeAspect="1"/>
          </p:cNvPicPr>
          <p:nvPr/>
        </p:nvPicPr>
        <p:blipFill>
          <a:blip r:embed="rId2"/>
          <a:stretch>
            <a:fillRect/>
          </a:stretch>
        </p:blipFill>
        <p:spPr>
          <a:xfrm>
            <a:off x="649199" y="1623730"/>
            <a:ext cx="6467157" cy="4299395"/>
          </a:xfrm>
          <a:prstGeom prst="rect">
            <a:avLst/>
          </a:prstGeom>
        </p:spPr>
      </p:pic>
      <p:sp>
        <p:nvSpPr>
          <p:cNvPr id="3" name="文本框 2">
            <a:extLst>
              <a:ext uri="{FF2B5EF4-FFF2-40B4-BE49-F238E27FC236}">
                <a16:creationId xmlns:a16="http://schemas.microsoft.com/office/drawing/2014/main" id="{CB4E4B5F-DD5F-480F-B339-E497785C50D8}"/>
              </a:ext>
            </a:extLst>
          </p:cNvPr>
          <p:cNvSpPr txBox="1"/>
          <p:nvPr/>
        </p:nvSpPr>
        <p:spPr>
          <a:xfrm>
            <a:off x="6774105" y="2245773"/>
            <a:ext cx="3253740" cy="369332"/>
          </a:xfrm>
          <a:prstGeom prst="rect">
            <a:avLst/>
          </a:prstGeom>
          <a:noFill/>
        </p:spPr>
        <p:txBody>
          <a:bodyPr wrap="square" rtlCol="0">
            <a:spAutoFit/>
          </a:bodyPr>
          <a:lstStyle/>
          <a:p>
            <a:r>
              <a:rPr lang="zh-CN" altLang="en-US" dirty="0">
                <a:solidFill>
                  <a:srgbClr val="FF0000"/>
                </a:solidFill>
              </a:rPr>
              <a:t>异或问题不是线性可分的</a:t>
            </a:r>
            <a:endParaRPr lang="en-US" altLang="zh-CN" dirty="0">
              <a:solidFill>
                <a:srgbClr val="FF0000"/>
              </a:solidFill>
            </a:endParaRPr>
          </a:p>
        </p:txBody>
      </p:sp>
      <p:pic>
        <p:nvPicPr>
          <p:cNvPr id="7" name="图片 6">
            <a:extLst>
              <a:ext uri="{FF2B5EF4-FFF2-40B4-BE49-F238E27FC236}">
                <a16:creationId xmlns:a16="http://schemas.microsoft.com/office/drawing/2014/main" id="{ACA88D93-494F-4A1A-8003-41125A159A3B}"/>
              </a:ext>
            </a:extLst>
          </p:cNvPr>
          <p:cNvPicPr>
            <a:picLocks noChangeAspect="1"/>
          </p:cNvPicPr>
          <p:nvPr/>
        </p:nvPicPr>
        <p:blipFill>
          <a:blip r:embed="rId3"/>
          <a:stretch>
            <a:fillRect/>
          </a:stretch>
        </p:blipFill>
        <p:spPr>
          <a:xfrm>
            <a:off x="6680518" y="3954780"/>
            <a:ext cx="5083263" cy="1797624"/>
          </a:xfrm>
          <a:prstGeom prst="rect">
            <a:avLst/>
          </a:prstGeom>
        </p:spPr>
      </p:pic>
      <p:sp>
        <p:nvSpPr>
          <p:cNvPr id="9" name="文本框 8">
            <a:extLst>
              <a:ext uri="{FF2B5EF4-FFF2-40B4-BE49-F238E27FC236}">
                <a16:creationId xmlns:a16="http://schemas.microsoft.com/office/drawing/2014/main" id="{77935BA6-0189-4374-9E94-00B85B2A21B7}"/>
              </a:ext>
            </a:extLst>
          </p:cNvPr>
          <p:cNvSpPr txBox="1"/>
          <p:nvPr/>
        </p:nvSpPr>
        <p:spPr>
          <a:xfrm>
            <a:off x="8235083" y="3059181"/>
            <a:ext cx="1967010" cy="369332"/>
          </a:xfrm>
          <a:prstGeom prst="rect">
            <a:avLst/>
          </a:prstGeom>
          <a:noFill/>
        </p:spPr>
        <p:txBody>
          <a:bodyPr wrap="square" rtlCol="0">
            <a:spAutoFit/>
          </a:bodyPr>
          <a:lstStyle/>
          <a:p>
            <a:r>
              <a:rPr lang="zh-CN" altLang="en-US" dirty="0">
                <a:solidFill>
                  <a:srgbClr val="FF0000"/>
                </a:solidFill>
              </a:rPr>
              <a:t>使用多层神经元</a:t>
            </a:r>
            <a:endParaRPr lang="en-US" dirty="0">
              <a:solidFill>
                <a:srgbClr val="FF0000"/>
              </a:solidFill>
            </a:endParaRPr>
          </a:p>
        </p:txBody>
      </p:sp>
      <p:cxnSp>
        <p:nvCxnSpPr>
          <p:cNvPr id="8" name="直接箭头连接符 7">
            <a:extLst>
              <a:ext uri="{FF2B5EF4-FFF2-40B4-BE49-F238E27FC236}">
                <a16:creationId xmlns:a16="http://schemas.microsoft.com/office/drawing/2014/main" id="{8824C5CF-6F59-4B16-A906-B220D84AB422}"/>
              </a:ext>
            </a:extLst>
          </p:cNvPr>
          <p:cNvCxnSpPr>
            <a:cxnSpLocks/>
          </p:cNvCxnSpPr>
          <p:nvPr/>
        </p:nvCxnSpPr>
        <p:spPr>
          <a:xfrm flipH="1" flipV="1">
            <a:off x="9218588" y="3429000"/>
            <a:ext cx="294594" cy="919920"/>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2A5FBB4E-A846-413A-93D4-1E48BDD98736}"/>
              </a:ext>
            </a:extLst>
          </p:cNvPr>
          <p:cNvCxnSpPr>
            <a:cxnSpLocks/>
          </p:cNvCxnSpPr>
          <p:nvPr/>
        </p:nvCxnSpPr>
        <p:spPr>
          <a:xfrm flipV="1">
            <a:off x="6303523" y="2694562"/>
            <a:ext cx="1624521" cy="1548334"/>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3541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a:extLst>
              <a:ext uri="{FF2B5EF4-FFF2-40B4-BE49-F238E27FC236}">
                <a16:creationId xmlns:a16="http://schemas.microsoft.com/office/drawing/2014/main" id="{EEF700EB-617C-4219-817D-06C40E854765}"/>
              </a:ext>
            </a:extLst>
          </p:cNvPr>
          <p:cNvSpPr txBox="1"/>
          <p:nvPr/>
        </p:nvSpPr>
        <p:spPr>
          <a:xfrm>
            <a:off x="845821" y="1624350"/>
            <a:ext cx="10795317" cy="369332"/>
          </a:xfrm>
          <a:prstGeom prst="rect">
            <a:avLst/>
          </a:prstGeom>
          <a:noFill/>
        </p:spPr>
        <p:txBody>
          <a:bodyPr wrap="square" rtlCol="0">
            <a:spAutoFit/>
          </a:bodyPr>
          <a:lstStyle/>
          <a:p>
            <a:r>
              <a:rPr lang="zh-CN" altLang="en-US" dirty="0"/>
              <a:t>前馈：输入层接收外界输入，隐藏层和输出层对信号进行加工，最终结果由输出层神经元输出</a:t>
            </a:r>
            <a:endParaRPr lang="en-US" dirty="0"/>
          </a:p>
        </p:txBody>
      </p:sp>
      <p:sp>
        <p:nvSpPr>
          <p:cNvPr id="11" name="文本框 10">
            <a:extLst>
              <a:ext uri="{FF2B5EF4-FFF2-40B4-BE49-F238E27FC236}">
                <a16:creationId xmlns:a16="http://schemas.microsoft.com/office/drawing/2014/main" id="{C7DBBF83-7B5B-4199-957D-6C7B64487B1F}"/>
              </a:ext>
            </a:extLst>
          </p:cNvPr>
          <p:cNvSpPr txBox="1"/>
          <p:nvPr/>
        </p:nvSpPr>
        <p:spPr>
          <a:xfrm>
            <a:off x="845821" y="2157978"/>
            <a:ext cx="10795317" cy="369332"/>
          </a:xfrm>
          <a:prstGeom prst="rect">
            <a:avLst/>
          </a:prstGeom>
          <a:noFill/>
        </p:spPr>
        <p:txBody>
          <a:bodyPr wrap="square" rtlCol="0">
            <a:spAutoFit/>
          </a:bodyPr>
          <a:lstStyle/>
          <a:p>
            <a:r>
              <a:rPr lang="zh-CN" altLang="en-US" dirty="0"/>
              <a:t>学习：根据训练数据来调整神经元之间的参数</a:t>
            </a:r>
            <a:endParaRPr lang="en-US" dirty="0"/>
          </a:p>
        </p:txBody>
      </p:sp>
      <p:pic>
        <p:nvPicPr>
          <p:cNvPr id="16" name="图形 15">
            <a:extLst>
              <a:ext uri="{FF2B5EF4-FFF2-40B4-BE49-F238E27FC236}">
                <a16:creationId xmlns:a16="http://schemas.microsoft.com/office/drawing/2014/main" id="{8539C652-0EFF-4F79-8D88-B000A2BAB4CE}"/>
              </a:ext>
            </a:extLst>
          </p:cNvPr>
          <p:cNvPicPr>
            <a:picLocks noChangeAspect="1"/>
          </p:cNvPicPr>
          <p:nvPr/>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30542" t="25154" r="14750" b="25027"/>
          <a:stretch/>
        </p:blipFill>
        <p:spPr>
          <a:xfrm>
            <a:off x="1358992" y="2508438"/>
            <a:ext cx="7360920" cy="3271209"/>
          </a:xfrm>
          <a:prstGeom prst="rect">
            <a:avLst/>
          </a:prstGeom>
        </p:spPr>
      </p:pic>
      <p:sp>
        <p:nvSpPr>
          <p:cNvPr id="17" name="矩形 16">
            <a:extLst>
              <a:ext uri="{FF2B5EF4-FFF2-40B4-BE49-F238E27FC236}">
                <a16:creationId xmlns:a16="http://schemas.microsoft.com/office/drawing/2014/main" id="{428147A5-F965-4FCB-A6A2-C0D608E0F84B}"/>
              </a:ext>
            </a:extLst>
          </p:cNvPr>
          <p:cNvSpPr/>
          <p:nvPr/>
        </p:nvSpPr>
        <p:spPr>
          <a:xfrm>
            <a:off x="1358992" y="5919522"/>
            <a:ext cx="877163" cy="369332"/>
          </a:xfrm>
          <a:prstGeom prst="rect">
            <a:avLst/>
          </a:prstGeom>
        </p:spPr>
        <p:txBody>
          <a:bodyPr wrap="none">
            <a:spAutoFit/>
          </a:bodyPr>
          <a:lstStyle/>
          <a:p>
            <a:r>
              <a:rPr lang="zh-CN" altLang="en-US" dirty="0">
                <a:solidFill>
                  <a:srgbClr val="FF0000"/>
                </a:solidFill>
              </a:rPr>
              <a:t>输入层</a:t>
            </a:r>
            <a:endParaRPr lang="en-US" dirty="0">
              <a:solidFill>
                <a:srgbClr val="FF0000"/>
              </a:solidFill>
            </a:endParaRPr>
          </a:p>
        </p:txBody>
      </p:sp>
      <p:sp>
        <p:nvSpPr>
          <p:cNvPr id="18" name="矩形 17">
            <a:extLst>
              <a:ext uri="{FF2B5EF4-FFF2-40B4-BE49-F238E27FC236}">
                <a16:creationId xmlns:a16="http://schemas.microsoft.com/office/drawing/2014/main" id="{C33F17C2-E92E-4A4A-99DB-ABE9FCFE0FF4}"/>
              </a:ext>
            </a:extLst>
          </p:cNvPr>
          <p:cNvSpPr/>
          <p:nvPr/>
        </p:nvSpPr>
        <p:spPr>
          <a:xfrm>
            <a:off x="4028504" y="5919522"/>
            <a:ext cx="877163" cy="369332"/>
          </a:xfrm>
          <a:prstGeom prst="rect">
            <a:avLst/>
          </a:prstGeom>
        </p:spPr>
        <p:txBody>
          <a:bodyPr wrap="none">
            <a:spAutoFit/>
          </a:bodyPr>
          <a:lstStyle/>
          <a:p>
            <a:r>
              <a:rPr lang="zh-CN" altLang="en-US" dirty="0">
                <a:solidFill>
                  <a:srgbClr val="FF0000"/>
                </a:solidFill>
              </a:rPr>
              <a:t>隐藏层</a:t>
            </a:r>
            <a:endParaRPr lang="en-US" dirty="0">
              <a:solidFill>
                <a:srgbClr val="FF0000"/>
              </a:solidFill>
            </a:endParaRPr>
          </a:p>
        </p:txBody>
      </p:sp>
      <p:sp>
        <p:nvSpPr>
          <p:cNvPr id="19" name="矩形 18">
            <a:extLst>
              <a:ext uri="{FF2B5EF4-FFF2-40B4-BE49-F238E27FC236}">
                <a16:creationId xmlns:a16="http://schemas.microsoft.com/office/drawing/2014/main" id="{08952E39-2CD9-43ED-88CD-1F2BCD628518}"/>
              </a:ext>
            </a:extLst>
          </p:cNvPr>
          <p:cNvSpPr/>
          <p:nvPr/>
        </p:nvSpPr>
        <p:spPr>
          <a:xfrm>
            <a:off x="7588593" y="5951388"/>
            <a:ext cx="877163" cy="369332"/>
          </a:xfrm>
          <a:prstGeom prst="rect">
            <a:avLst/>
          </a:prstGeom>
        </p:spPr>
        <p:txBody>
          <a:bodyPr wrap="none">
            <a:spAutoFit/>
          </a:bodyPr>
          <a:lstStyle/>
          <a:p>
            <a:r>
              <a:rPr lang="zh-CN" altLang="en-US" dirty="0">
                <a:solidFill>
                  <a:srgbClr val="FF0000"/>
                </a:solidFill>
              </a:rPr>
              <a:t>输出层</a:t>
            </a:r>
            <a:endParaRPr lang="en-US" dirty="0">
              <a:solidFill>
                <a:srgbClr val="FF0000"/>
              </a:solidFill>
            </a:endParaRPr>
          </a:p>
        </p:txBody>
      </p:sp>
      <p:sp>
        <p:nvSpPr>
          <p:cNvPr id="20" name="矩形 19">
            <a:extLst>
              <a:ext uri="{FF2B5EF4-FFF2-40B4-BE49-F238E27FC236}">
                <a16:creationId xmlns:a16="http://schemas.microsoft.com/office/drawing/2014/main" id="{AE277297-AC6A-4636-8249-7E88D280DEBE}"/>
              </a:ext>
            </a:extLst>
          </p:cNvPr>
          <p:cNvSpPr/>
          <p:nvPr/>
        </p:nvSpPr>
        <p:spPr>
          <a:xfrm>
            <a:off x="8910412" y="4045247"/>
            <a:ext cx="2154757" cy="369332"/>
          </a:xfrm>
          <a:prstGeom prst="rect">
            <a:avLst/>
          </a:prstGeom>
        </p:spPr>
        <p:txBody>
          <a:bodyPr wrap="none">
            <a:spAutoFit/>
          </a:bodyPr>
          <a:lstStyle/>
          <a:p>
            <a:r>
              <a:rPr lang="en-US" altLang="zh-CN" dirty="0">
                <a:solidFill>
                  <a:srgbClr val="FF0000"/>
                </a:solidFill>
              </a:rPr>
              <a:t>23040</a:t>
            </a:r>
            <a:r>
              <a:rPr lang="zh-CN" altLang="en-US" dirty="0">
                <a:solidFill>
                  <a:srgbClr val="FF0000"/>
                </a:solidFill>
              </a:rPr>
              <a:t>个权重参数！</a:t>
            </a:r>
            <a:endParaRPr lang="en-US" dirty="0">
              <a:solidFill>
                <a:srgbClr val="FF0000"/>
              </a:solidFill>
            </a:endParaRPr>
          </a:p>
        </p:txBody>
      </p:sp>
      <p:sp>
        <p:nvSpPr>
          <p:cNvPr id="21" name="矩形 20">
            <a:extLst>
              <a:ext uri="{FF2B5EF4-FFF2-40B4-BE49-F238E27FC236}">
                <a16:creationId xmlns:a16="http://schemas.microsoft.com/office/drawing/2014/main" id="{63966B19-96E5-4886-A3FA-6675BD9A36D7}"/>
              </a:ext>
            </a:extLst>
          </p:cNvPr>
          <p:cNvSpPr/>
          <p:nvPr/>
        </p:nvSpPr>
        <p:spPr>
          <a:xfrm>
            <a:off x="8910412" y="3616362"/>
            <a:ext cx="1338828" cy="369332"/>
          </a:xfrm>
          <a:prstGeom prst="rect">
            <a:avLst/>
          </a:prstGeom>
        </p:spPr>
        <p:txBody>
          <a:bodyPr wrap="none">
            <a:spAutoFit/>
          </a:bodyPr>
          <a:lstStyle/>
          <a:p>
            <a:r>
              <a:rPr lang="zh-CN" altLang="en-US" dirty="0">
                <a:solidFill>
                  <a:srgbClr val="FF0000"/>
                </a:solidFill>
              </a:rPr>
              <a:t>暴力求解？</a:t>
            </a:r>
            <a:endParaRPr lang="en-US" dirty="0">
              <a:solidFill>
                <a:srgbClr val="FF0000"/>
              </a:solidFill>
            </a:endParaRPr>
          </a:p>
        </p:txBody>
      </p:sp>
      <p:sp>
        <p:nvSpPr>
          <p:cNvPr id="5" name="标题 4">
            <a:extLst>
              <a:ext uri="{FF2B5EF4-FFF2-40B4-BE49-F238E27FC236}">
                <a16:creationId xmlns:a16="http://schemas.microsoft.com/office/drawing/2014/main" id="{F0D17D36-3490-444E-B160-A5969BC4F343}"/>
              </a:ext>
            </a:extLst>
          </p:cNvPr>
          <p:cNvSpPr>
            <a:spLocks noGrp="1"/>
          </p:cNvSpPr>
          <p:nvPr>
            <p:ph type="title"/>
          </p:nvPr>
        </p:nvSpPr>
        <p:spPr/>
        <p:txBody>
          <a:bodyPr/>
          <a:lstStyle/>
          <a:p>
            <a:r>
              <a:rPr lang="zh-CN" altLang="en-US" dirty="0"/>
              <a:t>多层前馈神经网络：</a:t>
            </a:r>
            <a:br>
              <a:rPr lang="en-US" dirty="0"/>
            </a:br>
            <a:endParaRPr lang="en-US" dirty="0"/>
          </a:p>
        </p:txBody>
      </p:sp>
    </p:spTree>
    <p:extLst>
      <p:ext uri="{BB962C8B-B14F-4D97-AF65-F5344CB8AC3E}">
        <p14:creationId xmlns:p14="http://schemas.microsoft.com/office/powerpoint/2010/main" val="26903029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F0D17D36-3490-444E-B160-A5969BC4F343}"/>
              </a:ext>
            </a:extLst>
          </p:cNvPr>
          <p:cNvSpPr>
            <a:spLocks noGrp="1"/>
          </p:cNvSpPr>
          <p:nvPr>
            <p:ph type="title"/>
          </p:nvPr>
        </p:nvSpPr>
        <p:spPr/>
        <p:txBody>
          <a:bodyPr/>
          <a:lstStyle/>
          <a:p>
            <a:r>
              <a:rPr lang="zh-CN" altLang="en-US" dirty="0"/>
              <a:t>多层前馈神经网络：</a:t>
            </a:r>
            <a:br>
              <a:rPr lang="en-US" dirty="0"/>
            </a:br>
            <a:endParaRPr lang="en-US" dirty="0"/>
          </a:p>
        </p:txBody>
      </p:sp>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加载项 1" title="Web Viewer">
                <a:extLst>
                  <a:ext uri="{FF2B5EF4-FFF2-40B4-BE49-F238E27FC236}">
                    <a16:creationId xmlns:a16="http://schemas.microsoft.com/office/drawing/2014/main" id="{1E2420AA-BB02-4B0D-9441-A6B60BDB99D2}"/>
                  </a:ext>
                </a:extLst>
              </p:cNvPr>
              <p:cNvGraphicFramePr>
                <a:graphicFrameLocks noGrp="1"/>
              </p:cNvGraphicFramePr>
              <p:nvPr>
                <p:extLst>
                  <p:ext uri="{D42A27DB-BD31-4B8C-83A1-F6EECF244321}">
                    <p14:modId xmlns:p14="http://schemas.microsoft.com/office/powerpoint/2010/main" val="3901036379"/>
                  </p:ext>
                </p:extLst>
              </p:nvPr>
            </p:nvGraphicFramePr>
            <p:xfrm>
              <a:off x="0" y="0"/>
              <a:ext cx="12192000" cy="6505642"/>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加载项 1" title="Web Viewer">
                <a:extLst>
                  <a:ext uri="{FF2B5EF4-FFF2-40B4-BE49-F238E27FC236}">
                    <a16:creationId xmlns:a16="http://schemas.microsoft.com/office/drawing/2014/main" id="{1E2420AA-BB02-4B0D-9441-A6B60BDB99D2}"/>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2000" cy="6505642"/>
              </a:xfrm>
              <a:prstGeom prst="rect">
                <a:avLst/>
              </a:prstGeom>
            </p:spPr>
          </p:pic>
        </mc:Fallback>
      </mc:AlternateContent>
    </p:spTree>
    <p:extLst>
      <p:ext uri="{BB962C8B-B14F-4D97-AF65-F5344CB8AC3E}">
        <p14:creationId xmlns:p14="http://schemas.microsoft.com/office/powerpoint/2010/main" val="4056578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E32A9-FE7C-40CB-9AD1-72670D3D0B0F}"/>
              </a:ext>
            </a:extLst>
          </p:cNvPr>
          <p:cNvSpPr>
            <a:spLocks noGrp="1"/>
          </p:cNvSpPr>
          <p:nvPr>
            <p:ph type="title"/>
          </p:nvPr>
        </p:nvSpPr>
        <p:spPr/>
        <p:txBody>
          <a:bodyPr/>
          <a:lstStyle/>
          <a:p>
            <a:r>
              <a:rPr lang="zh-CN" altLang="en-US" dirty="0"/>
              <a:t>误差逆传播算法</a:t>
            </a:r>
            <a:endParaRPr lang="en-US" dirty="0"/>
          </a:p>
        </p:txBody>
      </p:sp>
      <p:sp>
        <p:nvSpPr>
          <p:cNvPr id="4" name="文本框 3">
            <a:extLst>
              <a:ext uri="{FF2B5EF4-FFF2-40B4-BE49-F238E27FC236}">
                <a16:creationId xmlns:a16="http://schemas.microsoft.com/office/drawing/2014/main" id="{E7D9679B-43F7-4800-AF34-FD5F260FFB83}"/>
              </a:ext>
            </a:extLst>
          </p:cNvPr>
          <p:cNvSpPr txBox="1"/>
          <p:nvPr/>
        </p:nvSpPr>
        <p:spPr>
          <a:xfrm>
            <a:off x="550860" y="1493631"/>
            <a:ext cx="10795317" cy="369332"/>
          </a:xfrm>
          <a:prstGeom prst="rect">
            <a:avLst/>
          </a:prstGeom>
          <a:noFill/>
        </p:spPr>
        <p:txBody>
          <a:bodyPr wrap="square" rtlCol="0">
            <a:spAutoFit/>
          </a:bodyPr>
          <a:lstStyle/>
          <a:p>
            <a:r>
              <a:rPr lang="zh-CN" altLang="en-US" dirty="0"/>
              <a:t>损失函数：用来评估模型的输出的预测值与真实值的不一致程度</a:t>
            </a:r>
            <a:endParaRPr lang="en-US" dirty="0"/>
          </a:p>
        </p:txBody>
      </p:sp>
      <p:pic>
        <p:nvPicPr>
          <p:cNvPr id="6" name="图片 5">
            <a:extLst>
              <a:ext uri="{FF2B5EF4-FFF2-40B4-BE49-F238E27FC236}">
                <a16:creationId xmlns:a16="http://schemas.microsoft.com/office/drawing/2014/main" id="{6F8F1265-75F7-4C2E-A17A-8369CC876D59}"/>
              </a:ext>
            </a:extLst>
          </p:cNvPr>
          <p:cNvPicPr>
            <a:picLocks noChangeAspect="1"/>
          </p:cNvPicPr>
          <p:nvPr/>
        </p:nvPicPr>
        <p:blipFill>
          <a:blip r:embed="rId2"/>
          <a:stretch>
            <a:fillRect/>
          </a:stretch>
        </p:blipFill>
        <p:spPr>
          <a:xfrm>
            <a:off x="757100" y="2535060"/>
            <a:ext cx="2402447" cy="1770224"/>
          </a:xfrm>
          <a:prstGeom prst="rect">
            <a:avLst/>
          </a:prstGeom>
        </p:spPr>
      </p:pic>
      <p:pic>
        <p:nvPicPr>
          <p:cNvPr id="7" name="图片 6">
            <a:extLst>
              <a:ext uri="{FF2B5EF4-FFF2-40B4-BE49-F238E27FC236}">
                <a16:creationId xmlns:a16="http://schemas.microsoft.com/office/drawing/2014/main" id="{EDBD88D9-9FE2-4DE8-B4AA-FC0B051DCFD9}"/>
              </a:ext>
            </a:extLst>
          </p:cNvPr>
          <p:cNvPicPr>
            <a:picLocks noChangeAspect="1"/>
          </p:cNvPicPr>
          <p:nvPr/>
        </p:nvPicPr>
        <p:blipFill>
          <a:blip r:embed="rId3"/>
          <a:stretch>
            <a:fillRect/>
          </a:stretch>
        </p:blipFill>
        <p:spPr>
          <a:xfrm>
            <a:off x="3609729" y="2275463"/>
            <a:ext cx="4100206" cy="3090106"/>
          </a:xfrm>
          <a:prstGeom prst="rect">
            <a:avLst/>
          </a:prstGeom>
        </p:spPr>
      </p:pic>
      <p:pic>
        <p:nvPicPr>
          <p:cNvPr id="8" name="图片 7">
            <a:extLst>
              <a:ext uri="{FF2B5EF4-FFF2-40B4-BE49-F238E27FC236}">
                <a16:creationId xmlns:a16="http://schemas.microsoft.com/office/drawing/2014/main" id="{6CAD1B5E-FFA5-46D8-83CF-E87E5F8E2AC9}"/>
              </a:ext>
            </a:extLst>
          </p:cNvPr>
          <p:cNvPicPr>
            <a:picLocks noChangeAspect="1"/>
          </p:cNvPicPr>
          <p:nvPr/>
        </p:nvPicPr>
        <p:blipFill>
          <a:blip r:embed="rId4"/>
          <a:stretch>
            <a:fillRect/>
          </a:stretch>
        </p:blipFill>
        <p:spPr>
          <a:xfrm>
            <a:off x="7926548" y="2347812"/>
            <a:ext cx="2842256" cy="2064330"/>
          </a:xfrm>
          <a:prstGeom prst="rect">
            <a:avLst/>
          </a:prstGeom>
        </p:spPr>
      </p:pic>
      <p:sp>
        <p:nvSpPr>
          <p:cNvPr id="27" name="矩形 26">
            <a:extLst>
              <a:ext uri="{FF2B5EF4-FFF2-40B4-BE49-F238E27FC236}">
                <a16:creationId xmlns:a16="http://schemas.microsoft.com/office/drawing/2014/main" id="{EE99D3EA-89E1-46AE-8945-9A15A47BCF62}"/>
              </a:ext>
            </a:extLst>
          </p:cNvPr>
          <p:cNvSpPr/>
          <p:nvPr/>
        </p:nvSpPr>
        <p:spPr>
          <a:xfrm>
            <a:off x="692644" y="2314646"/>
            <a:ext cx="2020105" cy="276999"/>
          </a:xfrm>
          <a:prstGeom prst="rect">
            <a:avLst/>
          </a:prstGeom>
        </p:spPr>
        <p:txBody>
          <a:bodyPr wrap="none">
            <a:spAutoFit/>
          </a:bodyPr>
          <a:lstStyle/>
          <a:p>
            <a:r>
              <a:rPr lang="zh-CN" altLang="en-US" sz="1200" dirty="0">
                <a:solidFill>
                  <a:srgbClr val="FF0000"/>
                </a:solidFill>
              </a:rPr>
              <a:t>平均绝对误差，又称</a:t>
            </a:r>
            <a:r>
              <a:rPr lang="en-US" altLang="zh-CN" sz="1200" dirty="0">
                <a:solidFill>
                  <a:srgbClr val="FF0000"/>
                </a:solidFill>
              </a:rPr>
              <a:t>L1</a:t>
            </a:r>
            <a:r>
              <a:rPr lang="zh-CN" altLang="en-US" sz="1200" dirty="0">
                <a:solidFill>
                  <a:srgbClr val="FF0000"/>
                </a:solidFill>
              </a:rPr>
              <a:t>损失</a:t>
            </a:r>
            <a:endParaRPr lang="en-US" sz="1200" dirty="0">
              <a:solidFill>
                <a:srgbClr val="FF0000"/>
              </a:solidFill>
            </a:endParaRPr>
          </a:p>
        </p:txBody>
      </p:sp>
      <p:sp>
        <p:nvSpPr>
          <p:cNvPr id="28" name="矩形 27">
            <a:extLst>
              <a:ext uri="{FF2B5EF4-FFF2-40B4-BE49-F238E27FC236}">
                <a16:creationId xmlns:a16="http://schemas.microsoft.com/office/drawing/2014/main" id="{D6E1A108-5F58-4A99-9301-F7009EB5C4BB}"/>
              </a:ext>
            </a:extLst>
          </p:cNvPr>
          <p:cNvSpPr/>
          <p:nvPr/>
        </p:nvSpPr>
        <p:spPr>
          <a:xfrm>
            <a:off x="764550" y="4216991"/>
            <a:ext cx="877163" cy="369332"/>
          </a:xfrm>
          <a:prstGeom prst="rect">
            <a:avLst/>
          </a:prstGeom>
        </p:spPr>
        <p:txBody>
          <a:bodyPr wrap="none">
            <a:spAutoFit/>
          </a:bodyPr>
          <a:lstStyle/>
          <a:p>
            <a:r>
              <a:rPr lang="zh-CN" altLang="en-US" dirty="0">
                <a:solidFill>
                  <a:srgbClr val="FF0000"/>
                </a:solidFill>
              </a:rPr>
              <a:t>不平滑</a:t>
            </a:r>
            <a:endParaRPr lang="en-US" dirty="0">
              <a:solidFill>
                <a:srgbClr val="FF0000"/>
              </a:solidFill>
            </a:endParaRPr>
          </a:p>
        </p:txBody>
      </p:sp>
      <p:sp>
        <p:nvSpPr>
          <p:cNvPr id="29" name="矩形 28">
            <a:extLst>
              <a:ext uri="{FF2B5EF4-FFF2-40B4-BE49-F238E27FC236}">
                <a16:creationId xmlns:a16="http://schemas.microsoft.com/office/drawing/2014/main" id="{366F27B9-D1EA-4450-A054-D1E8A5BB914A}"/>
              </a:ext>
            </a:extLst>
          </p:cNvPr>
          <p:cNvSpPr/>
          <p:nvPr/>
        </p:nvSpPr>
        <p:spPr>
          <a:xfrm>
            <a:off x="3393116" y="3405121"/>
            <a:ext cx="2605200" cy="276999"/>
          </a:xfrm>
          <a:prstGeom prst="rect">
            <a:avLst/>
          </a:prstGeom>
        </p:spPr>
        <p:txBody>
          <a:bodyPr wrap="none">
            <a:spAutoFit/>
          </a:bodyPr>
          <a:lstStyle/>
          <a:p>
            <a:r>
              <a:rPr lang="zh-CN" altLang="en-US" sz="1200" dirty="0">
                <a:solidFill>
                  <a:srgbClr val="FF0000"/>
                </a:solidFill>
              </a:rPr>
              <a:t>平均平方误差（</a:t>
            </a:r>
            <a:r>
              <a:rPr lang="en-US" altLang="zh-CN" sz="1200" dirty="0">
                <a:solidFill>
                  <a:srgbClr val="FF0000"/>
                </a:solidFill>
              </a:rPr>
              <a:t>MSE</a:t>
            </a:r>
            <a:r>
              <a:rPr lang="zh-CN" altLang="en-US" sz="1200" dirty="0">
                <a:solidFill>
                  <a:srgbClr val="FF0000"/>
                </a:solidFill>
              </a:rPr>
              <a:t>），又称</a:t>
            </a:r>
            <a:r>
              <a:rPr lang="en-US" altLang="zh-CN" sz="1200" dirty="0">
                <a:solidFill>
                  <a:srgbClr val="FF0000"/>
                </a:solidFill>
              </a:rPr>
              <a:t>L2</a:t>
            </a:r>
            <a:r>
              <a:rPr lang="zh-CN" altLang="en-US" sz="1200" dirty="0">
                <a:solidFill>
                  <a:srgbClr val="FF0000"/>
                </a:solidFill>
              </a:rPr>
              <a:t>损失</a:t>
            </a:r>
            <a:endParaRPr lang="en-US" sz="1200" dirty="0">
              <a:solidFill>
                <a:srgbClr val="FF0000"/>
              </a:solidFill>
            </a:endParaRPr>
          </a:p>
        </p:txBody>
      </p:sp>
      <p:sp>
        <p:nvSpPr>
          <p:cNvPr id="30" name="矩形 29">
            <a:extLst>
              <a:ext uri="{FF2B5EF4-FFF2-40B4-BE49-F238E27FC236}">
                <a16:creationId xmlns:a16="http://schemas.microsoft.com/office/drawing/2014/main" id="{E5BC2059-45E8-45D9-B54E-11382DFF9949}"/>
              </a:ext>
            </a:extLst>
          </p:cNvPr>
          <p:cNvSpPr/>
          <p:nvPr/>
        </p:nvSpPr>
        <p:spPr>
          <a:xfrm>
            <a:off x="5929046" y="4952958"/>
            <a:ext cx="3995004" cy="369332"/>
          </a:xfrm>
          <a:prstGeom prst="rect">
            <a:avLst/>
          </a:prstGeom>
        </p:spPr>
        <p:txBody>
          <a:bodyPr wrap="none">
            <a:spAutoFit/>
          </a:bodyPr>
          <a:lstStyle/>
          <a:p>
            <a:r>
              <a:rPr lang="zh-CN" altLang="en-US" dirty="0">
                <a:solidFill>
                  <a:srgbClr val="FF0000"/>
                </a:solidFill>
              </a:rPr>
              <a:t>输入偏离</a:t>
            </a:r>
            <a:r>
              <a:rPr lang="en-US" altLang="zh-CN" dirty="0">
                <a:solidFill>
                  <a:srgbClr val="FF0000"/>
                </a:solidFill>
              </a:rPr>
              <a:t>0</a:t>
            </a:r>
            <a:r>
              <a:rPr lang="zh-CN" altLang="en-US" dirty="0">
                <a:solidFill>
                  <a:srgbClr val="FF0000"/>
                </a:solidFill>
              </a:rPr>
              <a:t>较远时，可能导致梯度爆炸</a:t>
            </a:r>
            <a:endParaRPr lang="en-US" altLang="zh-CN" dirty="0">
              <a:solidFill>
                <a:srgbClr val="FF0000"/>
              </a:solidFill>
            </a:endParaRPr>
          </a:p>
        </p:txBody>
      </p:sp>
      <p:sp>
        <p:nvSpPr>
          <p:cNvPr id="31" name="矩形 30">
            <a:extLst>
              <a:ext uri="{FF2B5EF4-FFF2-40B4-BE49-F238E27FC236}">
                <a16:creationId xmlns:a16="http://schemas.microsoft.com/office/drawing/2014/main" id="{BEB64C82-1ADE-4C6C-87AB-11009957530E}"/>
              </a:ext>
            </a:extLst>
          </p:cNvPr>
          <p:cNvSpPr/>
          <p:nvPr/>
        </p:nvSpPr>
        <p:spPr>
          <a:xfrm>
            <a:off x="550863" y="5768647"/>
            <a:ext cx="11264622" cy="369332"/>
          </a:xfrm>
          <a:prstGeom prst="rect">
            <a:avLst/>
          </a:prstGeom>
        </p:spPr>
        <p:txBody>
          <a:bodyPr wrap="none">
            <a:spAutoFit/>
          </a:bodyPr>
          <a:lstStyle/>
          <a:p>
            <a:r>
              <a:rPr lang="zh-CN" altLang="en-US" dirty="0">
                <a:solidFill>
                  <a:srgbClr val="FF0000"/>
                </a:solidFill>
              </a:rPr>
              <a:t>梯度爆炸：网络较深时，伴随梯度的不断累积，可能导致非常大的梯度，使得权重大幅更新，网络变得不稳定</a:t>
            </a:r>
            <a:endParaRPr lang="en-US" dirty="0">
              <a:solidFill>
                <a:srgbClr val="FF0000"/>
              </a:solidFill>
            </a:endParaRPr>
          </a:p>
        </p:txBody>
      </p:sp>
      <p:sp>
        <p:nvSpPr>
          <p:cNvPr id="32" name="矩形 31">
            <a:extLst>
              <a:ext uri="{FF2B5EF4-FFF2-40B4-BE49-F238E27FC236}">
                <a16:creationId xmlns:a16="http://schemas.microsoft.com/office/drawing/2014/main" id="{410E8B2A-B1C6-4474-849E-DD6E5F83E077}"/>
              </a:ext>
            </a:extLst>
          </p:cNvPr>
          <p:cNvSpPr/>
          <p:nvPr/>
        </p:nvSpPr>
        <p:spPr>
          <a:xfrm>
            <a:off x="8124112" y="2371747"/>
            <a:ext cx="1277914" cy="369332"/>
          </a:xfrm>
          <a:prstGeom prst="rect">
            <a:avLst/>
          </a:prstGeom>
        </p:spPr>
        <p:txBody>
          <a:bodyPr wrap="none">
            <a:spAutoFit/>
          </a:bodyPr>
          <a:lstStyle/>
          <a:p>
            <a:r>
              <a:rPr lang="en-US" altLang="zh-CN" sz="1200" dirty="0">
                <a:solidFill>
                  <a:srgbClr val="FF0000"/>
                </a:solidFill>
              </a:rPr>
              <a:t>SmoothL1</a:t>
            </a:r>
            <a:r>
              <a:rPr lang="zh-CN" altLang="en-US" dirty="0">
                <a:solidFill>
                  <a:srgbClr val="FF0000"/>
                </a:solidFill>
              </a:rPr>
              <a:t>损失</a:t>
            </a:r>
            <a:endParaRPr lang="en-US" dirty="0">
              <a:solidFill>
                <a:srgbClr val="FF0000"/>
              </a:solidFill>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43E30353-ABF7-42CD-8998-7EA037E98EFD}"/>
                  </a:ext>
                </a:extLst>
              </p:cNvPr>
              <p:cNvSpPr txBox="1"/>
              <p:nvPr/>
            </p:nvSpPr>
            <p:spPr>
              <a:xfrm>
                <a:off x="2152879" y="2492900"/>
                <a:ext cx="76456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oMath>
                  </m:oMathPara>
                </a14:m>
                <a:endParaRPr lang="en-US" dirty="0"/>
              </a:p>
            </p:txBody>
          </p:sp>
        </mc:Choice>
        <mc:Fallback xmlns="">
          <p:sp>
            <p:nvSpPr>
              <p:cNvPr id="9" name="文本框 8">
                <a:extLst>
                  <a:ext uri="{FF2B5EF4-FFF2-40B4-BE49-F238E27FC236}">
                    <a16:creationId xmlns:a16="http://schemas.microsoft.com/office/drawing/2014/main" id="{43E30353-ABF7-42CD-8998-7EA037E98EFD}"/>
                  </a:ext>
                </a:extLst>
              </p:cNvPr>
              <p:cNvSpPr txBox="1">
                <a:spLocks noRot="1" noChangeAspect="1" noMove="1" noResize="1" noEditPoints="1" noAdjustHandles="1" noChangeArrowheads="1" noChangeShapeType="1" noTextEdit="1"/>
              </p:cNvSpPr>
              <p:nvPr/>
            </p:nvSpPr>
            <p:spPr>
              <a:xfrm>
                <a:off x="2152879" y="2492900"/>
                <a:ext cx="764568" cy="276999"/>
              </a:xfrm>
              <a:prstGeom prst="rect">
                <a:avLst/>
              </a:prstGeom>
              <a:blipFill>
                <a:blip r:embed="rId5"/>
                <a:stretch>
                  <a:fillRect l="-7143"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 name="文本框 32">
                <a:extLst>
                  <a:ext uri="{FF2B5EF4-FFF2-40B4-BE49-F238E27FC236}">
                    <a16:creationId xmlns:a16="http://schemas.microsoft.com/office/drawing/2014/main" id="{A0597850-6E82-46A4-8E0B-53A48C313C03}"/>
                  </a:ext>
                </a:extLst>
              </p:cNvPr>
              <p:cNvSpPr txBox="1"/>
              <p:nvPr/>
            </p:nvSpPr>
            <p:spPr>
              <a:xfrm>
                <a:off x="5742101" y="2488428"/>
                <a:ext cx="7314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2</m:t>
                          </m:r>
                        </m:sup>
                      </m:sSup>
                    </m:oMath>
                  </m:oMathPara>
                </a14:m>
                <a:endParaRPr lang="en-US" dirty="0"/>
              </a:p>
            </p:txBody>
          </p:sp>
        </mc:Choice>
        <mc:Fallback xmlns="">
          <p:sp>
            <p:nvSpPr>
              <p:cNvPr id="33" name="文本框 32">
                <a:extLst>
                  <a:ext uri="{FF2B5EF4-FFF2-40B4-BE49-F238E27FC236}">
                    <a16:creationId xmlns:a16="http://schemas.microsoft.com/office/drawing/2014/main" id="{A0597850-6E82-46A4-8E0B-53A48C313C03}"/>
                  </a:ext>
                </a:extLst>
              </p:cNvPr>
              <p:cNvSpPr txBox="1">
                <a:spLocks noRot="1" noChangeAspect="1" noMove="1" noResize="1" noEditPoints="1" noAdjustHandles="1" noChangeArrowheads="1" noChangeShapeType="1" noTextEdit="1"/>
              </p:cNvSpPr>
              <p:nvPr/>
            </p:nvSpPr>
            <p:spPr>
              <a:xfrm>
                <a:off x="5742101" y="2488428"/>
                <a:ext cx="731482" cy="276999"/>
              </a:xfrm>
              <a:prstGeom prst="rect">
                <a:avLst/>
              </a:prstGeom>
              <a:blipFill>
                <a:blip r:embed="rId6"/>
                <a:stretch>
                  <a:fillRect l="-7500" t="-4348" r="-1667" b="-239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文本框 33">
                <a:extLst>
                  <a:ext uri="{FF2B5EF4-FFF2-40B4-BE49-F238E27FC236}">
                    <a16:creationId xmlns:a16="http://schemas.microsoft.com/office/drawing/2014/main" id="{B245C83A-10D9-48F2-90B9-60BEC9D3D2CF}"/>
                  </a:ext>
                </a:extLst>
              </p:cNvPr>
              <p:cNvSpPr txBox="1"/>
              <p:nvPr/>
            </p:nvSpPr>
            <p:spPr>
              <a:xfrm>
                <a:off x="9439843" y="2159779"/>
                <a:ext cx="2217209"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𝑦</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sSup>
                                <m:sSupPr>
                                  <m:ctrlPr>
                                    <a:rPr lang="en-US" b="0" i="1" smtClean="0">
                                      <a:latin typeface="Cambria Math" panose="02040503050406030204" pitchFamily="18" charset="0"/>
                                    </a:rPr>
                                  </m:ctrlPr>
                                </m:sSupPr>
                                <m:e>
                                  <m:r>
                                    <a:rPr lang="en-US" b="0" i="1" smtClean="0">
                                      <a:latin typeface="Cambria Math" panose="02040503050406030204" pitchFamily="18" charset="0"/>
                                    </a:rPr>
                                    <m:t>0.5</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1" smtClean="0">
                                  <a:latin typeface="Cambria Math" panose="02040503050406030204" pitchFamily="18" charset="0"/>
                                </a:rPr>
                                <m:t>       </m:t>
                              </m:r>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≤1</m:t>
                              </m:r>
                            </m:e>
                            <m:e>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r>
                                <a:rPr lang="en-US" i="1">
                                  <a:latin typeface="Cambria Math" panose="02040503050406030204" pitchFamily="18" charset="0"/>
                                </a:rPr>
                                <m:t>−0.5</m:t>
                              </m:r>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r>
                                    <a:rPr lang="en-US" i="1">
                                      <a:latin typeface="Cambria Math" panose="02040503050406030204" pitchFamily="18" charset="0"/>
                                    </a:rPr>
                                    <m:t>𝑥</m:t>
                                  </m:r>
                                </m:e>
                              </m:d>
                              <m:r>
                                <a:rPr lang="en-US" b="0" i="1" smtClean="0">
                                  <a:latin typeface="Cambria Math" panose="02040503050406030204" pitchFamily="18" charset="0"/>
                                </a:rPr>
                                <m:t>&gt;</m:t>
                              </m:r>
                              <m:r>
                                <a:rPr lang="en-US" i="1">
                                  <a:latin typeface="Cambria Math" panose="02040503050406030204" pitchFamily="18" charset="0"/>
                                  <a:ea typeface="Cambria Math" panose="02040503050406030204" pitchFamily="18" charset="0"/>
                                </a:rPr>
                                <m:t>1</m:t>
                              </m:r>
                            </m:e>
                          </m:eqArr>
                        </m:e>
                      </m:d>
                    </m:oMath>
                  </m:oMathPara>
                </a14:m>
                <a:endParaRPr lang="en-US" dirty="0"/>
              </a:p>
            </p:txBody>
          </p:sp>
        </mc:Choice>
        <mc:Fallback xmlns="">
          <p:sp>
            <p:nvSpPr>
              <p:cNvPr id="34" name="文本框 33">
                <a:extLst>
                  <a:ext uri="{FF2B5EF4-FFF2-40B4-BE49-F238E27FC236}">
                    <a16:creationId xmlns:a16="http://schemas.microsoft.com/office/drawing/2014/main" id="{B245C83A-10D9-48F2-90B9-60BEC9D3D2CF}"/>
                  </a:ext>
                </a:extLst>
              </p:cNvPr>
              <p:cNvSpPr txBox="1">
                <a:spLocks noRot="1" noChangeAspect="1" noMove="1" noResize="1" noEditPoints="1" noAdjustHandles="1" noChangeArrowheads="1" noChangeShapeType="1" noTextEdit="1"/>
              </p:cNvSpPr>
              <p:nvPr/>
            </p:nvSpPr>
            <p:spPr>
              <a:xfrm>
                <a:off x="9439843" y="2159779"/>
                <a:ext cx="2217209" cy="617861"/>
              </a:xfrm>
              <a:prstGeom prst="rect">
                <a:avLst/>
              </a:prstGeom>
              <a:blipFill>
                <a:blip r:embed="rId7"/>
                <a:stretch>
                  <a:fillRect/>
                </a:stretch>
              </a:blipFill>
            </p:spPr>
            <p:txBody>
              <a:bodyPr/>
              <a:lstStyle/>
              <a:p>
                <a:r>
                  <a:rPr lang="en-US">
                    <a:noFill/>
                  </a:rPr>
                  <a:t> </a:t>
                </a:r>
              </a:p>
            </p:txBody>
          </p:sp>
        </mc:Fallback>
      </mc:AlternateContent>
      <p:cxnSp>
        <p:nvCxnSpPr>
          <p:cNvPr id="35" name="直接箭头连接符 34">
            <a:extLst>
              <a:ext uri="{FF2B5EF4-FFF2-40B4-BE49-F238E27FC236}">
                <a16:creationId xmlns:a16="http://schemas.microsoft.com/office/drawing/2014/main" id="{5EF2DBD9-5CCE-44AC-A947-C88668CEBB9D}"/>
              </a:ext>
            </a:extLst>
          </p:cNvPr>
          <p:cNvCxnSpPr>
            <a:cxnSpLocks/>
          </p:cNvCxnSpPr>
          <p:nvPr/>
        </p:nvCxnSpPr>
        <p:spPr>
          <a:xfrm flipH="1">
            <a:off x="1203132" y="3819169"/>
            <a:ext cx="610428" cy="375479"/>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B41FB3C3-08C8-4113-9E89-8E1E6F67F3C3}"/>
              </a:ext>
            </a:extLst>
          </p:cNvPr>
          <p:cNvSpPr/>
          <p:nvPr/>
        </p:nvSpPr>
        <p:spPr>
          <a:xfrm>
            <a:off x="3740333" y="4497809"/>
            <a:ext cx="1800493" cy="369332"/>
          </a:xfrm>
          <a:prstGeom prst="rect">
            <a:avLst/>
          </a:prstGeom>
        </p:spPr>
        <p:txBody>
          <a:bodyPr wrap="none">
            <a:spAutoFit/>
          </a:bodyPr>
          <a:lstStyle/>
          <a:p>
            <a:r>
              <a:rPr lang="zh-CN" altLang="en-US" dirty="0">
                <a:solidFill>
                  <a:srgbClr val="FF0000"/>
                </a:solidFill>
              </a:rPr>
              <a:t>光滑，方便求导</a:t>
            </a:r>
            <a:endParaRPr lang="en-US" dirty="0"/>
          </a:p>
        </p:txBody>
      </p:sp>
      <p:cxnSp>
        <p:nvCxnSpPr>
          <p:cNvPr id="39" name="直接箭头连接符 38">
            <a:extLst>
              <a:ext uri="{FF2B5EF4-FFF2-40B4-BE49-F238E27FC236}">
                <a16:creationId xmlns:a16="http://schemas.microsoft.com/office/drawing/2014/main" id="{FA5DFE2E-B1AA-442F-8D02-1657043CB0DF}"/>
              </a:ext>
            </a:extLst>
          </p:cNvPr>
          <p:cNvCxnSpPr>
            <a:cxnSpLocks/>
          </p:cNvCxnSpPr>
          <p:nvPr/>
        </p:nvCxnSpPr>
        <p:spPr>
          <a:xfrm flipH="1">
            <a:off x="4815841" y="4398703"/>
            <a:ext cx="569252" cy="129517"/>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41F0E43B-B9F6-4F0F-A207-42BD70EFA629}"/>
              </a:ext>
            </a:extLst>
          </p:cNvPr>
          <p:cNvCxnSpPr>
            <a:cxnSpLocks/>
            <a:endCxn id="30" idx="0"/>
          </p:cNvCxnSpPr>
          <p:nvPr/>
        </p:nvCxnSpPr>
        <p:spPr>
          <a:xfrm>
            <a:off x="6743700" y="2556413"/>
            <a:ext cx="1182848" cy="2396545"/>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30376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3" name="直接连接符 72">
            <a:extLst>
              <a:ext uri="{FF2B5EF4-FFF2-40B4-BE49-F238E27FC236}">
                <a16:creationId xmlns:a16="http://schemas.microsoft.com/office/drawing/2014/main" id="{7CC2C4C9-11EE-4371-A9B6-5E4DF210E72B}"/>
              </a:ext>
            </a:extLst>
          </p:cNvPr>
          <p:cNvCxnSpPr>
            <a:cxnSpLocks/>
          </p:cNvCxnSpPr>
          <p:nvPr/>
        </p:nvCxnSpPr>
        <p:spPr>
          <a:xfrm flipH="1">
            <a:off x="2115086" y="4519278"/>
            <a:ext cx="569119" cy="629371"/>
          </a:xfrm>
          <a:prstGeom prst="line">
            <a:avLst/>
          </a:prstGeom>
          <a:ln w="9525" cap="flat" cmpd="sng" algn="ctr">
            <a:solidFill>
              <a:srgbClr val="FF33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4" name="图片 3">
            <a:extLst>
              <a:ext uri="{FF2B5EF4-FFF2-40B4-BE49-F238E27FC236}">
                <a16:creationId xmlns:a16="http://schemas.microsoft.com/office/drawing/2014/main" id="{7AC8F36A-8D55-4EDE-9EE3-8C6B864BEEC9}"/>
              </a:ext>
            </a:extLst>
          </p:cNvPr>
          <p:cNvPicPr>
            <a:picLocks noChangeAspect="1"/>
          </p:cNvPicPr>
          <p:nvPr/>
        </p:nvPicPr>
        <p:blipFill>
          <a:blip r:embed="rId2"/>
          <a:stretch>
            <a:fillRect/>
          </a:stretch>
        </p:blipFill>
        <p:spPr>
          <a:xfrm>
            <a:off x="6513905" y="2929793"/>
            <a:ext cx="5009758" cy="2964452"/>
          </a:xfrm>
          <a:prstGeom prst="rect">
            <a:avLst/>
          </a:prstGeom>
        </p:spPr>
      </p:pic>
      <p:sp>
        <p:nvSpPr>
          <p:cNvPr id="2" name="标题 1">
            <a:extLst>
              <a:ext uri="{FF2B5EF4-FFF2-40B4-BE49-F238E27FC236}">
                <a16:creationId xmlns:a16="http://schemas.microsoft.com/office/drawing/2014/main" id="{D7CE32A9-FE7C-40CB-9AD1-72670D3D0B0F}"/>
              </a:ext>
            </a:extLst>
          </p:cNvPr>
          <p:cNvSpPr>
            <a:spLocks noGrp="1"/>
          </p:cNvSpPr>
          <p:nvPr>
            <p:ph type="title"/>
          </p:nvPr>
        </p:nvSpPr>
        <p:spPr>
          <a:xfrm>
            <a:off x="550863" y="352686"/>
            <a:ext cx="10972800" cy="533400"/>
          </a:xfrm>
        </p:spPr>
        <p:txBody>
          <a:bodyPr/>
          <a:lstStyle/>
          <a:p>
            <a:r>
              <a:rPr lang="zh-CN" altLang="en-US" dirty="0"/>
              <a:t>误差逆传播算法</a:t>
            </a:r>
            <a:endParaRPr lang="en-US" dirty="0"/>
          </a:p>
        </p:txBody>
      </p:sp>
      <mc:AlternateContent xmlns:mc="http://schemas.openxmlformats.org/markup-compatibility/2006" xmlns:a14="http://schemas.microsoft.com/office/drawing/2010/main">
        <mc:Choice Requires="a14">
          <p:sp>
            <p:nvSpPr>
              <p:cNvPr id="61" name="文本框 60">
                <a:extLst>
                  <a:ext uri="{FF2B5EF4-FFF2-40B4-BE49-F238E27FC236}">
                    <a16:creationId xmlns:a16="http://schemas.microsoft.com/office/drawing/2014/main" id="{43CBDF11-1A7C-4057-85FE-4AAD03D40F38}"/>
                  </a:ext>
                </a:extLst>
              </p:cNvPr>
              <p:cNvSpPr txBox="1"/>
              <p:nvPr/>
            </p:nvSpPr>
            <p:spPr>
              <a:xfrm>
                <a:off x="6453245" y="958430"/>
                <a:ext cx="2545890" cy="594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num>
                        <m:den>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h</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𝑜</m:t>
                              </m:r>
                            </m:sub>
                          </m:sSub>
                        </m:den>
                      </m:f>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num>
                        <m:den>
                          <m:r>
                            <a:rPr lang="en-US" i="1">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𝑂</m:t>
                              </m:r>
                            </m:e>
                            <m:sub>
                              <m:r>
                                <a:rPr lang="en-US" b="0" i="1" smtClean="0">
                                  <a:latin typeface="Cambria Math" panose="02040503050406030204" pitchFamily="18" charset="0"/>
                                  <a:ea typeface="Cambria Math" panose="02040503050406030204" pitchFamily="18" charset="0"/>
                                </a:rPr>
                                <m:t>𝑖𝑛</m:t>
                              </m:r>
                            </m:sub>
                          </m:sSub>
                        </m:den>
                      </m:f>
                      <m:r>
                        <a:rPr lang="en-US"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ea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𝑂</m:t>
                              </m:r>
                            </m:e>
                            <m:sub>
                              <m:r>
                                <a:rPr lang="en-US" b="0" i="1" smtClean="0">
                                  <a:latin typeface="Cambria Math" panose="02040503050406030204" pitchFamily="18" charset="0"/>
                                  <a:ea typeface="Cambria Math" panose="02040503050406030204" pitchFamily="18" charset="0"/>
                                </a:rPr>
                                <m:t>𝑖𝑛</m:t>
                              </m:r>
                            </m:sub>
                          </m:sSub>
                        </m:num>
                        <m:den>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h</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𝑜</m:t>
                              </m:r>
                            </m:sub>
                          </m:sSub>
                        </m:den>
                      </m:f>
                    </m:oMath>
                  </m:oMathPara>
                </a14:m>
                <a:endParaRPr lang="en-US" dirty="0"/>
              </a:p>
            </p:txBody>
          </p:sp>
        </mc:Choice>
        <mc:Fallback xmlns="">
          <p:sp>
            <p:nvSpPr>
              <p:cNvPr id="61" name="文本框 60">
                <a:extLst>
                  <a:ext uri="{FF2B5EF4-FFF2-40B4-BE49-F238E27FC236}">
                    <a16:creationId xmlns:a16="http://schemas.microsoft.com/office/drawing/2014/main" id="{43CBDF11-1A7C-4057-85FE-4AAD03D40F38}"/>
                  </a:ext>
                </a:extLst>
              </p:cNvPr>
              <p:cNvSpPr txBox="1">
                <a:spLocks noRot="1" noChangeAspect="1" noMove="1" noResize="1" noEditPoints="1" noAdjustHandles="1" noChangeArrowheads="1" noChangeShapeType="1" noTextEdit="1"/>
              </p:cNvSpPr>
              <p:nvPr/>
            </p:nvSpPr>
            <p:spPr>
              <a:xfrm>
                <a:off x="6453245" y="958430"/>
                <a:ext cx="2545890" cy="5947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文本框 61">
                <a:extLst>
                  <a:ext uri="{FF2B5EF4-FFF2-40B4-BE49-F238E27FC236}">
                    <a16:creationId xmlns:a16="http://schemas.microsoft.com/office/drawing/2014/main" id="{A919561F-F7E6-4E44-8512-9E84921A7A5B}"/>
                  </a:ext>
                </a:extLst>
              </p:cNvPr>
              <p:cNvSpPr txBox="1"/>
              <p:nvPr/>
            </p:nvSpPr>
            <p:spPr>
              <a:xfrm>
                <a:off x="6623521" y="1831010"/>
                <a:ext cx="185916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i="1" smtClean="0">
                          <a:latin typeface="Cambria Math" panose="02040503050406030204" pitchFamily="18" charset="0"/>
                        </a:rPr>
                        <m:t>=</m:t>
                      </m:r>
                      <m:r>
                        <a:rPr lang="en-US" b="0" i="1" smtClean="0">
                          <a:latin typeface="Cambria Math" panose="02040503050406030204" pitchFamily="18" charset="0"/>
                        </a:rPr>
                        <m:t>0.5</m:t>
                      </m:r>
                      <m:r>
                        <a:rPr lang="en-US" b="0" i="1" smtClean="0">
                          <a:latin typeface="Cambria Math" panose="02040503050406030204" pitchFamily="18" charset="0"/>
                          <a:ea typeface="Cambria Math" panose="02040503050406030204" pitchFamily="18" charset="0"/>
                        </a:rPr>
                        <m:t>∙</m:t>
                      </m:r>
                      <m:sSup>
                        <m:sSupPr>
                          <m:ctrlPr>
                            <a:rPr lang="el-GR" i="1">
                              <a:latin typeface="Cambria Math" panose="02040503050406030204" pitchFamily="18" charset="0"/>
                            </a:rPr>
                          </m:ctrlPr>
                        </m:sSupPr>
                        <m:e>
                          <m:d>
                            <m:dPr>
                              <m:ctrlPr>
                                <a:rPr lang="el-GR" i="1">
                                  <a:latin typeface="Cambria Math" panose="02040503050406030204" pitchFamily="18" charset="0"/>
                                </a:rPr>
                              </m:ctrlPr>
                            </m:dPr>
                            <m:e>
                              <m:r>
                                <a:rPr lang="en-US" i="1">
                                  <a:latin typeface="Cambria Math" panose="02040503050406030204" pitchFamily="18" charset="0"/>
                                </a:rPr>
                                <m:t>𝑇</m:t>
                              </m:r>
                              <m:r>
                                <a:rPr lang="en-US" i="1">
                                  <a:latin typeface="Cambria Math" panose="02040503050406030204" pitchFamily="18" charset="0"/>
                                </a:rPr>
                                <m:t>−</m:t>
                              </m:r>
                              <m:r>
                                <a:rPr lang="en-US" i="1">
                                  <a:latin typeface="Cambria Math" panose="02040503050406030204" pitchFamily="18" charset="0"/>
                                </a:rPr>
                                <m:t>𝑂</m:t>
                              </m:r>
                            </m:e>
                          </m:d>
                        </m:e>
                        <m:sup>
                          <m:r>
                            <a:rPr lang="en-US" i="1">
                              <a:latin typeface="Cambria Math" panose="02040503050406030204" pitchFamily="18" charset="0"/>
                            </a:rPr>
                            <m:t>2</m:t>
                          </m:r>
                        </m:sup>
                      </m:sSup>
                    </m:oMath>
                  </m:oMathPara>
                </a14:m>
                <a:endParaRPr lang="en-US" dirty="0"/>
              </a:p>
            </p:txBody>
          </p:sp>
        </mc:Choice>
        <mc:Fallback xmlns="">
          <p:sp>
            <p:nvSpPr>
              <p:cNvPr id="62" name="文本框 61">
                <a:extLst>
                  <a:ext uri="{FF2B5EF4-FFF2-40B4-BE49-F238E27FC236}">
                    <a16:creationId xmlns:a16="http://schemas.microsoft.com/office/drawing/2014/main" id="{A919561F-F7E6-4E44-8512-9E84921A7A5B}"/>
                  </a:ext>
                </a:extLst>
              </p:cNvPr>
              <p:cNvSpPr txBox="1">
                <a:spLocks noRot="1" noChangeAspect="1" noMove="1" noResize="1" noEditPoints="1" noAdjustHandles="1" noChangeArrowheads="1" noChangeShapeType="1" noTextEdit="1"/>
              </p:cNvSpPr>
              <p:nvPr/>
            </p:nvSpPr>
            <p:spPr>
              <a:xfrm>
                <a:off x="6623521" y="1831010"/>
                <a:ext cx="1859163" cy="276999"/>
              </a:xfrm>
              <a:prstGeom prst="rect">
                <a:avLst/>
              </a:prstGeom>
              <a:blipFill>
                <a:blip r:embed="rId6"/>
                <a:stretch>
                  <a:fillRect l="-2623" t="-4348" r="-984"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矩形 62">
                <a:extLst>
                  <a:ext uri="{FF2B5EF4-FFF2-40B4-BE49-F238E27FC236}">
                    <a16:creationId xmlns:a16="http://schemas.microsoft.com/office/drawing/2014/main" id="{AD888EB0-43D9-4A2B-B549-7AD2DBDFA0AE}"/>
                  </a:ext>
                </a:extLst>
              </p:cNvPr>
              <p:cNvSpPr/>
              <p:nvPr/>
            </p:nvSpPr>
            <p:spPr>
              <a:xfrm>
                <a:off x="8927313" y="1620676"/>
                <a:ext cx="1408078" cy="61908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𝑇</m:t>
                      </m:r>
                    </m:oMath>
                  </m:oMathPara>
                </a14:m>
                <a:endParaRPr lang="en-US" dirty="0"/>
              </a:p>
            </p:txBody>
          </p:sp>
        </mc:Choice>
        <mc:Fallback xmlns="">
          <p:sp>
            <p:nvSpPr>
              <p:cNvPr id="63" name="矩形 62">
                <a:extLst>
                  <a:ext uri="{FF2B5EF4-FFF2-40B4-BE49-F238E27FC236}">
                    <a16:creationId xmlns:a16="http://schemas.microsoft.com/office/drawing/2014/main" id="{AD888EB0-43D9-4A2B-B549-7AD2DBDFA0AE}"/>
                  </a:ext>
                </a:extLst>
              </p:cNvPr>
              <p:cNvSpPr>
                <a:spLocks noRot="1" noChangeAspect="1" noMove="1" noResize="1" noEditPoints="1" noAdjustHandles="1" noChangeArrowheads="1" noChangeShapeType="1" noTextEdit="1"/>
              </p:cNvSpPr>
              <p:nvPr/>
            </p:nvSpPr>
            <p:spPr>
              <a:xfrm>
                <a:off x="8927313" y="1620676"/>
                <a:ext cx="1408078" cy="619080"/>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文本框 63">
                <a:extLst>
                  <a:ext uri="{FF2B5EF4-FFF2-40B4-BE49-F238E27FC236}">
                    <a16:creationId xmlns:a16="http://schemas.microsoft.com/office/drawing/2014/main" id="{B5506012-4291-491F-8067-00372A0E2B3B}"/>
                  </a:ext>
                </a:extLst>
              </p:cNvPr>
              <p:cNvSpPr txBox="1"/>
              <p:nvPr/>
            </p:nvSpPr>
            <p:spPr>
              <a:xfrm>
                <a:off x="6665564" y="3139818"/>
                <a:ext cx="1405000" cy="289182"/>
              </a:xfrm>
              <a:prstGeom prst="rect">
                <a:avLst/>
              </a:prstGeom>
              <a:noFill/>
            </p:spPr>
            <p:txBody>
              <a:bodyPr wrap="none" lIns="0" tIns="0" rIns="0" bIns="0" rtlCol="0">
                <a:spAutoFit/>
              </a:bodyPr>
              <a:lstStyle/>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𝑖𝑛</m:t>
                        </m:r>
                      </m:sub>
                    </m:sSub>
                    <m:r>
                      <a:rPr lang="en-US" i="1" smtClean="0">
                        <a:latin typeface="Cambria Math" panose="02040503050406030204" pitchFamily="18" charset="0"/>
                      </a:rPr>
                      <m:t>=</m:t>
                    </m:r>
                  </m:oMath>
                </a14:m>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𝑜</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rPr>
                      <m:t>𝐻</m:t>
                    </m:r>
                  </m:oMath>
                </a14:m>
                <a:endParaRPr lang="en-US" dirty="0"/>
              </a:p>
            </p:txBody>
          </p:sp>
        </mc:Choice>
        <mc:Fallback xmlns="">
          <p:sp>
            <p:nvSpPr>
              <p:cNvPr id="64" name="文本框 63">
                <a:extLst>
                  <a:ext uri="{FF2B5EF4-FFF2-40B4-BE49-F238E27FC236}">
                    <a16:creationId xmlns:a16="http://schemas.microsoft.com/office/drawing/2014/main" id="{B5506012-4291-491F-8067-00372A0E2B3B}"/>
                  </a:ext>
                </a:extLst>
              </p:cNvPr>
              <p:cNvSpPr txBox="1">
                <a:spLocks noRot="1" noChangeAspect="1" noMove="1" noResize="1" noEditPoints="1" noAdjustHandles="1" noChangeArrowheads="1" noChangeShapeType="1" noTextEdit="1"/>
              </p:cNvSpPr>
              <p:nvPr/>
            </p:nvSpPr>
            <p:spPr>
              <a:xfrm>
                <a:off x="6665564" y="3139818"/>
                <a:ext cx="1405000" cy="289182"/>
              </a:xfrm>
              <a:prstGeom prst="rect">
                <a:avLst/>
              </a:prstGeom>
              <a:blipFill>
                <a:blip r:embed="rId8"/>
                <a:stretch>
                  <a:fillRect l="-5628" r="-5195" b="-1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矩形 64">
                <a:extLst>
                  <a:ext uri="{FF2B5EF4-FFF2-40B4-BE49-F238E27FC236}">
                    <a16:creationId xmlns:a16="http://schemas.microsoft.com/office/drawing/2014/main" id="{DDD59AB0-5CC9-4817-AA6D-910FD3EFE39D}"/>
                  </a:ext>
                </a:extLst>
              </p:cNvPr>
              <p:cNvSpPr/>
              <p:nvPr/>
            </p:nvSpPr>
            <p:spPr>
              <a:xfrm>
                <a:off x="8927313" y="2940060"/>
                <a:ext cx="1293431" cy="704616"/>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𝑂</m:t>
                              </m:r>
                            </m:e>
                            <m:sub>
                              <m:r>
                                <a:rPr lang="en-US" b="0" i="1" smtClean="0">
                                  <a:latin typeface="Cambria Math" panose="02040503050406030204" pitchFamily="18" charset="0"/>
                                  <a:ea typeface="Cambria Math" panose="02040503050406030204" pitchFamily="18" charset="0"/>
                                </a:rPr>
                                <m:t>𝑖𝑛</m:t>
                              </m:r>
                            </m:sub>
                          </m:sSub>
                        </m:num>
                        <m:den>
                          <m:r>
                            <a:rPr lang="en-US"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𝑜</m:t>
                              </m:r>
                            </m:sub>
                          </m:sSub>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oMath>
                  </m:oMathPara>
                </a14:m>
                <a:endParaRPr lang="en-US" dirty="0"/>
              </a:p>
            </p:txBody>
          </p:sp>
        </mc:Choice>
        <mc:Fallback xmlns="">
          <p:sp>
            <p:nvSpPr>
              <p:cNvPr id="65" name="矩形 64">
                <a:extLst>
                  <a:ext uri="{FF2B5EF4-FFF2-40B4-BE49-F238E27FC236}">
                    <a16:creationId xmlns:a16="http://schemas.microsoft.com/office/drawing/2014/main" id="{DDD59AB0-5CC9-4817-AA6D-910FD3EFE39D}"/>
                  </a:ext>
                </a:extLst>
              </p:cNvPr>
              <p:cNvSpPr>
                <a:spLocks noRot="1" noChangeAspect="1" noMove="1" noResize="1" noEditPoints="1" noAdjustHandles="1" noChangeArrowheads="1" noChangeShapeType="1" noTextEdit="1"/>
              </p:cNvSpPr>
              <p:nvPr/>
            </p:nvSpPr>
            <p:spPr>
              <a:xfrm>
                <a:off x="8927313" y="2940060"/>
                <a:ext cx="1293431" cy="704616"/>
              </a:xfrm>
              <a:prstGeom prst="rect">
                <a:avLst/>
              </a:prstGeom>
              <a:blipFill>
                <a:blip r:embed="rId9"/>
                <a:stretch>
                  <a:fillRect/>
                </a:stretch>
              </a:blipFill>
            </p:spPr>
            <p:txBody>
              <a:bodyPr/>
              <a:lstStyle/>
              <a:p>
                <a:r>
                  <a:rPr lang="en-US">
                    <a:noFill/>
                  </a:rPr>
                  <a:t> </a:t>
                </a:r>
              </a:p>
            </p:txBody>
          </p:sp>
        </mc:Fallback>
      </mc:AlternateContent>
      <p:sp>
        <p:nvSpPr>
          <p:cNvPr id="66" name="Line 5">
            <a:extLst>
              <a:ext uri="{FF2B5EF4-FFF2-40B4-BE49-F238E27FC236}">
                <a16:creationId xmlns:a16="http://schemas.microsoft.com/office/drawing/2014/main" id="{B5EF8CE3-9945-4CE9-9845-EABA507A9F82}"/>
              </a:ext>
            </a:extLst>
          </p:cNvPr>
          <p:cNvSpPr>
            <a:spLocks noChangeShapeType="1"/>
          </p:cNvSpPr>
          <p:nvPr/>
        </p:nvSpPr>
        <p:spPr bwMode="auto">
          <a:xfrm flipH="1">
            <a:off x="936049" y="6169939"/>
            <a:ext cx="2536671" cy="3"/>
          </a:xfrm>
          <a:prstGeom prst="line">
            <a:avLst/>
          </a:prstGeom>
          <a:ln>
            <a:headEnd type="triangle"/>
            <a:tailEnd/>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txBody>
          <a:bodyPr vert="horz" wrap="non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67" name="Line 7">
            <a:extLst>
              <a:ext uri="{FF2B5EF4-FFF2-40B4-BE49-F238E27FC236}">
                <a16:creationId xmlns:a16="http://schemas.microsoft.com/office/drawing/2014/main" id="{84860CA1-26AA-462E-93E0-BC7BC9F93132}"/>
              </a:ext>
            </a:extLst>
          </p:cNvPr>
          <p:cNvSpPr>
            <a:spLocks noChangeShapeType="1"/>
          </p:cNvSpPr>
          <p:nvPr/>
        </p:nvSpPr>
        <p:spPr bwMode="auto">
          <a:xfrm flipH="1" flipV="1">
            <a:off x="931092" y="4090935"/>
            <a:ext cx="1" cy="2079003"/>
          </a:xfrm>
          <a:prstGeom prst="line">
            <a:avLst/>
          </a:prstGeom>
          <a:ln>
            <a:headEnd/>
            <a:tailEnd type="triangle"/>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txBody>
          <a:bodyPr vert="horz" wrap="non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68" name="文本框 67">
            <a:extLst>
              <a:ext uri="{FF2B5EF4-FFF2-40B4-BE49-F238E27FC236}">
                <a16:creationId xmlns:a16="http://schemas.microsoft.com/office/drawing/2014/main" id="{F6D77FD7-48DC-4D68-8E4B-FE1A9BD3DB6A}"/>
              </a:ext>
            </a:extLst>
          </p:cNvPr>
          <p:cNvSpPr txBox="1"/>
          <p:nvPr/>
        </p:nvSpPr>
        <p:spPr>
          <a:xfrm>
            <a:off x="423388" y="4695581"/>
            <a:ext cx="461986" cy="253916"/>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prstClr val="black">
                    <a:lumMod val="75000"/>
                    <a:lumOff val="25000"/>
                  </a:prstClr>
                </a:solidFill>
                <a:latin typeface="思源黑体 CN Regular"/>
                <a:ea typeface="思源黑体 CN Regular"/>
              </a:rPr>
              <a:t>error</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思源黑体 CN Regular"/>
              <a:ea typeface="思源黑体 CN Regular"/>
              <a:cs typeface="+mn-cs"/>
            </a:endParaRPr>
          </a:p>
        </p:txBody>
      </p:sp>
      <p:sp>
        <p:nvSpPr>
          <p:cNvPr id="69" name="文本框 68">
            <a:extLst>
              <a:ext uri="{FF2B5EF4-FFF2-40B4-BE49-F238E27FC236}">
                <a16:creationId xmlns:a16="http://schemas.microsoft.com/office/drawing/2014/main" id="{AEBAE206-B64B-457F-A4BB-478C124C549F}"/>
              </a:ext>
            </a:extLst>
          </p:cNvPr>
          <p:cNvSpPr txBox="1"/>
          <p:nvPr/>
        </p:nvSpPr>
        <p:spPr>
          <a:xfrm>
            <a:off x="2282081" y="6169939"/>
            <a:ext cx="280847" cy="253916"/>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lumMod val="75000"/>
                    <a:lumOff val="25000"/>
                  </a:prstClr>
                </a:solidFill>
                <a:effectLst/>
                <a:uLnTx/>
                <a:uFillTx/>
                <a:latin typeface="思源黑体 CN Regular"/>
                <a:ea typeface="思源黑体 CN Regular"/>
                <a:cs typeface="+mn-cs"/>
              </a:rPr>
              <a:t>w</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思源黑体 CN Regular"/>
              <a:ea typeface="思源黑体 CN Regular"/>
              <a:cs typeface="+mn-cs"/>
            </a:endParaRPr>
          </a:p>
        </p:txBody>
      </p:sp>
      <p:sp>
        <p:nvSpPr>
          <p:cNvPr id="70" name="流程图: 接点 69">
            <a:extLst>
              <a:ext uri="{FF2B5EF4-FFF2-40B4-BE49-F238E27FC236}">
                <a16:creationId xmlns:a16="http://schemas.microsoft.com/office/drawing/2014/main" id="{35C2A9FA-9156-411D-92C1-41D036191FB9}"/>
              </a:ext>
            </a:extLst>
          </p:cNvPr>
          <p:cNvSpPr/>
          <p:nvPr/>
        </p:nvSpPr>
        <p:spPr>
          <a:xfrm>
            <a:off x="2399646" y="4788248"/>
            <a:ext cx="45719" cy="45719"/>
          </a:xfrm>
          <a:prstGeom prst="flowChartConnector">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cxnSp>
        <p:nvCxnSpPr>
          <p:cNvPr id="71" name="直接连接符 70">
            <a:extLst>
              <a:ext uri="{FF2B5EF4-FFF2-40B4-BE49-F238E27FC236}">
                <a16:creationId xmlns:a16="http://schemas.microsoft.com/office/drawing/2014/main" id="{129C9A81-EBE3-4AF3-A0C7-803933B47342}"/>
              </a:ext>
            </a:extLst>
          </p:cNvPr>
          <p:cNvCxnSpPr>
            <a:cxnSpLocks/>
            <a:stCxn id="70" idx="4"/>
          </p:cNvCxnSpPr>
          <p:nvPr/>
        </p:nvCxnSpPr>
        <p:spPr>
          <a:xfrm>
            <a:off x="2422506" y="4833967"/>
            <a:ext cx="0" cy="1335972"/>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2" name="直接连接符 71">
            <a:extLst>
              <a:ext uri="{FF2B5EF4-FFF2-40B4-BE49-F238E27FC236}">
                <a16:creationId xmlns:a16="http://schemas.microsoft.com/office/drawing/2014/main" id="{7756FC49-3F8D-4E5E-8BED-9F5AF662233E}"/>
              </a:ext>
            </a:extLst>
          </p:cNvPr>
          <p:cNvCxnSpPr>
            <a:cxnSpLocks/>
            <a:stCxn id="70" idx="2"/>
          </p:cNvCxnSpPr>
          <p:nvPr/>
        </p:nvCxnSpPr>
        <p:spPr>
          <a:xfrm flipH="1">
            <a:off x="931093" y="4811108"/>
            <a:ext cx="1468553" cy="11431"/>
          </a:xfrm>
          <a:prstGeom prst="line">
            <a:avLst/>
          </a:prstGeom>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4" name="直接箭头连接符 73">
            <a:extLst>
              <a:ext uri="{FF2B5EF4-FFF2-40B4-BE49-F238E27FC236}">
                <a16:creationId xmlns:a16="http://schemas.microsoft.com/office/drawing/2014/main" id="{C8D3C52D-5BAD-4E90-A860-B5782B05F3B4}"/>
              </a:ext>
            </a:extLst>
          </p:cNvPr>
          <p:cNvCxnSpPr>
            <a:cxnSpLocks/>
            <a:stCxn id="69" idx="1"/>
          </p:cNvCxnSpPr>
          <p:nvPr/>
        </p:nvCxnSpPr>
        <p:spPr>
          <a:xfrm flipH="1">
            <a:off x="1899208" y="6296897"/>
            <a:ext cx="382873" cy="0"/>
          </a:xfrm>
          <a:prstGeom prst="straightConnector1">
            <a:avLst/>
          </a:prstGeom>
          <a:ln w="9525" cap="flat" cmpd="sng" algn="ctr">
            <a:solidFill>
              <a:srgbClr val="FFCCCC"/>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75" name="文本框 74">
            <a:extLst>
              <a:ext uri="{FF2B5EF4-FFF2-40B4-BE49-F238E27FC236}">
                <a16:creationId xmlns:a16="http://schemas.microsoft.com/office/drawing/2014/main" id="{ABE5AAF7-4BB5-4EDD-8077-7398477D7141}"/>
              </a:ext>
            </a:extLst>
          </p:cNvPr>
          <p:cNvSpPr txBox="1"/>
          <p:nvPr/>
        </p:nvSpPr>
        <p:spPr>
          <a:xfrm>
            <a:off x="1648538" y="6169939"/>
            <a:ext cx="314510" cy="253916"/>
          </a:xfrm>
          <a:prstGeom prst="rect">
            <a:avLst/>
          </a:prstGeom>
          <a:noFill/>
        </p:spPr>
        <p:txBody>
          <a:bodyPr wrap="non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lumMod val="75000"/>
                    <a:lumOff val="25000"/>
                  </a:prstClr>
                </a:solidFill>
                <a:effectLst/>
                <a:uLnTx/>
                <a:uFillTx/>
                <a:latin typeface="思源黑体 CN Regular"/>
                <a:ea typeface="思源黑体 CN Regular"/>
                <a:cs typeface="+mn-cs"/>
              </a:rPr>
              <a:t>w</a:t>
            </a:r>
            <a:r>
              <a:rPr lang="en-US" altLang="zh-CN" sz="1050" dirty="0">
                <a:solidFill>
                  <a:prstClr val="black">
                    <a:lumMod val="75000"/>
                    <a:lumOff val="25000"/>
                  </a:prstClr>
                </a:solidFill>
                <a:latin typeface="思源黑体 CN Regular"/>
                <a:ea typeface="思源黑体 CN Regular"/>
              </a:rPr>
              <a:t>’</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思源黑体 CN Regular"/>
              <a:ea typeface="思源黑体 CN Regular"/>
              <a:cs typeface="+mn-cs"/>
            </a:endParaRPr>
          </a:p>
        </p:txBody>
      </p:sp>
      <mc:AlternateContent xmlns:mc="http://schemas.openxmlformats.org/markup-compatibility/2006" xmlns:a14="http://schemas.microsoft.com/office/drawing/2010/main">
        <mc:Choice Requires="a14">
          <p:sp>
            <p:nvSpPr>
              <p:cNvPr id="76" name="文本框 75">
                <a:extLst>
                  <a:ext uri="{FF2B5EF4-FFF2-40B4-BE49-F238E27FC236}">
                    <a16:creationId xmlns:a16="http://schemas.microsoft.com/office/drawing/2014/main" id="{59F6A275-1578-4BD7-B261-DD0D3B4486B0}"/>
                  </a:ext>
                </a:extLst>
              </p:cNvPr>
              <p:cNvSpPr txBox="1"/>
              <p:nvPr/>
            </p:nvSpPr>
            <p:spPr>
              <a:xfrm>
                <a:off x="3459321" y="5317023"/>
                <a:ext cx="1661224" cy="52674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num>
                        <m:den>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𝑤</m:t>
                          </m:r>
                        </m:den>
                      </m:f>
                    </m:oMath>
                  </m:oMathPara>
                </a14:m>
                <a:endParaRPr lang="en-US" dirty="0"/>
              </a:p>
            </p:txBody>
          </p:sp>
        </mc:Choice>
        <mc:Fallback xmlns="">
          <p:sp>
            <p:nvSpPr>
              <p:cNvPr id="76" name="文本框 75">
                <a:extLst>
                  <a:ext uri="{FF2B5EF4-FFF2-40B4-BE49-F238E27FC236}">
                    <a16:creationId xmlns:a16="http://schemas.microsoft.com/office/drawing/2014/main" id="{59F6A275-1578-4BD7-B261-DD0D3B4486B0}"/>
                  </a:ext>
                </a:extLst>
              </p:cNvPr>
              <p:cNvSpPr txBox="1">
                <a:spLocks noRot="1" noChangeAspect="1" noMove="1" noResize="1" noEditPoints="1" noAdjustHandles="1" noChangeArrowheads="1" noChangeShapeType="1" noTextEdit="1"/>
              </p:cNvSpPr>
              <p:nvPr/>
            </p:nvSpPr>
            <p:spPr>
              <a:xfrm>
                <a:off x="3459321" y="5317023"/>
                <a:ext cx="1661224" cy="526747"/>
              </a:xfrm>
              <a:prstGeom prst="rect">
                <a:avLst/>
              </a:prstGeom>
              <a:blipFill>
                <a:blip r:embed="rId10"/>
                <a:stretch>
                  <a:fillRect/>
                </a:stretch>
              </a:blipFill>
            </p:spPr>
            <p:txBody>
              <a:bodyPr/>
              <a:lstStyle/>
              <a:p>
                <a:r>
                  <a:rPr lang="en-US">
                    <a:noFill/>
                  </a:rPr>
                  <a:t> </a:t>
                </a:r>
              </a:p>
            </p:txBody>
          </p:sp>
        </mc:Fallback>
      </mc:AlternateContent>
      <p:sp>
        <p:nvSpPr>
          <p:cNvPr id="77" name="矩形 76">
            <a:extLst>
              <a:ext uri="{FF2B5EF4-FFF2-40B4-BE49-F238E27FC236}">
                <a16:creationId xmlns:a16="http://schemas.microsoft.com/office/drawing/2014/main" id="{E72A6AF7-EC59-40E1-A452-168F5A925C8A}"/>
              </a:ext>
            </a:extLst>
          </p:cNvPr>
          <p:cNvSpPr/>
          <p:nvPr/>
        </p:nvSpPr>
        <p:spPr>
          <a:xfrm>
            <a:off x="2585790" y="4722545"/>
            <a:ext cx="3841116" cy="369332"/>
          </a:xfrm>
          <a:prstGeom prst="rect">
            <a:avLst/>
          </a:prstGeom>
        </p:spPr>
        <p:txBody>
          <a:bodyPr wrap="none">
            <a:spAutoFit/>
          </a:bodyPr>
          <a:lstStyle/>
          <a:p>
            <a:r>
              <a:rPr lang="zh-CN" altLang="en-US" dirty="0">
                <a:solidFill>
                  <a:srgbClr val="FF0000"/>
                </a:solidFill>
              </a:rPr>
              <a:t>仅知道当前的权值、误差、以及梯度</a:t>
            </a:r>
            <a:endParaRPr lang="en-US" altLang="zh-CN" dirty="0">
              <a:solidFill>
                <a:srgbClr val="FF0000"/>
              </a:solidFill>
            </a:endParaRPr>
          </a:p>
        </p:txBody>
      </p:sp>
      <mc:AlternateContent xmlns:mc="http://schemas.openxmlformats.org/markup-compatibility/2006" xmlns:a14="http://schemas.microsoft.com/office/drawing/2010/main">
        <mc:Choice Requires="a14">
          <p:sp>
            <p:nvSpPr>
              <p:cNvPr id="78" name="文本框 77">
                <a:extLst>
                  <a:ext uri="{FF2B5EF4-FFF2-40B4-BE49-F238E27FC236}">
                    <a16:creationId xmlns:a16="http://schemas.microsoft.com/office/drawing/2014/main" id="{FAF1E916-75CD-415E-8B5E-B3D2BE486BB3}"/>
                  </a:ext>
                </a:extLst>
              </p:cNvPr>
              <p:cNvSpPr txBox="1"/>
              <p:nvPr/>
            </p:nvSpPr>
            <p:spPr>
              <a:xfrm>
                <a:off x="6623521" y="2322446"/>
                <a:ext cx="1450012" cy="52501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𝑂</m:t>
                      </m:r>
                      <m:r>
                        <a:rPr lang="en-US" i="1" smtClean="0">
                          <a:latin typeface="Cambria Math" panose="02040503050406030204" pitchFamily="18" charset="0"/>
                        </a:rPr>
                        <m:t>=</m:t>
                      </m:r>
                      <m:f>
                        <m:fPr>
                          <m:ctrlPr>
                            <a:rPr lang="en-US"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1+</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sSub>
                                <m:sSubPr>
                                  <m:ctrlPr>
                                    <a:rPr lang="en-US" b="0" i="1" smtClean="0">
                                      <a:latin typeface="Cambria Math" panose="02040503050406030204" pitchFamily="18" charset="0"/>
                                    </a:rPr>
                                  </m:ctrlPr>
                                </m:sSubPr>
                                <m:e>
                                  <m:r>
                                    <a:rPr lang="en-US" b="0" i="1" smtClean="0">
                                      <a:latin typeface="Cambria Math" panose="02040503050406030204" pitchFamily="18" charset="0"/>
                                    </a:rPr>
                                    <m:t>−</m:t>
                                  </m:r>
                                  <m:r>
                                    <a:rPr lang="en-US" b="0" i="1" smtClean="0">
                                      <a:latin typeface="Cambria Math" panose="02040503050406030204" pitchFamily="18" charset="0"/>
                                    </a:rPr>
                                    <m:t>𝑂</m:t>
                                  </m:r>
                                </m:e>
                                <m:sub>
                                  <m:r>
                                    <a:rPr lang="en-US" b="0" i="1" smtClean="0">
                                      <a:latin typeface="Cambria Math" panose="02040503050406030204" pitchFamily="18" charset="0"/>
                                    </a:rPr>
                                    <m:t>𝑖𝑛</m:t>
                                  </m:r>
                                </m:sub>
                              </m:sSub>
                            </m:sup>
                          </m:sSup>
                        </m:den>
                      </m:f>
                    </m:oMath>
                  </m:oMathPara>
                </a14:m>
                <a:endParaRPr lang="en-US" dirty="0"/>
              </a:p>
            </p:txBody>
          </p:sp>
        </mc:Choice>
        <mc:Fallback xmlns="">
          <p:sp>
            <p:nvSpPr>
              <p:cNvPr id="78" name="文本框 77">
                <a:extLst>
                  <a:ext uri="{FF2B5EF4-FFF2-40B4-BE49-F238E27FC236}">
                    <a16:creationId xmlns:a16="http://schemas.microsoft.com/office/drawing/2014/main" id="{FAF1E916-75CD-415E-8B5E-B3D2BE486BB3}"/>
                  </a:ext>
                </a:extLst>
              </p:cNvPr>
              <p:cNvSpPr txBox="1">
                <a:spLocks noRot="1" noChangeAspect="1" noMove="1" noResize="1" noEditPoints="1" noAdjustHandles="1" noChangeArrowheads="1" noChangeShapeType="1" noTextEdit="1"/>
              </p:cNvSpPr>
              <p:nvPr/>
            </p:nvSpPr>
            <p:spPr>
              <a:xfrm>
                <a:off x="6623521" y="2322446"/>
                <a:ext cx="1450012" cy="525016"/>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矩形 78">
                <a:extLst>
                  <a:ext uri="{FF2B5EF4-FFF2-40B4-BE49-F238E27FC236}">
                    <a16:creationId xmlns:a16="http://schemas.microsoft.com/office/drawing/2014/main" id="{8F2DE365-2D2E-40FF-8ABA-DC96698B98B2}"/>
                  </a:ext>
                </a:extLst>
              </p:cNvPr>
              <p:cNvSpPr/>
              <p:nvPr/>
            </p:nvSpPr>
            <p:spPr>
              <a:xfrm>
                <a:off x="8927314" y="2269230"/>
                <a:ext cx="2085251" cy="66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num>
                        <m:den>
                          <m:r>
                            <a:rPr lang="en-US" i="1" smtClean="0">
                              <a:latin typeface="Cambria Math" panose="02040503050406030204" pitchFamily="18" charset="0"/>
                              <a:ea typeface="Cambria Math" panose="02040503050406030204" pitchFamily="18" charset="0"/>
                            </a:rPr>
                            <m:t>𝜕</m:t>
                          </m:r>
                          <m:sSub>
                            <m:sSubPr>
                              <m:ctrlPr>
                                <a:rPr lang="en-US"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𝑂</m:t>
                              </m:r>
                            </m:e>
                            <m:sub>
                              <m:r>
                                <a:rPr lang="en-US" b="0" i="1" smtClean="0">
                                  <a:latin typeface="Cambria Math" panose="02040503050406030204" pitchFamily="18" charset="0"/>
                                  <a:ea typeface="Cambria Math" panose="02040503050406030204" pitchFamily="18" charset="0"/>
                                </a:rPr>
                                <m:t>𝑖𝑛</m:t>
                              </m:r>
                            </m:sub>
                          </m:sSub>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𝑂</m:t>
                      </m:r>
                      <m:r>
                        <a:rPr lang="en-US" b="0" i="1" smtClean="0">
                          <a:latin typeface="Cambria Math" panose="02040503050406030204" pitchFamily="18" charset="0"/>
                          <a:ea typeface="Cambria Math" panose="02040503050406030204" pitchFamily="18" charset="0"/>
                        </a:rPr>
                        <m:t>∙</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𝑂</m:t>
                          </m:r>
                        </m:e>
                      </m:d>
                    </m:oMath>
                  </m:oMathPara>
                </a14:m>
                <a:endParaRPr lang="en-US" dirty="0"/>
              </a:p>
            </p:txBody>
          </p:sp>
        </mc:Choice>
        <mc:Fallback xmlns="">
          <p:sp>
            <p:nvSpPr>
              <p:cNvPr id="79" name="矩形 78">
                <a:extLst>
                  <a:ext uri="{FF2B5EF4-FFF2-40B4-BE49-F238E27FC236}">
                    <a16:creationId xmlns:a16="http://schemas.microsoft.com/office/drawing/2014/main" id="{8F2DE365-2D2E-40FF-8ABA-DC96698B98B2}"/>
                  </a:ext>
                </a:extLst>
              </p:cNvPr>
              <p:cNvSpPr>
                <a:spLocks noRot="1" noChangeAspect="1" noMove="1" noResize="1" noEditPoints="1" noAdjustHandles="1" noChangeArrowheads="1" noChangeShapeType="1" noTextEdit="1"/>
              </p:cNvSpPr>
              <p:nvPr/>
            </p:nvSpPr>
            <p:spPr>
              <a:xfrm>
                <a:off x="8927314" y="2269230"/>
                <a:ext cx="2085251" cy="665888"/>
              </a:xfrm>
              <a:prstGeom prst="rect">
                <a:avLst/>
              </a:prstGeom>
              <a:blipFill>
                <a:blip r:embed="rId1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文本框 79">
                <a:extLst>
                  <a:ext uri="{FF2B5EF4-FFF2-40B4-BE49-F238E27FC236}">
                    <a16:creationId xmlns:a16="http://schemas.microsoft.com/office/drawing/2014/main" id="{A1C435AC-053B-4951-BC8D-58E92070CEB2}"/>
                  </a:ext>
                </a:extLst>
              </p:cNvPr>
              <p:cNvSpPr txBox="1"/>
              <p:nvPr/>
            </p:nvSpPr>
            <p:spPr>
              <a:xfrm>
                <a:off x="6517037" y="3884105"/>
                <a:ext cx="1855251" cy="59471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𝐸</m:t>
                          </m:r>
                        </m:num>
                        <m:den>
                          <m:r>
                            <a:rPr lang="en-US"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den>
                      </m:f>
                      <m:r>
                        <a:rPr lang="en-US"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b>
                          </m:sSub>
                        </m:den>
                      </m:f>
                    </m:oMath>
                  </m:oMathPara>
                </a14:m>
                <a:endParaRPr lang="en-US" dirty="0"/>
              </a:p>
            </p:txBody>
          </p:sp>
        </mc:Choice>
        <mc:Fallback xmlns="">
          <p:sp>
            <p:nvSpPr>
              <p:cNvPr id="80" name="文本框 79">
                <a:extLst>
                  <a:ext uri="{FF2B5EF4-FFF2-40B4-BE49-F238E27FC236}">
                    <a16:creationId xmlns:a16="http://schemas.microsoft.com/office/drawing/2014/main" id="{A1C435AC-053B-4951-BC8D-58E92070CEB2}"/>
                  </a:ext>
                </a:extLst>
              </p:cNvPr>
              <p:cNvSpPr txBox="1">
                <a:spLocks noRot="1" noChangeAspect="1" noMove="1" noResize="1" noEditPoints="1" noAdjustHandles="1" noChangeArrowheads="1" noChangeShapeType="1" noTextEdit="1"/>
              </p:cNvSpPr>
              <p:nvPr/>
            </p:nvSpPr>
            <p:spPr>
              <a:xfrm>
                <a:off x="6517037" y="3884105"/>
                <a:ext cx="1855251" cy="594715"/>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矩形 4">
                <a:extLst>
                  <a:ext uri="{FF2B5EF4-FFF2-40B4-BE49-F238E27FC236}">
                    <a16:creationId xmlns:a16="http://schemas.microsoft.com/office/drawing/2014/main" id="{FDF0C436-28A6-4AD3-98FA-C65E5468AAB6}"/>
                  </a:ext>
                </a:extLst>
              </p:cNvPr>
              <p:cNvSpPr/>
              <p:nvPr/>
            </p:nvSpPr>
            <p:spPr>
              <a:xfrm>
                <a:off x="8927313" y="1071121"/>
                <a:ext cx="2843984"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m:t>
                      </m:r>
                      <m:r>
                        <a:rPr lang="en-US" i="1" smtClean="0">
                          <a:solidFill>
                            <a:srgbClr val="FF0000"/>
                          </a:solidFill>
                          <a:latin typeface="Cambria Math" panose="02040503050406030204" pitchFamily="18" charset="0"/>
                        </a:rPr>
                        <m:t>𝐻</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𝑂</m:t>
                      </m:r>
                      <m:r>
                        <a:rPr lang="en-US" i="1">
                          <a:solidFill>
                            <a:srgbClr val="FF0000"/>
                          </a:solidFill>
                          <a:latin typeface="Cambria Math" panose="02040503050406030204" pitchFamily="18" charset="0"/>
                          <a:ea typeface="Cambria Math" panose="02040503050406030204" pitchFamily="18" charset="0"/>
                        </a:rPr>
                        <m:t>∙</m:t>
                      </m:r>
                      <m:d>
                        <m:dPr>
                          <m:ctrlPr>
                            <a:rPr lang="en-US" i="1">
                              <a:solidFill>
                                <a:srgbClr val="FF0000"/>
                              </a:solidFill>
                              <a:latin typeface="Cambria Math" panose="02040503050406030204" pitchFamily="18" charset="0"/>
                              <a:ea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1−</m:t>
                          </m:r>
                          <m:r>
                            <a:rPr lang="en-US" i="1">
                              <a:solidFill>
                                <a:srgbClr val="FF0000"/>
                              </a:solidFill>
                              <a:latin typeface="Cambria Math" panose="02040503050406030204" pitchFamily="18" charset="0"/>
                              <a:ea typeface="Cambria Math" panose="02040503050406030204" pitchFamily="18" charset="0"/>
                            </a:rPr>
                            <m:t>𝑂</m:t>
                          </m:r>
                        </m:e>
                      </m:d>
                      <m:r>
                        <a:rPr lang="en-US" i="1">
                          <a:solidFill>
                            <a:srgbClr val="FF0000"/>
                          </a:solidFill>
                          <a:latin typeface="Cambria Math" panose="02040503050406030204" pitchFamily="18" charset="0"/>
                          <a:ea typeface="Cambria Math" panose="02040503050406030204" pitchFamily="18" charset="0"/>
                        </a:rPr>
                        <m:t>⋅</m:t>
                      </m:r>
                      <m:d>
                        <m:dPr>
                          <m:ctrlPr>
                            <a:rPr lang="en-US" i="1">
                              <a:solidFill>
                                <a:srgbClr val="FF0000"/>
                              </a:solidFill>
                              <a:latin typeface="Cambria Math" panose="02040503050406030204" pitchFamily="18" charset="0"/>
                              <a:ea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𝑂</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𝑇</m:t>
                          </m:r>
                        </m:e>
                      </m:d>
                    </m:oMath>
                  </m:oMathPara>
                </a14:m>
                <a:endParaRPr lang="en-US" dirty="0">
                  <a:solidFill>
                    <a:srgbClr val="FF0000"/>
                  </a:solidFill>
                </a:endParaRPr>
              </a:p>
            </p:txBody>
          </p:sp>
        </mc:Choice>
        <mc:Fallback xmlns="">
          <p:sp>
            <p:nvSpPr>
              <p:cNvPr id="5" name="矩形 4">
                <a:extLst>
                  <a:ext uri="{FF2B5EF4-FFF2-40B4-BE49-F238E27FC236}">
                    <a16:creationId xmlns:a16="http://schemas.microsoft.com/office/drawing/2014/main" id="{FDF0C436-28A6-4AD3-98FA-C65E5468AAB6}"/>
                  </a:ext>
                </a:extLst>
              </p:cNvPr>
              <p:cNvSpPr>
                <a:spLocks noRot="1" noChangeAspect="1" noMove="1" noResize="1" noEditPoints="1" noAdjustHandles="1" noChangeArrowheads="1" noChangeShapeType="1" noTextEdit="1"/>
              </p:cNvSpPr>
              <p:nvPr/>
            </p:nvSpPr>
            <p:spPr>
              <a:xfrm>
                <a:off x="8927313" y="1071121"/>
                <a:ext cx="2843984"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矩形 9">
                <a:extLst>
                  <a:ext uri="{FF2B5EF4-FFF2-40B4-BE49-F238E27FC236}">
                    <a16:creationId xmlns:a16="http://schemas.microsoft.com/office/drawing/2014/main" id="{520EDF4D-9289-445A-8D7D-9AC5A2CCBF39}"/>
                  </a:ext>
                </a:extLst>
              </p:cNvPr>
              <p:cNvSpPr/>
              <p:nvPr/>
            </p:nvSpPr>
            <p:spPr>
              <a:xfrm>
                <a:off x="6426906" y="4676485"/>
                <a:ext cx="5329472" cy="6658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num>
                        <m:den>
                          <m:r>
                            <a:rPr lang="en-US" i="1">
                              <a:latin typeface="Cambria Math" panose="02040503050406030204" pitchFamily="18" charset="0"/>
                              <a:ea typeface="Cambria Math" panose="02040503050406030204" pitchFamily="18" charset="0"/>
                            </a:rPr>
                            <m:t>𝜕</m:t>
                          </m:r>
                          <m:r>
                            <a:rPr lang="en-US" i="1" smtClean="0">
                              <a:latin typeface="Cambria Math" panose="02040503050406030204" pitchFamily="18" charset="0"/>
                              <a:ea typeface="Cambria Math" panose="02040503050406030204" pitchFamily="18" charset="0"/>
                            </a:rPr>
                            <m:t>𝐻</m:t>
                          </m:r>
                        </m:den>
                      </m:f>
                      <m:r>
                        <a:rPr lang="en-US" i="1">
                          <a:latin typeface="Cambria Math" panose="02040503050406030204" pitchFamily="18" charset="0"/>
                        </a:rPr>
                        <m:t>=</m:t>
                      </m:r>
                      <m:f>
                        <m:fPr>
                          <m:ctrlPr>
                            <a:rPr lang="en-US" i="1">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𝐸</m:t>
                          </m:r>
                        </m:num>
                        <m:den>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𝑂</m:t>
                              </m:r>
                            </m:e>
                            <m:sub>
                              <m:r>
                                <a:rPr lang="en-US" i="1">
                                  <a:latin typeface="Cambria Math" panose="02040503050406030204" pitchFamily="18" charset="0"/>
                                  <a:ea typeface="Cambria Math" panose="02040503050406030204" pitchFamily="18" charset="0"/>
                                </a:rPr>
                                <m:t>𝑖𝑛</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𝑂</m:t>
                              </m:r>
                            </m:e>
                            <m:sub>
                              <m:r>
                                <a:rPr lang="en-US" i="1">
                                  <a:latin typeface="Cambria Math" panose="02040503050406030204" pitchFamily="18" charset="0"/>
                                  <a:ea typeface="Cambria Math" panose="02040503050406030204" pitchFamily="18" charset="0"/>
                                </a:rPr>
                                <m:t>𝑖𝑛</m:t>
                              </m:r>
                            </m:sub>
                          </m:sSub>
                        </m:num>
                        <m:den>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den>
                      </m:f>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𝑜</m:t>
                          </m:r>
                        </m:sub>
                      </m:sSub>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i="1">
                              <a:latin typeface="Cambria Math" panose="02040503050406030204" pitchFamily="18" charset="0"/>
                              <a:ea typeface="Cambria Math" panose="02040503050406030204" pitchFamily="18" charset="0"/>
                            </a:rPr>
                            <m:t>𝑂</m:t>
                          </m:r>
                        </m:e>
                      </m:d>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𝑂</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𝑇</m:t>
                          </m:r>
                        </m:e>
                      </m:d>
                    </m:oMath>
                  </m:oMathPara>
                </a14:m>
                <a:endParaRPr lang="en-US" dirty="0"/>
              </a:p>
            </p:txBody>
          </p:sp>
        </mc:Choice>
        <mc:Fallback xmlns="">
          <p:sp>
            <p:nvSpPr>
              <p:cNvPr id="10" name="矩形 9">
                <a:extLst>
                  <a:ext uri="{FF2B5EF4-FFF2-40B4-BE49-F238E27FC236}">
                    <a16:creationId xmlns:a16="http://schemas.microsoft.com/office/drawing/2014/main" id="{520EDF4D-9289-445A-8D7D-9AC5A2CCBF39}"/>
                  </a:ext>
                </a:extLst>
              </p:cNvPr>
              <p:cNvSpPr>
                <a:spLocks noRot="1" noChangeAspect="1" noMove="1" noResize="1" noEditPoints="1" noAdjustHandles="1" noChangeArrowheads="1" noChangeShapeType="1" noTextEdit="1"/>
              </p:cNvSpPr>
              <p:nvPr/>
            </p:nvSpPr>
            <p:spPr>
              <a:xfrm>
                <a:off x="6426906" y="4676485"/>
                <a:ext cx="5329472" cy="665888"/>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矩形 10">
                <a:extLst>
                  <a:ext uri="{FF2B5EF4-FFF2-40B4-BE49-F238E27FC236}">
                    <a16:creationId xmlns:a16="http://schemas.microsoft.com/office/drawing/2014/main" id="{1FA7BA7D-1B21-49B8-8EBB-18A763E04E3A}"/>
                  </a:ext>
                </a:extLst>
              </p:cNvPr>
              <p:cNvSpPr/>
              <p:nvPr/>
            </p:nvSpPr>
            <p:spPr>
              <a:xfrm>
                <a:off x="6453245" y="5424704"/>
                <a:ext cx="3885358" cy="687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f>
                        <m:fPr>
                          <m:ctrlPr>
                            <a:rPr lang="en-US" i="1" smtClean="0">
                              <a:latin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𝐻</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i="1">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i="1">
                                  <a:latin typeface="Cambria Math" panose="02040503050406030204" pitchFamily="18" charset="0"/>
                                  <a:ea typeface="Cambria Math" panose="02040503050406030204" pitchFamily="18" charset="0"/>
                                </a:rPr>
                                <m:t>h</m:t>
                              </m:r>
                            </m:sub>
                          </m:sSub>
                        </m:den>
                      </m:f>
                      <m:r>
                        <a:rPr lang="en-US" b="0" i="1" smtClean="0">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𝑖𝑛</m:t>
                              </m:r>
                            </m:sub>
                          </m:sSub>
                        </m:den>
                      </m:f>
                      <m:r>
                        <a:rPr lang="en-US" i="1">
                          <a:latin typeface="Cambria Math" panose="02040503050406030204" pitchFamily="18" charset="0"/>
                          <a:ea typeface="Cambria Math" panose="02040503050406030204" pitchFamily="18" charset="0"/>
                        </a:rPr>
                        <m:t>∙</m:t>
                      </m:r>
                      <m:f>
                        <m:fPr>
                          <m:ctrlPr>
                            <a:rPr lang="en-US" i="1">
                              <a:latin typeface="Cambria Math" panose="02040503050406030204" pitchFamily="18" charset="0"/>
                              <a:ea typeface="Cambria Math" panose="02040503050406030204" pitchFamily="18" charset="0"/>
                            </a:rPr>
                          </m:ctrlPr>
                        </m:fPr>
                        <m:num>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𝐻</m:t>
                              </m:r>
                            </m:e>
                            <m:sub>
                              <m:r>
                                <a:rPr lang="en-US" i="1">
                                  <a:latin typeface="Cambria Math" panose="02040503050406030204" pitchFamily="18" charset="0"/>
                                  <a:ea typeface="Cambria Math" panose="02040503050406030204" pitchFamily="18" charset="0"/>
                                </a:rPr>
                                <m:t>𝑖𝑛</m:t>
                              </m:r>
                            </m:sub>
                          </m:sSub>
                        </m:num>
                        <m:den>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𝑤</m:t>
                              </m:r>
                            </m:e>
                            <m:sub>
                              <m:r>
                                <a:rPr lang="en-US" b="0" i="1" smtClean="0">
                                  <a:latin typeface="Cambria Math" panose="02040503050406030204" pitchFamily="18" charset="0"/>
                                  <a:ea typeface="Cambria Math" panose="02040503050406030204" pitchFamily="18" charset="0"/>
                                </a:rPr>
                                <m:t>𝑖</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h</m:t>
                              </m:r>
                            </m:sub>
                          </m:sSub>
                        </m:den>
                      </m:f>
                      <m:r>
                        <a:rPr lang="en-US" i="1">
                          <a:latin typeface="Cambria Math" panose="02040503050406030204" pitchFamily="18" charset="0"/>
                        </a:rPr>
                        <m:t>=</m:t>
                      </m:r>
                      <m:r>
                        <a:rPr lang="en-US" b="0" i="1" smtClean="0">
                          <a:latin typeface="Cambria Math" panose="02040503050406030204" pitchFamily="18" charset="0"/>
                        </a:rPr>
                        <m:t>𝐼</m:t>
                      </m:r>
                      <m:r>
                        <a:rPr lang="en-US" i="1">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𝐻</m:t>
                      </m:r>
                      <m:r>
                        <a:rPr lang="en-US" i="1">
                          <a:latin typeface="Cambria Math" panose="02040503050406030204" pitchFamily="18" charset="0"/>
                          <a:ea typeface="Cambria Math" panose="02040503050406030204" pitchFamily="18" charset="0"/>
                        </a:rPr>
                        <m:t>∙</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ea typeface="Cambria Math" panose="02040503050406030204" pitchFamily="18" charset="0"/>
                            </a:rPr>
                            <m:t>𝐻</m:t>
                          </m:r>
                        </m:e>
                      </m:d>
                    </m:oMath>
                  </m:oMathPara>
                </a14:m>
                <a:endParaRPr lang="en-US" dirty="0"/>
              </a:p>
            </p:txBody>
          </p:sp>
        </mc:Choice>
        <mc:Fallback xmlns="">
          <p:sp>
            <p:nvSpPr>
              <p:cNvPr id="11" name="矩形 10">
                <a:extLst>
                  <a:ext uri="{FF2B5EF4-FFF2-40B4-BE49-F238E27FC236}">
                    <a16:creationId xmlns:a16="http://schemas.microsoft.com/office/drawing/2014/main" id="{1FA7BA7D-1B21-49B8-8EBB-18A763E04E3A}"/>
                  </a:ext>
                </a:extLst>
              </p:cNvPr>
              <p:cNvSpPr>
                <a:spLocks noRot="1" noChangeAspect="1" noMove="1" noResize="1" noEditPoints="1" noAdjustHandles="1" noChangeArrowheads="1" noChangeShapeType="1" noTextEdit="1"/>
              </p:cNvSpPr>
              <p:nvPr/>
            </p:nvSpPr>
            <p:spPr>
              <a:xfrm>
                <a:off x="6453245" y="5424704"/>
                <a:ext cx="3885358" cy="687048"/>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1" name="矩形 80">
                <a:extLst>
                  <a:ext uri="{FF2B5EF4-FFF2-40B4-BE49-F238E27FC236}">
                    <a16:creationId xmlns:a16="http://schemas.microsoft.com/office/drawing/2014/main" id="{1F13DEAA-9BD0-47A9-8BC6-235C3A749017}"/>
                  </a:ext>
                </a:extLst>
              </p:cNvPr>
              <p:cNvSpPr/>
              <p:nvPr/>
            </p:nvSpPr>
            <p:spPr>
              <a:xfrm>
                <a:off x="8372288" y="3832230"/>
                <a:ext cx="2843920" cy="68704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i="1" smtClean="0">
                          <a:solidFill>
                            <a:srgbClr val="FF0000"/>
                          </a:solidFill>
                          <a:latin typeface="Cambria Math" panose="02040503050406030204" pitchFamily="18" charset="0"/>
                        </a:rPr>
                        <m:t>=</m:t>
                      </m:r>
                      <m:sSub>
                        <m:sSubPr>
                          <m:ctrlPr>
                            <a:rPr lang="en-US" i="1" smtClean="0">
                              <a:solidFill>
                                <a:srgbClr val="FF0000"/>
                              </a:solidFill>
                              <a:latin typeface="Cambria Math" panose="02040503050406030204" pitchFamily="18" charset="0"/>
                            </a:rPr>
                          </m:ctrlPr>
                        </m:sSubPr>
                        <m:e>
                          <m:r>
                            <a:rPr lang="en-US" i="1">
                              <a:solidFill>
                                <a:srgbClr val="FF0000"/>
                              </a:solidFill>
                              <a:latin typeface="Cambria Math" panose="02040503050406030204" pitchFamily="18" charset="0"/>
                            </a:rPr>
                            <m:t>𝑊</m:t>
                          </m:r>
                        </m:e>
                        <m:sub>
                          <m:r>
                            <a:rPr lang="en-US" i="1">
                              <a:solidFill>
                                <a:srgbClr val="FF0000"/>
                              </a:solidFill>
                              <a:latin typeface="Cambria Math" panose="02040503050406030204" pitchFamily="18" charset="0"/>
                            </a:rPr>
                            <m:t>h</m:t>
                          </m:r>
                          <m:r>
                            <a:rPr lang="en-US" i="1">
                              <a:solidFill>
                                <a:srgbClr val="FF0000"/>
                              </a:solidFill>
                              <a:latin typeface="Cambria Math" panose="02040503050406030204" pitchFamily="18" charset="0"/>
                            </a:rPr>
                            <m:t>,</m:t>
                          </m:r>
                          <m:r>
                            <a:rPr lang="en-US" i="1">
                              <a:solidFill>
                                <a:srgbClr val="FF0000"/>
                              </a:solidFill>
                              <a:latin typeface="Cambria Math" panose="02040503050406030204" pitchFamily="18" charset="0"/>
                            </a:rPr>
                            <m:t>𝑜</m:t>
                          </m:r>
                        </m:sub>
                      </m:sSub>
                      <m:r>
                        <a:rPr lang="en-US" i="1">
                          <a:solidFill>
                            <a:srgbClr val="FF0000"/>
                          </a:solidFill>
                          <a:latin typeface="Cambria Math" panose="02040503050406030204" pitchFamily="18" charset="0"/>
                          <a:ea typeface="Cambria Math" panose="02040503050406030204" pitchFamily="18" charset="0"/>
                        </a:rPr>
                        <m:t>⋅</m:t>
                      </m:r>
                      <m:r>
                        <a:rPr lang="en-US" i="1" smtClean="0">
                          <a:solidFill>
                            <a:srgbClr val="FF0000"/>
                          </a:solidFill>
                          <a:latin typeface="Cambria Math" panose="02040503050406030204" pitchFamily="18" charset="0"/>
                        </a:rPr>
                        <m:t>𝐼</m:t>
                      </m:r>
                      <m:r>
                        <a:rPr lang="en-US" i="1">
                          <a:solidFill>
                            <a:srgbClr val="FF0000"/>
                          </a:solidFill>
                          <a:latin typeface="Cambria Math" panose="02040503050406030204" pitchFamily="18" charset="0"/>
                          <a:ea typeface="Cambria Math" panose="02040503050406030204" pitchFamily="18" charset="0"/>
                        </a:rPr>
                        <m:t>∙</m:t>
                      </m:r>
                      <m:d>
                        <m:dPr>
                          <m:ctrlPr>
                            <a:rPr lang="en-US" i="1">
                              <a:solidFill>
                                <a:srgbClr val="FF0000"/>
                              </a:solidFill>
                              <a:latin typeface="Cambria Math" panose="02040503050406030204" pitchFamily="18" charset="0"/>
                              <a:ea typeface="Cambria Math" panose="02040503050406030204" pitchFamily="18" charset="0"/>
                            </a:rPr>
                          </m:ctrlPr>
                        </m:dPr>
                        <m:e>
                          <m:r>
                            <a:rPr lang="en-US" i="1">
                              <a:solidFill>
                                <a:srgbClr val="FF0000"/>
                              </a:solidFill>
                              <a:latin typeface="Cambria Math" panose="02040503050406030204" pitchFamily="18" charset="0"/>
                              <a:ea typeface="Cambria Math" panose="02040503050406030204" pitchFamily="18" charset="0"/>
                            </a:rPr>
                            <m:t>1−</m:t>
                          </m:r>
                          <m:r>
                            <a:rPr lang="en-US" i="1">
                              <a:solidFill>
                                <a:srgbClr val="FF0000"/>
                              </a:solidFill>
                              <a:latin typeface="Cambria Math" panose="02040503050406030204" pitchFamily="18" charset="0"/>
                              <a:ea typeface="Cambria Math" panose="02040503050406030204" pitchFamily="18" charset="0"/>
                            </a:rPr>
                            <m:t>𝐻</m:t>
                          </m:r>
                        </m:e>
                      </m:d>
                      <m:r>
                        <a:rPr lang="en-US" i="1" smtClean="0">
                          <a:solidFill>
                            <a:srgbClr val="FF0000"/>
                          </a:solidFill>
                          <a:latin typeface="Cambria Math" panose="02040503050406030204" pitchFamily="18" charset="0"/>
                          <a:ea typeface="Cambria Math" panose="02040503050406030204" pitchFamily="18" charset="0"/>
                        </a:rPr>
                        <m:t>⋅</m:t>
                      </m:r>
                      <m:f>
                        <m:fPr>
                          <m:ctrlPr>
                            <a:rPr lang="en-US" i="1">
                              <a:solidFill>
                                <a:srgbClr val="FF0000"/>
                              </a:solidFill>
                              <a:latin typeface="Cambria Math" panose="02040503050406030204" pitchFamily="18" charset="0"/>
                            </a:rPr>
                          </m:ctrlPr>
                        </m:fPr>
                        <m:num>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𝐸</m:t>
                          </m:r>
                        </m:num>
                        <m:den>
                          <m:r>
                            <a:rPr lang="en-US" i="1">
                              <a:solidFill>
                                <a:srgbClr val="FF0000"/>
                              </a:solidFill>
                              <a:latin typeface="Cambria Math" panose="02040503050406030204" pitchFamily="18" charset="0"/>
                              <a:ea typeface="Cambria Math" panose="02040503050406030204" pitchFamily="18" charset="0"/>
                            </a:rPr>
                            <m:t>𝜕</m:t>
                          </m:r>
                          <m:sSub>
                            <m:sSubPr>
                              <m:ctrlPr>
                                <a:rPr lang="en-US" i="1">
                                  <a:solidFill>
                                    <a:srgbClr val="FF0000"/>
                                  </a:solidFill>
                                  <a:latin typeface="Cambria Math" panose="02040503050406030204" pitchFamily="18" charset="0"/>
                                  <a:ea typeface="Cambria Math" panose="02040503050406030204" pitchFamily="18" charset="0"/>
                                </a:rPr>
                              </m:ctrlPr>
                            </m:sSubPr>
                            <m:e>
                              <m:r>
                                <a:rPr lang="en-US" i="1">
                                  <a:solidFill>
                                    <a:srgbClr val="FF0000"/>
                                  </a:solidFill>
                                  <a:latin typeface="Cambria Math" panose="02040503050406030204" pitchFamily="18" charset="0"/>
                                  <a:ea typeface="Cambria Math" panose="02040503050406030204" pitchFamily="18" charset="0"/>
                                </a:rPr>
                                <m:t>𝑤</m:t>
                              </m:r>
                            </m:e>
                            <m:sub>
                              <m:r>
                                <a:rPr lang="en-US" i="1">
                                  <a:solidFill>
                                    <a:srgbClr val="FF0000"/>
                                  </a:solidFill>
                                  <a:latin typeface="Cambria Math" panose="02040503050406030204" pitchFamily="18" charset="0"/>
                                  <a:ea typeface="Cambria Math" panose="02040503050406030204" pitchFamily="18" charset="0"/>
                                </a:rPr>
                                <m:t>h</m:t>
                              </m:r>
                              <m:r>
                                <a:rPr lang="en-US" i="1">
                                  <a:solidFill>
                                    <a:srgbClr val="FF0000"/>
                                  </a:solidFill>
                                  <a:latin typeface="Cambria Math" panose="02040503050406030204" pitchFamily="18" charset="0"/>
                                  <a:ea typeface="Cambria Math" panose="02040503050406030204" pitchFamily="18" charset="0"/>
                                </a:rPr>
                                <m:t>,</m:t>
                              </m:r>
                              <m:r>
                                <a:rPr lang="en-US" i="1">
                                  <a:solidFill>
                                    <a:srgbClr val="FF0000"/>
                                  </a:solidFill>
                                  <a:latin typeface="Cambria Math" panose="02040503050406030204" pitchFamily="18" charset="0"/>
                                  <a:ea typeface="Cambria Math" panose="02040503050406030204" pitchFamily="18" charset="0"/>
                                </a:rPr>
                                <m:t>𝑜</m:t>
                              </m:r>
                            </m:sub>
                          </m:sSub>
                        </m:den>
                      </m:f>
                    </m:oMath>
                  </m:oMathPara>
                </a14:m>
                <a:endParaRPr lang="en-US" dirty="0">
                  <a:solidFill>
                    <a:srgbClr val="FF0000"/>
                  </a:solidFill>
                </a:endParaRPr>
              </a:p>
            </p:txBody>
          </p:sp>
        </mc:Choice>
        <mc:Fallback>
          <p:sp>
            <p:nvSpPr>
              <p:cNvPr id="81" name="矩形 80">
                <a:extLst>
                  <a:ext uri="{FF2B5EF4-FFF2-40B4-BE49-F238E27FC236}">
                    <a16:creationId xmlns:a16="http://schemas.microsoft.com/office/drawing/2014/main" id="{1F13DEAA-9BD0-47A9-8BC6-235C3A749017}"/>
                  </a:ext>
                </a:extLst>
              </p:cNvPr>
              <p:cNvSpPr>
                <a:spLocks noRot="1" noChangeAspect="1" noMove="1" noResize="1" noEditPoints="1" noAdjustHandles="1" noChangeArrowheads="1" noChangeShapeType="1" noTextEdit="1"/>
              </p:cNvSpPr>
              <p:nvPr/>
            </p:nvSpPr>
            <p:spPr>
              <a:xfrm>
                <a:off x="8372288" y="3832230"/>
                <a:ext cx="2843920" cy="687048"/>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文本框 59">
                <a:extLst>
                  <a:ext uri="{FF2B5EF4-FFF2-40B4-BE49-F238E27FC236}">
                    <a16:creationId xmlns:a16="http://schemas.microsoft.com/office/drawing/2014/main" id="{275C8B20-07E2-4517-930B-4CA5A77EF879}"/>
                  </a:ext>
                </a:extLst>
              </p:cNvPr>
              <p:cNvSpPr txBox="1"/>
              <p:nvPr/>
            </p:nvSpPr>
            <p:spPr>
              <a:xfrm>
                <a:off x="1243011" y="3674796"/>
                <a:ext cx="136094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m:t>
                          </m:r>
                        </m:sub>
                      </m:sSub>
                      <m:r>
                        <a:rPr lang="en-US"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h</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𝐼</m:t>
                      </m:r>
                    </m:oMath>
                  </m:oMathPara>
                </a14:m>
                <a:endParaRPr lang="en-US" dirty="0"/>
              </a:p>
            </p:txBody>
          </p:sp>
        </mc:Choice>
        <mc:Fallback xmlns="">
          <p:sp>
            <p:nvSpPr>
              <p:cNvPr id="60" name="文本框 59">
                <a:extLst>
                  <a:ext uri="{FF2B5EF4-FFF2-40B4-BE49-F238E27FC236}">
                    <a16:creationId xmlns:a16="http://schemas.microsoft.com/office/drawing/2014/main" id="{275C8B20-07E2-4517-930B-4CA5A77EF879}"/>
                  </a:ext>
                </a:extLst>
              </p:cNvPr>
              <p:cNvSpPr txBox="1">
                <a:spLocks noRot="1" noChangeAspect="1" noMove="1" noResize="1" noEditPoints="1" noAdjustHandles="1" noChangeArrowheads="1" noChangeShapeType="1" noTextEdit="1"/>
              </p:cNvSpPr>
              <p:nvPr/>
            </p:nvSpPr>
            <p:spPr>
              <a:xfrm>
                <a:off x="1243011" y="3674796"/>
                <a:ext cx="1360949" cy="289182"/>
              </a:xfrm>
              <a:prstGeom prst="rect">
                <a:avLst/>
              </a:prstGeom>
              <a:blipFill>
                <a:blip r:embed="rId18"/>
                <a:stretch>
                  <a:fillRect l="-4036" r="-2691" b="-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文本框 81">
                <a:extLst>
                  <a:ext uri="{FF2B5EF4-FFF2-40B4-BE49-F238E27FC236}">
                    <a16:creationId xmlns:a16="http://schemas.microsoft.com/office/drawing/2014/main" id="{F2AA2C70-8D87-4486-9F87-69D976B3E667}"/>
                  </a:ext>
                </a:extLst>
              </p:cNvPr>
              <p:cNvSpPr txBox="1"/>
              <p:nvPr/>
            </p:nvSpPr>
            <p:spPr>
              <a:xfrm>
                <a:off x="2998912" y="3693019"/>
                <a:ext cx="1469120"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𝑖𝑛</m:t>
                          </m:r>
                        </m:sub>
                      </m:sSub>
                      <m:r>
                        <a:rPr lang="en-US"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𝐻</m:t>
                      </m:r>
                    </m:oMath>
                  </m:oMathPara>
                </a14:m>
                <a:endParaRPr lang="en-US" dirty="0"/>
              </a:p>
            </p:txBody>
          </p:sp>
        </mc:Choice>
        <mc:Fallback xmlns="">
          <p:sp>
            <p:nvSpPr>
              <p:cNvPr id="82" name="文本框 81">
                <a:extLst>
                  <a:ext uri="{FF2B5EF4-FFF2-40B4-BE49-F238E27FC236}">
                    <a16:creationId xmlns:a16="http://schemas.microsoft.com/office/drawing/2014/main" id="{F2AA2C70-8D87-4486-9F87-69D976B3E667}"/>
                  </a:ext>
                </a:extLst>
              </p:cNvPr>
              <p:cNvSpPr txBox="1">
                <a:spLocks noRot="1" noChangeAspect="1" noMove="1" noResize="1" noEditPoints="1" noAdjustHandles="1" noChangeArrowheads="1" noChangeShapeType="1" noTextEdit="1"/>
              </p:cNvSpPr>
              <p:nvPr/>
            </p:nvSpPr>
            <p:spPr>
              <a:xfrm>
                <a:off x="2998912" y="3693019"/>
                <a:ext cx="1469120" cy="289182"/>
              </a:xfrm>
              <a:prstGeom prst="rect">
                <a:avLst/>
              </a:prstGeom>
              <a:blipFill>
                <a:blip r:embed="rId19"/>
                <a:stretch>
                  <a:fillRect l="-3734" r="-2905" b="-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文本框 82">
                <a:extLst>
                  <a:ext uri="{FF2B5EF4-FFF2-40B4-BE49-F238E27FC236}">
                    <a16:creationId xmlns:a16="http://schemas.microsoft.com/office/drawing/2014/main" id="{815684AF-78CF-401B-B32B-F0E6962CC09C}"/>
                  </a:ext>
                </a:extLst>
              </p:cNvPr>
              <p:cNvSpPr txBox="1"/>
              <p:nvPr/>
            </p:nvSpPr>
            <p:spPr>
              <a:xfrm>
                <a:off x="4761326" y="3693653"/>
                <a:ext cx="1562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i="1" smtClean="0">
                          <a:latin typeface="Cambria Math" panose="02040503050406030204" pitchFamily="18" charset="0"/>
                        </a:rPr>
                        <m:t>=</m:t>
                      </m:r>
                      <m:r>
                        <a:rPr lang="en-US" b="0" i="1" smtClean="0">
                          <a:latin typeface="Cambria Math" panose="02040503050406030204" pitchFamily="18" charset="0"/>
                        </a:rPr>
                        <m:t>𝑀𝑆𝐸</m:t>
                      </m:r>
                      <m:d>
                        <m:dPr>
                          <m:ctrlPr>
                            <a:rPr lang="en-US" b="0" i="1" smtClean="0">
                              <a:latin typeface="Cambria Math" panose="02040503050406030204" pitchFamily="18" charset="0"/>
                            </a:rPr>
                          </m:ctrlPr>
                        </m:d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𝑇</m:t>
                          </m:r>
                        </m:e>
                      </m:d>
                    </m:oMath>
                  </m:oMathPara>
                </a14:m>
                <a:endParaRPr lang="en-US" dirty="0"/>
              </a:p>
            </p:txBody>
          </p:sp>
        </mc:Choice>
        <mc:Fallback xmlns="">
          <p:sp>
            <p:nvSpPr>
              <p:cNvPr id="83" name="文本框 82">
                <a:extLst>
                  <a:ext uri="{FF2B5EF4-FFF2-40B4-BE49-F238E27FC236}">
                    <a16:creationId xmlns:a16="http://schemas.microsoft.com/office/drawing/2014/main" id="{815684AF-78CF-401B-B32B-F0E6962CC09C}"/>
                  </a:ext>
                </a:extLst>
              </p:cNvPr>
              <p:cNvSpPr txBox="1">
                <a:spLocks noRot="1" noChangeAspect="1" noMove="1" noResize="1" noEditPoints="1" noAdjustHandles="1" noChangeArrowheads="1" noChangeShapeType="1" noTextEdit="1"/>
              </p:cNvSpPr>
              <p:nvPr/>
            </p:nvSpPr>
            <p:spPr>
              <a:xfrm>
                <a:off x="4761326" y="3693653"/>
                <a:ext cx="1562094" cy="276999"/>
              </a:xfrm>
              <a:prstGeom prst="rect">
                <a:avLst/>
              </a:prstGeom>
              <a:blipFill>
                <a:blip r:embed="rId20"/>
                <a:stretch>
                  <a:fillRect l="-3125" b="-6667"/>
                </a:stretch>
              </a:blipFill>
            </p:spPr>
            <p:txBody>
              <a:bodyPr/>
              <a:lstStyle/>
              <a:p>
                <a:r>
                  <a:rPr lang="en-US">
                    <a:noFill/>
                  </a:rPr>
                  <a:t> </a:t>
                </a:r>
              </a:p>
            </p:txBody>
          </p:sp>
        </mc:Fallback>
      </mc:AlternateContent>
      <p:sp>
        <p:nvSpPr>
          <p:cNvPr id="85" name="椭圆 84">
            <a:extLst>
              <a:ext uri="{FF2B5EF4-FFF2-40B4-BE49-F238E27FC236}">
                <a16:creationId xmlns:a16="http://schemas.microsoft.com/office/drawing/2014/main" id="{6F6AA875-823D-4B49-A602-FE2B2228EECF}"/>
              </a:ext>
            </a:extLst>
          </p:cNvPr>
          <p:cNvSpPr/>
          <p:nvPr/>
        </p:nvSpPr>
        <p:spPr>
          <a:xfrm>
            <a:off x="559046" y="1588562"/>
            <a:ext cx="667179" cy="667179"/>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86" name="椭圆 85">
            <a:extLst>
              <a:ext uri="{FF2B5EF4-FFF2-40B4-BE49-F238E27FC236}">
                <a16:creationId xmlns:a16="http://schemas.microsoft.com/office/drawing/2014/main" id="{AFFB7E32-DC51-45C6-8F09-5D54E70B1865}"/>
              </a:ext>
            </a:extLst>
          </p:cNvPr>
          <p:cNvSpPr/>
          <p:nvPr/>
        </p:nvSpPr>
        <p:spPr>
          <a:xfrm>
            <a:off x="2425728" y="1588562"/>
            <a:ext cx="667179" cy="667179"/>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椭圆 86">
            <a:extLst>
              <a:ext uri="{FF2B5EF4-FFF2-40B4-BE49-F238E27FC236}">
                <a16:creationId xmlns:a16="http://schemas.microsoft.com/office/drawing/2014/main" id="{7F768751-6D80-4099-ADBC-F7C31B48082A}"/>
              </a:ext>
            </a:extLst>
          </p:cNvPr>
          <p:cNvSpPr/>
          <p:nvPr/>
        </p:nvSpPr>
        <p:spPr>
          <a:xfrm>
            <a:off x="4292408" y="1588562"/>
            <a:ext cx="667179" cy="66717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椭圆 87">
            <a:extLst>
              <a:ext uri="{FF2B5EF4-FFF2-40B4-BE49-F238E27FC236}">
                <a16:creationId xmlns:a16="http://schemas.microsoft.com/office/drawing/2014/main" id="{C3F156B7-1233-4615-8ECF-177BA2A7A77C}"/>
              </a:ext>
            </a:extLst>
          </p:cNvPr>
          <p:cNvSpPr/>
          <p:nvPr/>
        </p:nvSpPr>
        <p:spPr>
          <a:xfrm>
            <a:off x="559046" y="2851943"/>
            <a:ext cx="667179" cy="667179"/>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p>
        </p:txBody>
      </p:sp>
      <p:sp>
        <p:nvSpPr>
          <p:cNvPr id="89" name="椭圆 88">
            <a:extLst>
              <a:ext uri="{FF2B5EF4-FFF2-40B4-BE49-F238E27FC236}">
                <a16:creationId xmlns:a16="http://schemas.microsoft.com/office/drawing/2014/main" id="{20211536-0121-49A7-8CA4-401B422A3611}"/>
              </a:ext>
            </a:extLst>
          </p:cNvPr>
          <p:cNvSpPr/>
          <p:nvPr/>
        </p:nvSpPr>
        <p:spPr>
          <a:xfrm>
            <a:off x="2425728" y="2851943"/>
            <a:ext cx="667179" cy="667179"/>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椭圆 89">
            <a:extLst>
              <a:ext uri="{FF2B5EF4-FFF2-40B4-BE49-F238E27FC236}">
                <a16:creationId xmlns:a16="http://schemas.microsoft.com/office/drawing/2014/main" id="{4AF1F071-9368-427F-B91D-54C2C99CCF0A}"/>
              </a:ext>
            </a:extLst>
          </p:cNvPr>
          <p:cNvSpPr/>
          <p:nvPr/>
        </p:nvSpPr>
        <p:spPr>
          <a:xfrm>
            <a:off x="4292408" y="2851943"/>
            <a:ext cx="667179" cy="66717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1" name="直接连接符 90">
            <a:extLst>
              <a:ext uri="{FF2B5EF4-FFF2-40B4-BE49-F238E27FC236}">
                <a16:creationId xmlns:a16="http://schemas.microsoft.com/office/drawing/2014/main" id="{DE092808-719B-4D72-9A06-C7C1E1789945}"/>
              </a:ext>
            </a:extLst>
          </p:cNvPr>
          <p:cNvCxnSpPr>
            <a:cxnSpLocks/>
            <a:stCxn id="86" idx="6"/>
            <a:endCxn id="87" idx="2"/>
          </p:cNvCxnSpPr>
          <p:nvPr/>
        </p:nvCxnSpPr>
        <p:spPr>
          <a:xfrm>
            <a:off x="3092906" y="1922152"/>
            <a:ext cx="119950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2" name="直接连接符 91">
            <a:extLst>
              <a:ext uri="{FF2B5EF4-FFF2-40B4-BE49-F238E27FC236}">
                <a16:creationId xmlns:a16="http://schemas.microsoft.com/office/drawing/2014/main" id="{55A9E2D5-5B81-41ED-BACE-4B63B8E27BB2}"/>
              </a:ext>
            </a:extLst>
          </p:cNvPr>
          <p:cNvCxnSpPr>
            <a:cxnSpLocks/>
            <a:stCxn id="89" idx="6"/>
            <a:endCxn id="87" idx="2"/>
          </p:cNvCxnSpPr>
          <p:nvPr/>
        </p:nvCxnSpPr>
        <p:spPr>
          <a:xfrm flipV="1">
            <a:off x="3092906" y="1922152"/>
            <a:ext cx="1199501" cy="1263381"/>
          </a:xfrm>
          <a:prstGeom prst="line">
            <a:avLst/>
          </a:prstGeom>
        </p:spPr>
        <p:style>
          <a:lnRef idx="3">
            <a:schemeClr val="accent5"/>
          </a:lnRef>
          <a:fillRef idx="0">
            <a:schemeClr val="accent5"/>
          </a:fillRef>
          <a:effectRef idx="2">
            <a:schemeClr val="accent5"/>
          </a:effectRef>
          <a:fontRef idx="minor">
            <a:schemeClr val="tx1"/>
          </a:fontRef>
        </p:style>
      </p:cxnSp>
      <p:cxnSp>
        <p:nvCxnSpPr>
          <p:cNvPr id="93" name="直接连接符 92">
            <a:extLst>
              <a:ext uri="{FF2B5EF4-FFF2-40B4-BE49-F238E27FC236}">
                <a16:creationId xmlns:a16="http://schemas.microsoft.com/office/drawing/2014/main" id="{4A1460E9-DCFA-4202-89C6-9F7199A849DB}"/>
              </a:ext>
            </a:extLst>
          </p:cNvPr>
          <p:cNvCxnSpPr>
            <a:cxnSpLocks/>
            <a:stCxn id="86" idx="6"/>
            <a:endCxn id="90" idx="2"/>
          </p:cNvCxnSpPr>
          <p:nvPr/>
        </p:nvCxnSpPr>
        <p:spPr>
          <a:xfrm>
            <a:off x="3092906" y="1922152"/>
            <a:ext cx="1199501" cy="1263381"/>
          </a:xfrm>
          <a:prstGeom prst="line">
            <a:avLst/>
          </a:prstGeom>
        </p:spPr>
        <p:style>
          <a:lnRef idx="3">
            <a:schemeClr val="accent5"/>
          </a:lnRef>
          <a:fillRef idx="0">
            <a:schemeClr val="accent5"/>
          </a:fillRef>
          <a:effectRef idx="2">
            <a:schemeClr val="accent5"/>
          </a:effectRef>
          <a:fontRef idx="minor">
            <a:schemeClr val="tx1"/>
          </a:fontRef>
        </p:style>
      </p:cxnSp>
      <p:cxnSp>
        <p:nvCxnSpPr>
          <p:cNvPr id="94" name="直接连接符 93">
            <a:extLst>
              <a:ext uri="{FF2B5EF4-FFF2-40B4-BE49-F238E27FC236}">
                <a16:creationId xmlns:a16="http://schemas.microsoft.com/office/drawing/2014/main" id="{4365E12D-BBB1-4089-A72C-7DD775CA9135}"/>
              </a:ext>
            </a:extLst>
          </p:cNvPr>
          <p:cNvCxnSpPr>
            <a:cxnSpLocks/>
            <a:stCxn id="89" idx="6"/>
            <a:endCxn id="90" idx="2"/>
          </p:cNvCxnSpPr>
          <p:nvPr/>
        </p:nvCxnSpPr>
        <p:spPr>
          <a:xfrm>
            <a:off x="3092906" y="3185533"/>
            <a:ext cx="119950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5" name="直接连接符 94">
            <a:extLst>
              <a:ext uri="{FF2B5EF4-FFF2-40B4-BE49-F238E27FC236}">
                <a16:creationId xmlns:a16="http://schemas.microsoft.com/office/drawing/2014/main" id="{ABE8DEA5-B340-440D-891C-CAE65B1ED100}"/>
              </a:ext>
            </a:extLst>
          </p:cNvPr>
          <p:cNvCxnSpPr>
            <a:cxnSpLocks/>
            <a:stCxn id="85" idx="6"/>
          </p:cNvCxnSpPr>
          <p:nvPr/>
        </p:nvCxnSpPr>
        <p:spPr>
          <a:xfrm>
            <a:off x="1226225" y="1922152"/>
            <a:ext cx="119950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6" name="直接连接符 95">
            <a:extLst>
              <a:ext uri="{FF2B5EF4-FFF2-40B4-BE49-F238E27FC236}">
                <a16:creationId xmlns:a16="http://schemas.microsoft.com/office/drawing/2014/main" id="{4925AE57-B4B0-4E8D-A0A6-DD8B18D32BE8}"/>
              </a:ext>
            </a:extLst>
          </p:cNvPr>
          <p:cNvCxnSpPr>
            <a:cxnSpLocks/>
            <a:stCxn id="85" idx="6"/>
            <a:endCxn id="89" idx="2"/>
          </p:cNvCxnSpPr>
          <p:nvPr/>
        </p:nvCxnSpPr>
        <p:spPr>
          <a:xfrm>
            <a:off x="1226225" y="1922152"/>
            <a:ext cx="1199503" cy="1263381"/>
          </a:xfrm>
          <a:prstGeom prst="line">
            <a:avLst/>
          </a:prstGeom>
        </p:spPr>
        <p:style>
          <a:lnRef idx="3">
            <a:schemeClr val="accent5"/>
          </a:lnRef>
          <a:fillRef idx="0">
            <a:schemeClr val="accent5"/>
          </a:fillRef>
          <a:effectRef idx="2">
            <a:schemeClr val="accent5"/>
          </a:effectRef>
          <a:fontRef idx="minor">
            <a:schemeClr val="tx1"/>
          </a:fontRef>
        </p:style>
      </p:cxnSp>
      <p:cxnSp>
        <p:nvCxnSpPr>
          <p:cNvPr id="97" name="直接连接符 96">
            <a:extLst>
              <a:ext uri="{FF2B5EF4-FFF2-40B4-BE49-F238E27FC236}">
                <a16:creationId xmlns:a16="http://schemas.microsoft.com/office/drawing/2014/main" id="{4E61E410-896B-4567-A6F8-F2A2D073E9E9}"/>
              </a:ext>
            </a:extLst>
          </p:cNvPr>
          <p:cNvCxnSpPr>
            <a:cxnSpLocks/>
            <a:stCxn id="88" idx="6"/>
            <a:endCxn id="86" idx="2"/>
          </p:cNvCxnSpPr>
          <p:nvPr/>
        </p:nvCxnSpPr>
        <p:spPr>
          <a:xfrm flipV="1">
            <a:off x="1226225" y="1922152"/>
            <a:ext cx="1199503" cy="1263381"/>
          </a:xfrm>
          <a:prstGeom prst="line">
            <a:avLst/>
          </a:prstGeom>
        </p:spPr>
        <p:style>
          <a:lnRef idx="3">
            <a:schemeClr val="accent5"/>
          </a:lnRef>
          <a:fillRef idx="0">
            <a:schemeClr val="accent5"/>
          </a:fillRef>
          <a:effectRef idx="2">
            <a:schemeClr val="accent5"/>
          </a:effectRef>
          <a:fontRef idx="minor">
            <a:schemeClr val="tx1"/>
          </a:fontRef>
        </p:style>
      </p:cxnSp>
      <p:cxnSp>
        <p:nvCxnSpPr>
          <p:cNvPr id="98" name="直接连接符 97">
            <a:extLst>
              <a:ext uri="{FF2B5EF4-FFF2-40B4-BE49-F238E27FC236}">
                <a16:creationId xmlns:a16="http://schemas.microsoft.com/office/drawing/2014/main" id="{413EF0BA-3C51-42EA-986B-F376096332CA}"/>
              </a:ext>
            </a:extLst>
          </p:cNvPr>
          <p:cNvCxnSpPr>
            <a:cxnSpLocks/>
            <a:stCxn id="88" idx="6"/>
            <a:endCxn id="89" idx="2"/>
          </p:cNvCxnSpPr>
          <p:nvPr/>
        </p:nvCxnSpPr>
        <p:spPr>
          <a:xfrm>
            <a:off x="1226225" y="3185533"/>
            <a:ext cx="1199503" cy="0"/>
          </a:xfrm>
          <a:prstGeom prst="line">
            <a:avLst/>
          </a:prstGeom>
        </p:spPr>
        <p:style>
          <a:lnRef idx="3">
            <a:schemeClr val="accent5"/>
          </a:lnRef>
          <a:fillRef idx="0">
            <a:schemeClr val="accent5"/>
          </a:fillRef>
          <a:effectRef idx="2">
            <a:schemeClr val="accent5"/>
          </a:effectRef>
          <a:fontRef idx="minor">
            <a:schemeClr val="tx1"/>
          </a:fontRef>
        </p:style>
      </p:cxnSp>
      <p:sp>
        <p:nvSpPr>
          <p:cNvPr id="99" name="椭圆 98">
            <a:extLst>
              <a:ext uri="{FF2B5EF4-FFF2-40B4-BE49-F238E27FC236}">
                <a16:creationId xmlns:a16="http://schemas.microsoft.com/office/drawing/2014/main" id="{9D2C0220-519B-4F95-9C5B-4BD84BF5042B}"/>
              </a:ext>
            </a:extLst>
          </p:cNvPr>
          <p:cNvSpPr/>
          <p:nvPr/>
        </p:nvSpPr>
        <p:spPr>
          <a:xfrm>
            <a:off x="5749084" y="1588562"/>
            <a:ext cx="667179" cy="667179"/>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60000"/>
                  <a:lumOff val="40000"/>
                </a:schemeClr>
              </a:solidFill>
            </a:endParaRPr>
          </a:p>
        </p:txBody>
      </p:sp>
      <p:sp>
        <p:nvSpPr>
          <p:cNvPr id="100" name="椭圆 99">
            <a:extLst>
              <a:ext uri="{FF2B5EF4-FFF2-40B4-BE49-F238E27FC236}">
                <a16:creationId xmlns:a16="http://schemas.microsoft.com/office/drawing/2014/main" id="{A77694F3-8633-42E2-9B16-C5FEDC85C91C}"/>
              </a:ext>
            </a:extLst>
          </p:cNvPr>
          <p:cNvSpPr/>
          <p:nvPr/>
        </p:nvSpPr>
        <p:spPr>
          <a:xfrm>
            <a:off x="5749084" y="2851943"/>
            <a:ext cx="667179" cy="667179"/>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60000"/>
                  <a:lumOff val="40000"/>
                </a:schemeClr>
              </a:solidFill>
            </a:endParaRPr>
          </a:p>
        </p:txBody>
      </p:sp>
      <p:sp>
        <p:nvSpPr>
          <p:cNvPr id="101" name="文本框 100">
            <a:extLst>
              <a:ext uri="{FF2B5EF4-FFF2-40B4-BE49-F238E27FC236}">
                <a16:creationId xmlns:a16="http://schemas.microsoft.com/office/drawing/2014/main" id="{5ED8255B-874E-400C-98EB-83BB63A2282B}"/>
              </a:ext>
            </a:extLst>
          </p:cNvPr>
          <p:cNvSpPr txBox="1"/>
          <p:nvPr/>
        </p:nvSpPr>
        <p:spPr>
          <a:xfrm>
            <a:off x="541306" y="1748704"/>
            <a:ext cx="667179" cy="338554"/>
          </a:xfrm>
          <a:prstGeom prst="rect">
            <a:avLst/>
          </a:prstGeom>
          <a:noFill/>
        </p:spPr>
        <p:txBody>
          <a:bodyPr wrap="square" rtlCol="0">
            <a:spAutoFit/>
          </a:bodyPr>
          <a:lstStyle/>
          <a:p>
            <a:pPr algn="ctr"/>
            <a:r>
              <a:rPr lang="en-US" sz="1600" dirty="0"/>
              <a:t>i1</a:t>
            </a:r>
          </a:p>
        </p:txBody>
      </p:sp>
      <p:sp>
        <p:nvSpPr>
          <p:cNvPr id="102" name="文本框 101">
            <a:extLst>
              <a:ext uri="{FF2B5EF4-FFF2-40B4-BE49-F238E27FC236}">
                <a16:creationId xmlns:a16="http://schemas.microsoft.com/office/drawing/2014/main" id="{114EE0CA-B6DF-43B3-8AEC-DD27042AB778}"/>
              </a:ext>
            </a:extLst>
          </p:cNvPr>
          <p:cNvSpPr txBox="1"/>
          <p:nvPr/>
        </p:nvSpPr>
        <p:spPr>
          <a:xfrm>
            <a:off x="559043" y="3017473"/>
            <a:ext cx="667179" cy="338554"/>
          </a:xfrm>
          <a:prstGeom prst="rect">
            <a:avLst/>
          </a:prstGeom>
          <a:noFill/>
        </p:spPr>
        <p:txBody>
          <a:bodyPr wrap="square" rtlCol="0">
            <a:spAutoFit/>
          </a:bodyPr>
          <a:lstStyle/>
          <a:p>
            <a:pPr algn="ctr"/>
            <a:r>
              <a:rPr lang="en-US" sz="1600" dirty="0"/>
              <a:t>i2</a:t>
            </a:r>
          </a:p>
        </p:txBody>
      </p:sp>
      <p:sp>
        <p:nvSpPr>
          <p:cNvPr id="103" name="文本框 102">
            <a:extLst>
              <a:ext uri="{FF2B5EF4-FFF2-40B4-BE49-F238E27FC236}">
                <a16:creationId xmlns:a16="http://schemas.microsoft.com/office/drawing/2014/main" id="{30C0CE34-7614-40CA-91DC-660A9CF8E892}"/>
              </a:ext>
            </a:extLst>
          </p:cNvPr>
          <p:cNvSpPr txBox="1"/>
          <p:nvPr/>
        </p:nvSpPr>
        <p:spPr>
          <a:xfrm>
            <a:off x="2563123" y="1752372"/>
            <a:ext cx="667179" cy="338554"/>
          </a:xfrm>
          <a:prstGeom prst="rect">
            <a:avLst/>
          </a:prstGeom>
          <a:noFill/>
        </p:spPr>
        <p:txBody>
          <a:bodyPr wrap="square" rtlCol="0">
            <a:spAutoFit/>
          </a:bodyPr>
          <a:lstStyle/>
          <a:p>
            <a:pPr algn="ctr"/>
            <a:r>
              <a:rPr lang="en-US" sz="1600" dirty="0"/>
              <a:t>h1</a:t>
            </a:r>
          </a:p>
        </p:txBody>
      </p:sp>
      <p:sp>
        <p:nvSpPr>
          <p:cNvPr id="104" name="文本框 103">
            <a:extLst>
              <a:ext uri="{FF2B5EF4-FFF2-40B4-BE49-F238E27FC236}">
                <a16:creationId xmlns:a16="http://schemas.microsoft.com/office/drawing/2014/main" id="{3224CAF8-568A-47CB-ABED-97263600C398}"/>
              </a:ext>
            </a:extLst>
          </p:cNvPr>
          <p:cNvSpPr txBox="1"/>
          <p:nvPr/>
        </p:nvSpPr>
        <p:spPr>
          <a:xfrm>
            <a:off x="2548046" y="3005244"/>
            <a:ext cx="667179" cy="338554"/>
          </a:xfrm>
          <a:prstGeom prst="rect">
            <a:avLst/>
          </a:prstGeom>
          <a:noFill/>
        </p:spPr>
        <p:txBody>
          <a:bodyPr wrap="square" rtlCol="0">
            <a:spAutoFit/>
          </a:bodyPr>
          <a:lstStyle/>
          <a:p>
            <a:pPr algn="ctr"/>
            <a:r>
              <a:rPr lang="en-US" sz="1600" dirty="0"/>
              <a:t>h2</a:t>
            </a:r>
          </a:p>
        </p:txBody>
      </p:sp>
      <p:sp>
        <p:nvSpPr>
          <p:cNvPr id="105" name="文本框 104">
            <a:extLst>
              <a:ext uri="{FF2B5EF4-FFF2-40B4-BE49-F238E27FC236}">
                <a16:creationId xmlns:a16="http://schemas.microsoft.com/office/drawing/2014/main" id="{B8FC76DC-2488-4C66-B0D3-63F6067F5364}"/>
              </a:ext>
            </a:extLst>
          </p:cNvPr>
          <p:cNvSpPr txBox="1"/>
          <p:nvPr/>
        </p:nvSpPr>
        <p:spPr>
          <a:xfrm>
            <a:off x="4453367" y="1744862"/>
            <a:ext cx="667179" cy="338554"/>
          </a:xfrm>
          <a:prstGeom prst="rect">
            <a:avLst/>
          </a:prstGeom>
          <a:noFill/>
        </p:spPr>
        <p:txBody>
          <a:bodyPr wrap="square" rtlCol="0">
            <a:spAutoFit/>
          </a:bodyPr>
          <a:lstStyle/>
          <a:p>
            <a:pPr algn="ctr"/>
            <a:r>
              <a:rPr lang="en-US" sz="1600" dirty="0"/>
              <a:t>o1</a:t>
            </a:r>
          </a:p>
        </p:txBody>
      </p:sp>
      <p:sp>
        <p:nvSpPr>
          <p:cNvPr id="106" name="文本框 105">
            <a:extLst>
              <a:ext uri="{FF2B5EF4-FFF2-40B4-BE49-F238E27FC236}">
                <a16:creationId xmlns:a16="http://schemas.microsoft.com/office/drawing/2014/main" id="{C5FE9E2D-AFD1-4B4D-902E-E1C51324E97F}"/>
              </a:ext>
            </a:extLst>
          </p:cNvPr>
          <p:cNvSpPr txBox="1"/>
          <p:nvPr/>
        </p:nvSpPr>
        <p:spPr>
          <a:xfrm>
            <a:off x="4453366" y="3002485"/>
            <a:ext cx="667179" cy="338554"/>
          </a:xfrm>
          <a:prstGeom prst="rect">
            <a:avLst/>
          </a:prstGeom>
          <a:noFill/>
        </p:spPr>
        <p:txBody>
          <a:bodyPr wrap="square" rtlCol="0">
            <a:spAutoFit/>
          </a:bodyPr>
          <a:lstStyle/>
          <a:p>
            <a:pPr algn="ctr"/>
            <a:r>
              <a:rPr lang="en-US" sz="1600" dirty="0"/>
              <a:t>o2</a:t>
            </a:r>
          </a:p>
        </p:txBody>
      </p:sp>
      <p:sp>
        <p:nvSpPr>
          <p:cNvPr id="107" name="文本框 106">
            <a:extLst>
              <a:ext uri="{FF2B5EF4-FFF2-40B4-BE49-F238E27FC236}">
                <a16:creationId xmlns:a16="http://schemas.microsoft.com/office/drawing/2014/main" id="{8C82B154-C9B4-4592-A3F8-B5F823F194FA}"/>
              </a:ext>
            </a:extLst>
          </p:cNvPr>
          <p:cNvSpPr txBox="1"/>
          <p:nvPr/>
        </p:nvSpPr>
        <p:spPr>
          <a:xfrm>
            <a:off x="5759727" y="1748182"/>
            <a:ext cx="667179" cy="338554"/>
          </a:xfrm>
          <a:prstGeom prst="rect">
            <a:avLst/>
          </a:prstGeom>
          <a:noFill/>
        </p:spPr>
        <p:txBody>
          <a:bodyPr wrap="square" rtlCol="0">
            <a:spAutoFit/>
          </a:bodyPr>
          <a:lstStyle/>
          <a:p>
            <a:pPr algn="ctr"/>
            <a:r>
              <a:rPr lang="en-US" sz="1600" dirty="0"/>
              <a:t>t1</a:t>
            </a:r>
          </a:p>
        </p:txBody>
      </p:sp>
      <p:sp>
        <p:nvSpPr>
          <p:cNvPr id="108" name="文本框 107">
            <a:extLst>
              <a:ext uri="{FF2B5EF4-FFF2-40B4-BE49-F238E27FC236}">
                <a16:creationId xmlns:a16="http://schemas.microsoft.com/office/drawing/2014/main" id="{EE4EC208-34A5-49D4-8712-61DB3C841CD2}"/>
              </a:ext>
            </a:extLst>
          </p:cNvPr>
          <p:cNvSpPr txBox="1"/>
          <p:nvPr/>
        </p:nvSpPr>
        <p:spPr>
          <a:xfrm>
            <a:off x="5749083" y="3005089"/>
            <a:ext cx="667179" cy="338554"/>
          </a:xfrm>
          <a:prstGeom prst="rect">
            <a:avLst/>
          </a:prstGeom>
          <a:noFill/>
        </p:spPr>
        <p:txBody>
          <a:bodyPr wrap="square" rtlCol="0">
            <a:spAutoFit/>
          </a:bodyPr>
          <a:lstStyle/>
          <a:p>
            <a:pPr algn="ctr"/>
            <a:r>
              <a:rPr lang="en-US" sz="1600" dirty="0"/>
              <a:t>t2</a:t>
            </a:r>
          </a:p>
        </p:txBody>
      </p:sp>
      <mc:AlternateContent xmlns:mc="http://schemas.openxmlformats.org/markup-compatibility/2006" xmlns:a14="http://schemas.microsoft.com/office/drawing/2010/main">
        <mc:Choice Requires="a14">
          <p:sp>
            <p:nvSpPr>
              <p:cNvPr id="109" name="矩形 108">
                <a:extLst>
                  <a:ext uri="{FF2B5EF4-FFF2-40B4-BE49-F238E27FC236}">
                    <a16:creationId xmlns:a16="http://schemas.microsoft.com/office/drawing/2014/main" id="{E30A3F42-A402-46F7-924B-085CDDE62086}"/>
                  </a:ext>
                </a:extLst>
              </p:cNvPr>
              <p:cNvSpPr/>
              <p:nvPr/>
            </p:nvSpPr>
            <p:spPr>
              <a:xfrm>
                <a:off x="3351185" y="1250949"/>
                <a:ext cx="682943"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𝑜</m:t>
                          </m:r>
                        </m:sub>
                      </m:sSub>
                    </m:oMath>
                  </m:oMathPara>
                </a14:m>
                <a:endParaRPr lang="en-US" dirty="0"/>
              </a:p>
            </p:txBody>
          </p:sp>
        </mc:Choice>
        <mc:Fallback xmlns="">
          <p:sp>
            <p:nvSpPr>
              <p:cNvPr id="109" name="矩形 108">
                <a:extLst>
                  <a:ext uri="{FF2B5EF4-FFF2-40B4-BE49-F238E27FC236}">
                    <a16:creationId xmlns:a16="http://schemas.microsoft.com/office/drawing/2014/main" id="{E30A3F42-A402-46F7-924B-085CDDE62086}"/>
                  </a:ext>
                </a:extLst>
              </p:cNvPr>
              <p:cNvSpPr>
                <a:spLocks noRot="1" noChangeAspect="1" noMove="1" noResize="1" noEditPoints="1" noAdjustHandles="1" noChangeArrowheads="1" noChangeShapeType="1" noTextEdit="1"/>
              </p:cNvSpPr>
              <p:nvPr/>
            </p:nvSpPr>
            <p:spPr>
              <a:xfrm>
                <a:off x="3351185" y="1250949"/>
                <a:ext cx="682943" cy="38151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矩形 109">
                <a:extLst>
                  <a:ext uri="{FF2B5EF4-FFF2-40B4-BE49-F238E27FC236}">
                    <a16:creationId xmlns:a16="http://schemas.microsoft.com/office/drawing/2014/main" id="{C59B709E-F369-46E2-BA2C-42C41C07DB4D}"/>
                  </a:ext>
                </a:extLst>
              </p:cNvPr>
              <p:cNvSpPr/>
              <p:nvPr/>
            </p:nvSpPr>
            <p:spPr>
              <a:xfrm>
                <a:off x="1453412" y="1275481"/>
                <a:ext cx="63953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𝑜</m:t>
                          </m:r>
                        </m:sub>
                      </m:sSub>
                    </m:oMath>
                  </m:oMathPara>
                </a14:m>
                <a:endParaRPr lang="en-US" dirty="0"/>
              </a:p>
            </p:txBody>
          </p:sp>
        </mc:Choice>
        <mc:Fallback xmlns="">
          <p:sp>
            <p:nvSpPr>
              <p:cNvPr id="110" name="矩形 109">
                <a:extLst>
                  <a:ext uri="{FF2B5EF4-FFF2-40B4-BE49-F238E27FC236}">
                    <a16:creationId xmlns:a16="http://schemas.microsoft.com/office/drawing/2014/main" id="{C59B709E-F369-46E2-BA2C-42C41C07DB4D}"/>
                  </a:ext>
                </a:extLst>
              </p:cNvPr>
              <p:cNvSpPr>
                <a:spLocks noRot="1" noChangeAspect="1" noMove="1" noResize="1" noEditPoints="1" noAdjustHandles="1" noChangeArrowheads="1" noChangeShapeType="1" noTextEdit="1"/>
              </p:cNvSpPr>
              <p:nvPr/>
            </p:nvSpPr>
            <p:spPr>
              <a:xfrm>
                <a:off x="1453412" y="1275481"/>
                <a:ext cx="639534" cy="381515"/>
              </a:xfrm>
              <a:prstGeom prst="rect">
                <a:avLst/>
              </a:prstGeom>
              <a:blipFill>
                <a:blip r:embed="rId22"/>
                <a:stretch>
                  <a:fillRect/>
                </a:stretch>
              </a:blipFill>
            </p:spPr>
            <p:txBody>
              <a:bodyPr/>
              <a:lstStyle/>
              <a:p>
                <a:r>
                  <a:rPr lang="en-US">
                    <a:noFill/>
                  </a:rPr>
                  <a:t> </a:t>
                </a:r>
              </a:p>
            </p:txBody>
          </p:sp>
        </mc:Fallback>
      </mc:AlternateContent>
      <p:sp>
        <p:nvSpPr>
          <p:cNvPr id="111" name="任意多边形: 形状 110">
            <a:extLst>
              <a:ext uri="{FF2B5EF4-FFF2-40B4-BE49-F238E27FC236}">
                <a16:creationId xmlns:a16="http://schemas.microsoft.com/office/drawing/2014/main" id="{90C1928B-1ACD-4BEB-BB75-4D54149803B1}"/>
              </a:ext>
            </a:extLst>
          </p:cNvPr>
          <p:cNvSpPr/>
          <p:nvPr/>
        </p:nvSpPr>
        <p:spPr>
          <a:xfrm>
            <a:off x="2415085" y="1588561"/>
            <a:ext cx="334664" cy="667180"/>
          </a:xfrm>
          <a:custGeom>
            <a:avLst/>
            <a:gdLst>
              <a:gd name="connsiteX0" fmla="*/ 333590 w 334664"/>
              <a:gd name="connsiteY0" fmla="*/ 0 h 667180"/>
              <a:gd name="connsiteX1" fmla="*/ 334664 w 334664"/>
              <a:gd name="connsiteY1" fmla="*/ 108 h 667180"/>
              <a:gd name="connsiteX2" fmla="*/ 334664 w 334664"/>
              <a:gd name="connsiteY2" fmla="*/ 667072 h 667180"/>
              <a:gd name="connsiteX3" fmla="*/ 333590 w 334664"/>
              <a:gd name="connsiteY3" fmla="*/ 667180 h 667180"/>
              <a:gd name="connsiteX4" fmla="*/ 0 w 334664"/>
              <a:gd name="connsiteY4" fmla="*/ 333590 h 667180"/>
              <a:gd name="connsiteX5" fmla="*/ 333590 w 334664"/>
              <a:gd name="connsiteY5" fmla="*/ 0 h 66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664" h="667180">
                <a:moveTo>
                  <a:pt x="333590" y="0"/>
                </a:moveTo>
                <a:lnTo>
                  <a:pt x="334664" y="108"/>
                </a:lnTo>
                <a:lnTo>
                  <a:pt x="334664" y="667072"/>
                </a:lnTo>
                <a:lnTo>
                  <a:pt x="333590" y="667180"/>
                </a:lnTo>
                <a:cubicBezTo>
                  <a:pt x="149353" y="667180"/>
                  <a:pt x="0" y="517827"/>
                  <a:pt x="0" y="333590"/>
                </a:cubicBezTo>
                <a:cubicBezTo>
                  <a:pt x="0" y="149353"/>
                  <a:pt x="149353" y="0"/>
                  <a:pt x="333590" y="0"/>
                </a:cubicBezTo>
                <a:close/>
              </a:path>
            </a:pathLst>
          </a:cu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任意多边形: 形状 111">
            <a:extLst>
              <a:ext uri="{FF2B5EF4-FFF2-40B4-BE49-F238E27FC236}">
                <a16:creationId xmlns:a16="http://schemas.microsoft.com/office/drawing/2014/main" id="{DE740A17-9C25-4FA0-9D20-5D571405923F}"/>
              </a:ext>
            </a:extLst>
          </p:cNvPr>
          <p:cNvSpPr/>
          <p:nvPr/>
        </p:nvSpPr>
        <p:spPr>
          <a:xfrm>
            <a:off x="2422791" y="2852685"/>
            <a:ext cx="334664" cy="667180"/>
          </a:xfrm>
          <a:custGeom>
            <a:avLst/>
            <a:gdLst>
              <a:gd name="connsiteX0" fmla="*/ 333590 w 334664"/>
              <a:gd name="connsiteY0" fmla="*/ 0 h 667180"/>
              <a:gd name="connsiteX1" fmla="*/ 334664 w 334664"/>
              <a:gd name="connsiteY1" fmla="*/ 108 h 667180"/>
              <a:gd name="connsiteX2" fmla="*/ 334664 w 334664"/>
              <a:gd name="connsiteY2" fmla="*/ 667072 h 667180"/>
              <a:gd name="connsiteX3" fmla="*/ 333590 w 334664"/>
              <a:gd name="connsiteY3" fmla="*/ 667180 h 667180"/>
              <a:gd name="connsiteX4" fmla="*/ 0 w 334664"/>
              <a:gd name="connsiteY4" fmla="*/ 333590 h 667180"/>
              <a:gd name="connsiteX5" fmla="*/ 333590 w 334664"/>
              <a:gd name="connsiteY5" fmla="*/ 0 h 66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664" h="667180">
                <a:moveTo>
                  <a:pt x="333590" y="0"/>
                </a:moveTo>
                <a:lnTo>
                  <a:pt x="334664" y="108"/>
                </a:lnTo>
                <a:lnTo>
                  <a:pt x="334664" y="667072"/>
                </a:lnTo>
                <a:lnTo>
                  <a:pt x="333590" y="667180"/>
                </a:lnTo>
                <a:cubicBezTo>
                  <a:pt x="149353" y="667180"/>
                  <a:pt x="0" y="517827"/>
                  <a:pt x="0" y="333590"/>
                </a:cubicBezTo>
                <a:cubicBezTo>
                  <a:pt x="0" y="149353"/>
                  <a:pt x="149353" y="0"/>
                  <a:pt x="333590" y="0"/>
                </a:cubicBezTo>
                <a:close/>
              </a:path>
            </a:pathLst>
          </a:cu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任意多边形: 形状 112">
            <a:extLst>
              <a:ext uri="{FF2B5EF4-FFF2-40B4-BE49-F238E27FC236}">
                <a16:creationId xmlns:a16="http://schemas.microsoft.com/office/drawing/2014/main" id="{B1E19382-D90C-4FB1-896A-B39BF70B4CD8}"/>
              </a:ext>
            </a:extLst>
          </p:cNvPr>
          <p:cNvSpPr/>
          <p:nvPr/>
        </p:nvSpPr>
        <p:spPr>
          <a:xfrm>
            <a:off x="4293280" y="1588580"/>
            <a:ext cx="334664" cy="667180"/>
          </a:xfrm>
          <a:custGeom>
            <a:avLst/>
            <a:gdLst>
              <a:gd name="connsiteX0" fmla="*/ 333590 w 334664"/>
              <a:gd name="connsiteY0" fmla="*/ 0 h 667180"/>
              <a:gd name="connsiteX1" fmla="*/ 334664 w 334664"/>
              <a:gd name="connsiteY1" fmla="*/ 108 h 667180"/>
              <a:gd name="connsiteX2" fmla="*/ 334664 w 334664"/>
              <a:gd name="connsiteY2" fmla="*/ 667072 h 667180"/>
              <a:gd name="connsiteX3" fmla="*/ 333590 w 334664"/>
              <a:gd name="connsiteY3" fmla="*/ 667180 h 667180"/>
              <a:gd name="connsiteX4" fmla="*/ 0 w 334664"/>
              <a:gd name="connsiteY4" fmla="*/ 333590 h 667180"/>
              <a:gd name="connsiteX5" fmla="*/ 333590 w 334664"/>
              <a:gd name="connsiteY5" fmla="*/ 0 h 66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664" h="667180">
                <a:moveTo>
                  <a:pt x="333590" y="0"/>
                </a:moveTo>
                <a:lnTo>
                  <a:pt x="334664" y="108"/>
                </a:lnTo>
                <a:lnTo>
                  <a:pt x="334664" y="667072"/>
                </a:lnTo>
                <a:lnTo>
                  <a:pt x="333590" y="667180"/>
                </a:lnTo>
                <a:cubicBezTo>
                  <a:pt x="149353" y="667180"/>
                  <a:pt x="0" y="517827"/>
                  <a:pt x="0" y="333590"/>
                </a:cubicBezTo>
                <a:cubicBezTo>
                  <a:pt x="0" y="149353"/>
                  <a:pt x="149353" y="0"/>
                  <a:pt x="333590" y="0"/>
                </a:cubicBezTo>
                <a:close/>
              </a:path>
            </a:pathLst>
          </a:cu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任意多边形: 形状 113">
            <a:extLst>
              <a:ext uri="{FF2B5EF4-FFF2-40B4-BE49-F238E27FC236}">
                <a16:creationId xmlns:a16="http://schemas.microsoft.com/office/drawing/2014/main" id="{50B2BDDC-ADA7-442A-914D-938192B01752}"/>
              </a:ext>
            </a:extLst>
          </p:cNvPr>
          <p:cNvSpPr/>
          <p:nvPr/>
        </p:nvSpPr>
        <p:spPr>
          <a:xfrm>
            <a:off x="4291263" y="2853819"/>
            <a:ext cx="334664" cy="667180"/>
          </a:xfrm>
          <a:custGeom>
            <a:avLst/>
            <a:gdLst>
              <a:gd name="connsiteX0" fmla="*/ 333590 w 334664"/>
              <a:gd name="connsiteY0" fmla="*/ 0 h 667180"/>
              <a:gd name="connsiteX1" fmla="*/ 334664 w 334664"/>
              <a:gd name="connsiteY1" fmla="*/ 108 h 667180"/>
              <a:gd name="connsiteX2" fmla="*/ 334664 w 334664"/>
              <a:gd name="connsiteY2" fmla="*/ 667072 h 667180"/>
              <a:gd name="connsiteX3" fmla="*/ 333590 w 334664"/>
              <a:gd name="connsiteY3" fmla="*/ 667180 h 667180"/>
              <a:gd name="connsiteX4" fmla="*/ 0 w 334664"/>
              <a:gd name="connsiteY4" fmla="*/ 333590 h 667180"/>
              <a:gd name="connsiteX5" fmla="*/ 333590 w 334664"/>
              <a:gd name="connsiteY5" fmla="*/ 0 h 66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664" h="667180">
                <a:moveTo>
                  <a:pt x="333590" y="0"/>
                </a:moveTo>
                <a:lnTo>
                  <a:pt x="334664" y="108"/>
                </a:lnTo>
                <a:lnTo>
                  <a:pt x="334664" y="667072"/>
                </a:lnTo>
                <a:lnTo>
                  <a:pt x="333590" y="667180"/>
                </a:lnTo>
                <a:cubicBezTo>
                  <a:pt x="149353" y="667180"/>
                  <a:pt x="0" y="517827"/>
                  <a:pt x="0" y="333590"/>
                </a:cubicBezTo>
                <a:cubicBezTo>
                  <a:pt x="0" y="149353"/>
                  <a:pt x="149353" y="0"/>
                  <a:pt x="333590" y="0"/>
                </a:cubicBezTo>
                <a:close/>
              </a:path>
            </a:pathLst>
          </a:cu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文本框 114">
            <a:extLst>
              <a:ext uri="{FF2B5EF4-FFF2-40B4-BE49-F238E27FC236}">
                <a16:creationId xmlns:a16="http://schemas.microsoft.com/office/drawing/2014/main" id="{1E66DE54-A475-405A-A9AE-C5FDECBFC7F1}"/>
              </a:ext>
            </a:extLst>
          </p:cNvPr>
          <p:cNvSpPr txBox="1"/>
          <p:nvPr/>
        </p:nvSpPr>
        <p:spPr>
          <a:xfrm>
            <a:off x="2280829" y="1747164"/>
            <a:ext cx="667179" cy="338554"/>
          </a:xfrm>
          <a:prstGeom prst="rect">
            <a:avLst/>
          </a:prstGeom>
          <a:noFill/>
        </p:spPr>
        <p:txBody>
          <a:bodyPr wrap="square" rtlCol="0">
            <a:spAutoFit/>
          </a:bodyPr>
          <a:lstStyle/>
          <a:p>
            <a:pPr algn="ctr"/>
            <a:r>
              <a:rPr lang="en-US" sz="1600" dirty="0"/>
              <a:t>in</a:t>
            </a:r>
          </a:p>
        </p:txBody>
      </p:sp>
      <p:sp>
        <p:nvSpPr>
          <p:cNvPr id="116" name="文本框 115">
            <a:extLst>
              <a:ext uri="{FF2B5EF4-FFF2-40B4-BE49-F238E27FC236}">
                <a16:creationId xmlns:a16="http://schemas.microsoft.com/office/drawing/2014/main" id="{0C0F21E2-F384-4C9D-8073-39F5713BF8B7}"/>
              </a:ext>
            </a:extLst>
          </p:cNvPr>
          <p:cNvSpPr txBox="1"/>
          <p:nvPr/>
        </p:nvSpPr>
        <p:spPr>
          <a:xfrm>
            <a:off x="2264770" y="3012406"/>
            <a:ext cx="667179" cy="338554"/>
          </a:xfrm>
          <a:prstGeom prst="rect">
            <a:avLst/>
          </a:prstGeom>
          <a:noFill/>
        </p:spPr>
        <p:txBody>
          <a:bodyPr wrap="square" rtlCol="0">
            <a:spAutoFit/>
          </a:bodyPr>
          <a:lstStyle/>
          <a:p>
            <a:pPr algn="ctr"/>
            <a:r>
              <a:rPr lang="en-US" sz="1600" dirty="0"/>
              <a:t>in</a:t>
            </a:r>
          </a:p>
        </p:txBody>
      </p:sp>
      <p:sp>
        <p:nvSpPr>
          <p:cNvPr id="117" name="文本框 116">
            <a:extLst>
              <a:ext uri="{FF2B5EF4-FFF2-40B4-BE49-F238E27FC236}">
                <a16:creationId xmlns:a16="http://schemas.microsoft.com/office/drawing/2014/main" id="{6FB8A3DE-E43F-4A24-B39A-CF430702911A}"/>
              </a:ext>
            </a:extLst>
          </p:cNvPr>
          <p:cNvSpPr txBox="1"/>
          <p:nvPr/>
        </p:nvSpPr>
        <p:spPr>
          <a:xfrm>
            <a:off x="4132585" y="1746394"/>
            <a:ext cx="667179" cy="338554"/>
          </a:xfrm>
          <a:prstGeom prst="rect">
            <a:avLst/>
          </a:prstGeom>
          <a:noFill/>
        </p:spPr>
        <p:txBody>
          <a:bodyPr wrap="square" rtlCol="0">
            <a:spAutoFit/>
          </a:bodyPr>
          <a:lstStyle/>
          <a:p>
            <a:pPr algn="ctr"/>
            <a:r>
              <a:rPr lang="en-US" sz="1600" dirty="0"/>
              <a:t>in</a:t>
            </a:r>
          </a:p>
        </p:txBody>
      </p:sp>
      <p:sp>
        <p:nvSpPr>
          <p:cNvPr id="118" name="文本框 117">
            <a:extLst>
              <a:ext uri="{FF2B5EF4-FFF2-40B4-BE49-F238E27FC236}">
                <a16:creationId xmlns:a16="http://schemas.microsoft.com/office/drawing/2014/main" id="{41006635-2F71-456B-9513-F82B05BA7DE2}"/>
              </a:ext>
            </a:extLst>
          </p:cNvPr>
          <p:cNvSpPr txBox="1"/>
          <p:nvPr/>
        </p:nvSpPr>
        <p:spPr>
          <a:xfrm>
            <a:off x="4168652" y="3004361"/>
            <a:ext cx="667179" cy="338554"/>
          </a:xfrm>
          <a:prstGeom prst="rect">
            <a:avLst/>
          </a:prstGeom>
          <a:noFill/>
        </p:spPr>
        <p:txBody>
          <a:bodyPr wrap="square" rtlCol="0">
            <a:spAutoFit/>
          </a:bodyPr>
          <a:lstStyle/>
          <a:p>
            <a:pPr algn="ctr"/>
            <a:r>
              <a:rPr lang="en-US" sz="1600" dirty="0"/>
              <a:t>in</a:t>
            </a:r>
          </a:p>
        </p:txBody>
      </p:sp>
      <p:sp>
        <p:nvSpPr>
          <p:cNvPr id="3" name="文本框 2">
            <a:extLst>
              <a:ext uri="{FF2B5EF4-FFF2-40B4-BE49-F238E27FC236}">
                <a16:creationId xmlns:a16="http://schemas.microsoft.com/office/drawing/2014/main" id="{2AE05B00-0813-48A1-8CCA-65A2C79D0605}"/>
              </a:ext>
            </a:extLst>
          </p:cNvPr>
          <p:cNvSpPr txBox="1"/>
          <p:nvPr/>
        </p:nvSpPr>
        <p:spPr>
          <a:xfrm>
            <a:off x="2260011" y="993796"/>
            <a:ext cx="1199501" cy="369332"/>
          </a:xfrm>
          <a:prstGeom prst="rect">
            <a:avLst/>
          </a:prstGeom>
          <a:noFill/>
        </p:spPr>
        <p:txBody>
          <a:bodyPr wrap="square" rtlCol="0">
            <a:spAutoFit/>
          </a:bodyPr>
          <a:lstStyle/>
          <a:p>
            <a:r>
              <a:rPr lang="en-US" dirty="0"/>
              <a:t>sigmoid</a:t>
            </a:r>
          </a:p>
        </p:txBody>
      </p:sp>
      <p:sp>
        <p:nvSpPr>
          <p:cNvPr id="119" name="文本框 118">
            <a:extLst>
              <a:ext uri="{FF2B5EF4-FFF2-40B4-BE49-F238E27FC236}">
                <a16:creationId xmlns:a16="http://schemas.microsoft.com/office/drawing/2014/main" id="{F27FAFAF-8439-4838-9499-65AE562C8667}"/>
              </a:ext>
            </a:extLst>
          </p:cNvPr>
          <p:cNvSpPr txBox="1"/>
          <p:nvPr/>
        </p:nvSpPr>
        <p:spPr>
          <a:xfrm>
            <a:off x="4092866" y="973742"/>
            <a:ext cx="1199501" cy="369332"/>
          </a:xfrm>
          <a:prstGeom prst="rect">
            <a:avLst/>
          </a:prstGeom>
          <a:noFill/>
        </p:spPr>
        <p:txBody>
          <a:bodyPr wrap="square" rtlCol="0">
            <a:spAutoFit/>
          </a:bodyPr>
          <a:lstStyle/>
          <a:p>
            <a:r>
              <a:rPr lang="en-US" dirty="0"/>
              <a:t>sigmoid</a:t>
            </a:r>
          </a:p>
        </p:txBody>
      </p:sp>
    </p:spTree>
    <p:extLst>
      <p:ext uri="{BB962C8B-B14F-4D97-AF65-F5344CB8AC3E}">
        <p14:creationId xmlns:p14="http://schemas.microsoft.com/office/powerpoint/2010/main" val="21657485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fade">
                                      <p:cBhvr>
                                        <p:cTn id="7" dur="1500"/>
                                        <p:tgtEl>
                                          <p:spTgt spid="6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8"/>
                                        </p:tgtEl>
                                        <p:attrNameLst>
                                          <p:attrName>style.visibility</p:attrName>
                                        </p:attrNameLst>
                                      </p:cBhvr>
                                      <p:to>
                                        <p:strVal val="visible"/>
                                      </p:to>
                                    </p:set>
                                    <p:animEffect transition="in" filter="fade">
                                      <p:cBhvr>
                                        <p:cTn id="10" dur="1500"/>
                                        <p:tgtEl>
                                          <p:spTgt spid="6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7"/>
                                        </p:tgtEl>
                                        <p:attrNameLst>
                                          <p:attrName>style.visibility</p:attrName>
                                        </p:attrNameLst>
                                      </p:cBhvr>
                                      <p:to>
                                        <p:strVal val="visible"/>
                                      </p:to>
                                    </p:set>
                                    <p:animEffect transition="in" filter="fade">
                                      <p:cBhvr>
                                        <p:cTn id="13" dur="1500"/>
                                        <p:tgtEl>
                                          <p:spTgt spid="77"/>
                                        </p:tgtEl>
                                      </p:cBhvr>
                                    </p:animEffect>
                                  </p:childTnLst>
                                </p:cTn>
                              </p:par>
                              <p:par>
                                <p:cTn id="14" presetID="10" presetClass="entr" presetSubtype="0" fill="hold" nodeType="withEffect">
                                  <p:stCondLst>
                                    <p:cond delay="0"/>
                                  </p:stCondLst>
                                  <p:childTnLst>
                                    <p:set>
                                      <p:cBhvr>
                                        <p:cTn id="15" dur="1" fill="hold">
                                          <p:stCondLst>
                                            <p:cond delay="0"/>
                                          </p:stCondLst>
                                        </p:cTn>
                                        <p:tgtEl>
                                          <p:spTgt spid="73"/>
                                        </p:tgtEl>
                                        <p:attrNameLst>
                                          <p:attrName>style.visibility</p:attrName>
                                        </p:attrNameLst>
                                      </p:cBhvr>
                                      <p:to>
                                        <p:strVal val="visible"/>
                                      </p:to>
                                    </p:set>
                                    <p:animEffect transition="in" filter="fade">
                                      <p:cBhvr>
                                        <p:cTn id="16" dur="1500"/>
                                        <p:tgtEl>
                                          <p:spTgt spid="73"/>
                                        </p:tgtEl>
                                      </p:cBhvr>
                                    </p:animEffect>
                                  </p:childTnLst>
                                </p:cTn>
                              </p:par>
                              <p:par>
                                <p:cTn id="17" presetID="10" presetClass="entr" presetSubtype="0" fill="hold" nodeType="withEffect">
                                  <p:stCondLst>
                                    <p:cond delay="0"/>
                                  </p:stCondLst>
                                  <p:childTnLst>
                                    <p:set>
                                      <p:cBhvr>
                                        <p:cTn id="18" dur="1" fill="hold">
                                          <p:stCondLst>
                                            <p:cond delay="0"/>
                                          </p:stCondLst>
                                        </p:cTn>
                                        <p:tgtEl>
                                          <p:spTgt spid="71"/>
                                        </p:tgtEl>
                                        <p:attrNameLst>
                                          <p:attrName>style.visibility</p:attrName>
                                        </p:attrNameLst>
                                      </p:cBhvr>
                                      <p:to>
                                        <p:strVal val="visible"/>
                                      </p:to>
                                    </p:set>
                                    <p:animEffect transition="in" filter="fade">
                                      <p:cBhvr>
                                        <p:cTn id="19" dur="1500"/>
                                        <p:tgtEl>
                                          <p:spTgt spid="71"/>
                                        </p:tgtEl>
                                      </p:cBhvr>
                                    </p:animEffect>
                                  </p:childTnLst>
                                </p:cTn>
                              </p:par>
                              <p:par>
                                <p:cTn id="20" presetID="10" presetClass="entr" presetSubtype="0" fill="hold" nodeType="with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1500"/>
                                        <p:tgtEl>
                                          <p:spTgt spid="7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66"/>
                                        </p:tgtEl>
                                        <p:attrNameLst>
                                          <p:attrName>style.visibility</p:attrName>
                                        </p:attrNameLst>
                                      </p:cBhvr>
                                      <p:to>
                                        <p:strVal val="visible"/>
                                      </p:to>
                                    </p:set>
                                    <p:animEffect transition="in" filter="fade">
                                      <p:cBhvr>
                                        <p:cTn id="25" dur="1500"/>
                                        <p:tgtEl>
                                          <p:spTgt spid="66"/>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9"/>
                                        </p:tgtEl>
                                        <p:attrNameLst>
                                          <p:attrName>style.visibility</p:attrName>
                                        </p:attrNameLst>
                                      </p:cBhvr>
                                      <p:to>
                                        <p:strVal val="visible"/>
                                      </p:to>
                                    </p:set>
                                    <p:animEffect transition="in" filter="fade">
                                      <p:cBhvr>
                                        <p:cTn id="28" dur="1500"/>
                                        <p:tgtEl>
                                          <p:spTgt spid="6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70"/>
                                        </p:tgtEl>
                                        <p:attrNameLst>
                                          <p:attrName>style.visibility</p:attrName>
                                        </p:attrNameLst>
                                      </p:cBhvr>
                                      <p:to>
                                        <p:strVal val="visible"/>
                                      </p:to>
                                    </p:set>
                                    <p:animEffect transition="in" filter="fade">
                                      <p:cBhvr>
                                        <p:cTn id="31" dur="1500"/>
                                        <p:tgtEl>
                                          <p:spTgt spid="70"/>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2" fill="hold" nodeType="clickEffect">
                                  <p:stCondLst>
                                    <p:cond delay="0"/>
                                  </p:stCondLst>
                                  <p:childTnLst>
                                    <p:set>
                                      <p:cBhvr>
                                        <p:cTn id="35" dur="1" fill="hold">
                                          <p:stCondLst>
                                            <p:cond delay="0"/>
                                          </p:stCondLst>
                                        </p:cTn>
                                        <p:tgtEl>
                                          <p:spTgt spid="74"/>
                                        </p:tgtEl>
                                        <p:attrNameLst>
                                          <p:attrName>style.visibility</p:attrName>
                                        </p:attrNameLst>
                                      </p:cBhvr>
                                      <p:to>
                                        <p:strVal val="visible"/>
                                      </p:to>
                                    </p:set>
                                    <p:animEffect transition="in" filter="wipe(right)">
                                      <p:cBhvr>
                                        <p:cTn id="36" dur="1500"/>
                                        <p:tgtEl>
                                          <p:spTgt spid="74"/>
                                        </p:tgtEl>
                                      </p:cBhvr>
                                    </p:animEffect>
                                  </p:childTnLst>
                                </p:cTn>
                              </p:par>
                              <p:par>
                                <p:cTn id="37" presetID="22" presetClass="entr" presetSubtype="2" fill="hold" grpId="0" nodeType="withEffect">
                                  <p:stCondLst>
                                    <p:cond delay="0"/>
                                  </p:stCondLst>
                                  <p:childTnLst>
                                    <p:set>
                                      <p:cBhvr>
                                        <p:cTn id="38" dur="1" fill="hold">
                                          <p:stCondLst>
                                            <p:cond delay="0"/>
                                          </p:stCondLst>
                                        </p:cTn>
                                        <p:tgtEl>
                                          <p:spTgt spid="75"/>
                                        </p:tgtEl>
                                        <p:attrNameLst>
                                          <p:attrName>style.visibility</p:attrName>
                                        </p:attrNameLst>
                                      </p:cBhvr>
                                      <p:to>
                                        <p:strVal val="visible"/>
                                      </p:to>
                                    </p:set>
                                    <p:animEffect transition="in" filter="wipe(right)">
                                      <p:cBhvr>
                                        <p:cTn id="39" dur="1500"/>
                                        <p:tgtEl>
                                          <p:spTgt spid="75"/>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76"/>
                                        </p:tgtEl>
                                        <p:attrNameLst>
                                          <p:attrName>style.visibility</p:attrName>
                                        </p:attrNameLst>
                                      </p:cBhvr>
                                      <p:to>
                                        <p:strVal val="visible"/>
                                      </p:to>
                                    </p:set>
                                    <p:animEffect transition="in" filter="fade">
                                      <p:cBhvr>
                                        <p:cTn id="44" dur="1500"/>
                                        <p:tgtEl>
                                          <p:spTgt spid="76"/>
                                        </p:tgtEl>
                                      </p:cBhvr>
                                    </p:animEffect>
                                  </p:childTnLst>
                                </p:cTn>
                              </p:par>
                            </p:childTnLst>
                          </p:cTn>
                        </p:par>
                      </p:childTnLst>
                    </p:cTn>
                  </p:par>
                  <p:par>
                    <p:cTn id="45" fill="hold">
                      <p:stCondLst>
                        <p:cond delay="indefinite"/>
                      </p:stCondLst>
                      <p:childTnLst>
                        <p:par>
                          <p:cTn id="46" fill="hold">
                            <p:stCondLst>
                              <p:cond delay="0"/>
                            </p:stCondLst>
                            <p:childTnLst>
                              <p:par>
                                <p:cTn id="47" presetID="53" presetClass="entr" presetSubtype="16" fill="hold" grpId="0" nodeType="clickEffect">
                                  <p:stCondLst>
                                    <p:cond delay="0"/>
                                  </p:stCondLst>
                                  <p:childTnLst>
                                    <p:set>
                                      <p:cBhvr>
                                        <p:cTn id="48" dur="1" fill="hold">
                                          <p:stCondLst>
                                            <p:cond delay="0"/>
                                          </p:stCondLst>
                                        </p:cTn>
                                        <p:tgtEl>
                                          <p:spTgt spid="61"/>
                                        </p:tgtEl>
                                        <p:attrNameLst>
                                          <p:attrName>style.visibility</p:attrName>
                                        </p:attrNameLst>
                                      </p:cBhvr>
                                      <p:to>
                                        <p:strVal val="visible"/>
                                      </p:to>
                                    </p:set>
                                    <p:anim calcmode="lin" valueType="num">
                                      <p:cBhvr>
                                        <p:cTn id="49" dur="1500" fill="hold"/>
                                        <p:tgtEl>
                                          <p:spTgt spid="61"/>
                                        </p:tgtEl>
                                        <p:attrNameLst>
                                          <p:attrName>ppt_w</p:attrName>
                                        </p:attrNameLst>
                                      </p:cBhvr>
                                      <p:tavLst>
                                        <p:tav tm="0">
                                          <p:val>
                                            <p:fltVal val="0"/>
                                          </p:val>
                                        </p:tav>
                                        <p:tav tm="100000">
                                          <p:val>
                                            <p:strVal val="#ppt_w"/>
                                          </p:val>
                                        </p:tav>
                                      </p:tavLst>
                                    </p:anim>
                                    <p:anim calcmode="lin" valueType="num">
                                      <p:cBhvr>
                                        <p:cTn id="50" dur="1500" fill="hold"/>
                                        <p:tgtEl>
                                          <p:spTgt spid="61"/>
                                        </p:tgtEl>
                                        <p:attrNameLst>
                                          <p:attrName>ppt_h</p:attrName>
                                        </p:attrNameLst>
                                      </p:cBhvr>
                                      <p:tavLst>
                                        <p:tav tm="0">
                                          <p:val>
                                            <p:fltVal val="0"/>
                                          </p:val>
                                        </p:tav>
                                        <p:tav tm="100000">
                                          <p:val>
                                            <p:strVal val="#ppt_h"/>
                                          </p:val>
                                        </p:tav>
                                      </p:tavLst>
                                    </p:anim>
                                    <p:animEffect transition="in" filter="fade">
                                      <p:cBhvr>
                                        <p:cTn id="51" dur="1500"/>
                                        <p:tgtEl>
                                          <p:spTgt spid="61"/>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62"/>
                                        </p:tgtEl>
                                        <p:attrNameLst>
                                          <p:attrName>style.visibility</p:attrName>
                                        </p:attrNameLst>
                                      </p:cBhvr>
                                      <p:to>
                                        <p:strVal val="visible"/>
                                      </p:to>
                                    </p:set>
                                    <p:animEffect transition="in" filter="wipe(left)">
                                      <p:cBhvr>
                                        <p:cTn id="56" dur="1500"/>
                                        <p:tgtEl>
                                          <p:spTgt spid="62"/>
                                        </p:tgtEl>
                                      </p:cBhvr>
                                    </p:animEffect>
                                  </p:childTnLst>
                                </p:cTn>
                              </p:par>
                              <p:par>
                                <p:cTn id="57" presetID="22" presetClass="entr" presetSubtype="8" fill="hold" grpId="0" nodeType="withEffect">
                                  <p:stCondLst>
                                    <p:cond delay="0"/>
                                  </p:stCondLst>
                                  <p:childTnLst>
                                    <p:set>
                                      <p:cBhvr>
                                        <p:cTn id="58" dur="1" fill="hold">
                                          <p:stCondLst>
                                            <p:cond delay="0"/>
                                          </p:stCondLst>
                                        </p:cTn>
                                        <p:tgtEl>
                                          <p:spTgt spid="63"/>
                                        </p:tgtEl>
                                        <p:attrNameLst>
                                          <p:attrName>style.visibility</p:attrName>
                                        </p:attrNameLst>
                                      </p:cBhvr>
                                      <p:to>
                                        <p:strVal val="visible"/>
                                      </p:to>
                                    </p:set>
                                    <p:animEffect transition="in" filter="wipe(left)">
                                      <p:cBhvr>
                                        <p:cTn id="59" dur="1500"/>
                                        <p:tgtEl>
                                          <p:spTgt spid="63"/>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nodeType="clickEffect">
                                  <p:stCondLst>
                                    <p:cond delay="0"/>
                                  </p:stCondLst>
                                  <p:childTnLst>
                                    <p:set>
                                      <p:cBhvr>
                                        <p:cTn id="63" dur="1" fill="hold">
                                          <p:stCondLst>
                                            <p:cond delay="0"/>
                                          </p:stCondLst>
                                        </p:cTn>
                                        <p:tgtEl>
                                          <p:spTgt spid="4"/>
                                        </p:tgtEl>
                                        <p:attrNameLst>
                                          <p:attrName>style.visibility</p:attrName>
                                        </p:attrNameLst>
                                      </p:cBhvr>
                                      <p:to>
                                        <p:strVal val="visible"/>
                                      </p:to>
                                    </p:set>
                                    <p:animEffect transition="in" filter="fade">
                                      <p:cBhvr>
                                        <p:cTn id="64" dur="1500"/>
                                        <p:tgtEl>
                                          <p:spTgt spid="4"/>
                                        </p:tgtEl>
                                      </p:cBhvr>
                                    </p:animEffect>
                                  </p:childTnLst>
                                </p:cTn>
                              </p:par>
                              <p:par>
                                <p:cTn id="65" presetID="22" presetClass="entr" presetSubtype="8" fill="hold" grpId="0" nodeType="withEffect">
                                  <p:stCondLst>
                                    <p:cond delay="0"/>
                                  </p:stCondLst>
                                  <p:childTnLst>
                                    <p:set>
                                      <p:cBhvr>
                                        <p:cTn id="66" dur="1" fill="hold">
                                          <p:stCondLst>
                                            <p:cond delay="0"/>
                                          </p:stCondLst>
                                        </p:cTn>
                                        <p:tgtEl>
                                          <p:spTgt spid="78"/>
                                        </p:tgtEl>
                                        <p:attrNameLst>
                                          <p:attrName>style.visibility</p:attrName>
                                        </p:attrNameLst>
                                      </p:cBhvr>
                                      <p:to>
                                        <p:strVal val="visible"/>
                                      </p:to>
                                    </p:set>
                                    <p:animEffect transition="in" filter="wipe(left)">
                                      <p:cBhvr>
                                        <p:cTn id="67" dur="1500"/>
                                        <p:tgtEl>
                                          <p:spTgt spid="7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79"/>
                                        </p:tgtEl>
                                        <p:attrNameLst>
                                          <p:attrName>style.visibility</p:attrName>
                                        </p:attrNameLst>
                                      </p:cBhvr>
                                      <p:to>
                                        <p:strVal val="visible"/>
                                      </p:to>
                                    </p:set>
                                    <p:animEffect transition="in" filter="wipe(left)">
                                      <p:cBhvr>
                                        <p:cTn id="70" dur="1500"/>
                                        <p:tgtEl>
                                          <p:spTgt spid="79"/>
                                        </p:tgtEl>
                                      </p:cBhvr>
                                    </p:animEffect>
                                  </p:childTnLst>
                                </p:cTn>
                              </p:par>
                            </p:childTnLst>
                          </p:cTn>
                        </p:par>
                      </p:childTnLst>
                    </p:cTn>
                  </p:par>
                  <p:par>
                    <p:cTn id="71" fill="hold">
                      <p:stCondLst>
                        <p:cond delay="indefinite"/>
                      </p:stCondLst>
                      <p:childTnLst>
                        <p:par>
                          <p:cTn id="72" fill="hold">
                            <p:stCondLst>
                              <p:cond delay="0"/>
                            </p:stCondLst>
                            <p:childTnLst>
                              <p:par>
                                <p:cTn id="73" presetID="10" presetClass="exit" presetSubtype="0" fill="hold" nodeType="clickEffect">
                                  <p:stCondLst>
                                    <p:cond delay="0"/>
                                  </p:stCondLst>
                                  <p:childTnLst>
                                    <p:animEffect transition="out" filter="fade">
                                      <p:cBhvr>
                                        <p:cTn id="74" dur="1500"/>
                                        <p:tgtEl>
                                          <p:spTgt spid="4"/>
                                        </p:tgtEl>
                                      </p:cBhvr>
                                    </p:animEffect>
                                    <p:set>
                                      <p:cBhvr>
                                        <p:cTn id="75" dur="1" fill="hold">
                                          <p:stCondLst>
                                            <p:cond delay="1499"/>
                                          </p:stCondLst>
                                        </p:cTn>
                                        <p:tgtEl>
                                          <p:spTgt spid="4"/>
                                        </p:tgtEl>
                                        <p:attrNameLst>
                                          <p:attrName>style.visibility</p:attrName>
                                        </p:attrNameLst>
                                      </p:cBhvr>
                                      <p:to>
                                        <p:strVal val="hidden"/>
                                      </p:to>
                                    </p:set>
                                  </p:childTnLst>
                                </p:cTn>
                              </p:par>
                            </p:childTnLst>
                          </p:cTn>
                        </p:par>
                      </p:childTnLst>
                    </p:cTn>
                  </p:par>
                  <p:par>
                    <p:cTn id="76" fill="hold">
                      <p:stCondLst>
                        <p:cond delay="indefinite"/>
                      </p:stCondLst>
                      <p:childTnLst>
                        <p:par>
                          <p:cTn id="77" fill="hold">
                            <p:stCondLst>
                              <p:cond delay="0"/>
                            </p:stCondLst>
                            <p:childTnLst>
                              <p:par>
                                <p:cTn id="78" presetID="22" presetClass="entr" presetSubtype="8" fill="hold" grpId="0" nodeType="clickEffect">
                                  <p:stCondLst>
                                    <p:cond delay="0"/>
                                  </p:stCondLst>
                                  <p:childTnLst>
                                    <p:set>
                                      <p:cBhvr>
                                        <p:cTn id="79" dur="1" fill="hold">
                                          <p:stCondLst>
                                            <p:cond delay="0"/>
                                          </p:stCondLst>
                                        </p:cTn>
                                        <p:tgtEl>
                                          <p:spTgt spid="64"/>
                                        </p:tgtEl>
                                        <p:attrNameLst>
                                          <p:attrName>style.visibility</p:attrName>
                                        </p:attrNameLst>
                                      </p:cBhvr>
                                      <p:to>
                                        <p:strVal val="visible"/>
                                      </p:to>
                                    </p:set>
                                    <p:animEffect transition="in" filter="wipe(left)">
                                      <p:cBhvr>
                                        <p:cTn id="80" dur="1500"/>
                                        <p:tgtEl>
                                          <p:spTgt spid="64"/>
                                        </p:tgtEl>
                                      </p:cBhvr>
                                    </p:animEffect>
                                  </p:childTnLst>
                                </p:cTn>
                              </p:par>
                              <p:par>
                                <p:cTn id="81" presetID="22" presetClass="entr" presetSubtype="8" fill="hold" grpId="0" nodeType="withEffect">
                                  <p:stCondLst>
                                    <p:cond delay="0"/>
                                  </p:stCondLst>
                                  <p:childTnLst>
                                    <p:set>
                                      <p:cBhvr>
                                        <p:cTn id="82" dur="1" fill="hold">
                                          <p:stCondLst>
                                            <p:cond delay="0"/>
                                          </p:stCondLst>
                                        </p:cTn>
                                        <p:tgtEl>
                                          <p:spTgt spid="65"/>
                                        </p:tgtEl>
                                        <p:attrNameLst>
                                          <p:attrName>style.visibility</p:attrName>
                                        </p:attrNameLst>
                                      </p:cBhvr>
                                      <p:to>
                                        <p:strVal val="visible"/>
                                      </p:to>
                                    </p:set>
                                    <p:animEffect transition="in" filter="wipe(left)">
                                      <p:cBhvr>
                                        <p:cTn id="83" dur="1500"/>
                                        <p:tgtEl>
                                          <p:spTgt spid="65"/>
                                        </p:tgtEl>
                                      </p:cBhvr>
                                    </p:animEffect>
                                  </p:childTnLst>
                                </p:cTn>
                              </p:par>
                            </p:childTnLst>
                          </p:cTn>
                        </p:par>
                      </p:childTnLst>
                    </p:cTn>
                  </p:par>
                  <p:par>
                    <p:cTn id="84" fill="hold">
                      <p:stCondLst>
                        <p:cond delay="indefinite"/>
                      </p:stCondLst>
                      <p:childTnLst>
                        <p:par>
                          <p:cTn id="85" fill="hold">
                            <p:stCondLst>
                              <p:cond delay="0"/>
                            </p:stCondLst>
                            <p:childTnLst>
                              <p:par>
                                <p:cTn id="86" presetID="42" presetClass="entr" presetSubtype="0" fill="hold" nodeType="clickEffect">
                                  <p:stCondLst>
                                    <p:cond delay="0"/>
                                  </p:stCondLst>
                                  <p:childTnLst>
                                    <p:set>
                                      <p:cBhvr>
                                        <p:cTn id="87" dur="1" fill="hold">
                                          <p:stCondLst>
                                            <p:cond delay="0"/>
                                          </p:stCondLst>
                                        </p:cTn>
                                        <p:tgtEl>
                                          <p:spTgt spid="5">
                                            <p:txEl>
                                              <p:pRg st="0" end="0"/>
                                            </p:txEl>
                                          </p:spTgt>
                                        </p:tgtEl>
                                        <p:attrNameLst>
                                          <p:attrName>style.visibility</p:attrName>
                                        </p:attrNameLst>
                                      </p:cBhvr>
                                      <p:to>
                                        <p:strVal val="visible"/>
                                      </p:to>
                                    </p:set>
                                    <p:animEffect transition="in" filter="fade">
                                      <p:cBhvr>
                                        <p:cTn id="88" dur="1500"/>
                                        <p:tgtEl>
                                          <p:spTgt spid="5">
                                            <p:txEl>
                                              <p:pRg st="0" end="0"/>
                                            </p:txEl>
                                          </p:spTgt>
                                        </p:tgtEl>
                                      </p:cBhvr>
                                    </p:animEffect>
                                    <p:anim calcmode="lin" valueType="num">
                                      <p:cBhvr>
                                        <p:cTn id="89" dur="1500" fill="hold"/>
                                        <p:tgtEl>
                                          <p:spTgt spid="5">
                                            <p:txEl>
                                              <p:pRg st="0" end="0"/>
                                            </p:txEl>
                                          </p:spTgt>
                                        </p:tgtEl>
                                        <p:attrNameLst>
                                          <p:attrName>ppt_x</p:attrName>
                                        </p:attrNameLst>
                                      </p:cBhvr>
                                      <p:tavLst>
                                        <p:tav tm="0">
                                          <p:val>
                                            <p:strVal val="#ppt_x"/>
                                          </p:val>
                                        </p:tav>
                                        <p:tav tm="100000">
                                          <p:val>
                                            <p:strVal val="#ppt_x"/>
                                          </p:val>
                                        </p:tav>
                                      </p:tavLst>
                                    </p:anim>
                                    <p:anim calcmode="lin" valueType="num">
                                      <p:cBhvr>
                                        <p:cTn id="90" dur="1500" fill="hold"/>
                                        <p:tgtEl>
                                          <p:spTgt spid="5">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53" presetClass="entr" presetSubtype="16" fill="hold" grpId="0" nodeType="clickEffect">
                                  <p:stCondLst>
                                    <p:cond delay="0"/>
                                  </p:stCondLst>
                                  <p:childTnLst>
                                    <p:set>
                                      <p:cBhvr>
                                        <p:cTn id="94" dur="1" fill="hold">
                                          <p:stCondLst>
                                            <p:cond delay="0"/>
                                          </p:stCondLst>
                                        </p:cTn>
                                        <p:tgtEl>
                                          <p:spTgt spid="80"/>
                                        </p:tgtEl>
                                        <p:attrNameLst>
                                          <p:attrName>style.visibility</p:attrName>
                                        </p:attrNameLst>
                                      </p:cBhvr>
                                      <p:to>
                                        <p:strVal val="visible"/>
                                      </p:to>
                                    </p:set>
                                    <p:anim calcmode="lin" valueType="num">
                                      <p:cBhvr>
                                        <p:cTn id="95" dur="1500" fill="hold"/>
                                        <p:tgtEl>
                                          <p:spTgt spid="80"/>
                                        </p:tgtEl>
                                        <p:attrNameLst>
                                          <p:attrName>ppt_w</p:attrName>
                                        </p:attrNameLst>
                                      </p:cBhvr>
                                      <p:tavLst>
                                        <p:tav tm="0">
                                          <p:val>
                                            <p:fltVal val="0"/>
                                          </p:val>
                                        </p:tav>
                                        <p:tav tm="100000">
                                          <p:val>
                                            <p:strVal val="#ppt_w"/>
                                          </p:val>
                                        </p:tav>
                                      </p:tavLst>
                                    </p:anim>
                                    <p:anim calcmode="lin" valueType="num">
                                      <p:cBhvr>
                                        <p:cTn id="96" dur="1500" fill="hold"/>
                                        <p:tgtEl>
                                          <p:spTgt spid="80"/>
                                        </p:tgtEl>
                                        <p:attrNameLst>
                                          <p:attrName>ppt_h</p:attrName>
                                        </p:attrNameLst>
                                      </p:cBhvr>
                                      <p:tavLst>
                                        <p:tav tm="0">
                                          <p:val>
                                            <p:fltVal val="0"/>
                                          </p:val>
                                        </p:tav>
                                        <p:tav tm="100000">
                                          <p:val>
                                            <p:strVal val="#ppt_h"/>
                                          </p:val>
                                        </p:tav>
                                      </p:tavLst>
                                    </p:anim>
                                    <p:animEffect transition="in" filter="fade">
                                      <p:cBhvr>
                                        <p:cTn id="97" dur="1500"/>
                                        <p:tgtEl>
                                          <p:spTgt spid="80"/>
                                        </p:tgtEl>
                                      </p:cBhvr>
                                    </p:animEffect>
                                  </p:childTnLst>
                                </p:cTn>
                              </p:par>
                            </p:childTnLst>
                          </p:cTn>
                        </p:par>
                      </p:childTnLst>
                    </p:cTn>
                  </p:par>
                  <p:par>
                    <p:cTn id="98" fill="hold">
                      <p:stCondLst>
                        <p:cond delay="indefinite"/>
                      </p:stCondLst>
                      <p:childTnLst>
                        <p:par>
                          <p:cTn id="99" fill="hold">
                            <p:stCondLst>
                              <p:cond delay="0"/>
                            </p:stCondLst>
                            <p:childTnLst>
                              <p:par>
                                <p:cTn id="100" presetID="22" presetClass="entr" presetSubtype="8" fill="hold" grpId="0" nodeType="clickEffect">
                                  <p:stCondLst>
                                    <p:cond delay="0"/>
                                  </p:stCondLst>
                                  <p:childTnLst>
                                    <p:set>
                                      <p:cBhvr>
                                        <p:cTn id="101" dur="1" fill="hold">
                                          <p:stCondLst>
                                            <p:cond delay="0"/>
                                          </p:stCondLst>
                                        </p:cTn>
                                        <p:tgtEl>
                                          <p:spTgt spid="10"/>
                                        </p:tgtEl>
                                        <p:attrNameLst>
                                          <p:attrName>style.visibility</p:attrName>
                                        </p:attrNameLst>
                                      </p:cBhvr>
                                      <p:to>
                                        <p:strVal val="visible"/>
                                      </p:to>
                                    </p:set>
                                    <p:animEffect transition="in" filter="wipe(left)">
                                      <p:cBhvr>
                                        <p:cTn id="102" dur="1500"/>
                                        <p:tgtEl>
                                          <p:spTgt spid="10"/>
                                        </p:tgtEl>
                                      </p:cBhvr>
                                    </p:animEffect>
                                  </p:childTnLst>
                                </p:cTn>
                              </p:par>
                            </p:childTnLst>
                          </p:cTn>
                        </p:par>
                      </p:childTnLst>
                    </p:cTn>
                  </p:par>
                  <p:par>
                    <p:cTn id="103" fill="hold">
                      <p:stCondLst>
                        <p:cond delay="indefinite"/>
                      </p:stCondLst>
                      <p:childTnLst>
                        <p:par>
                          <p:cTn id="104" fill="hold">
                            <p:stCondLst>
                              <p:cond delay="0"/>
                            </p:stCondLst>
                            <p:childTnLst>
                              <p:par>
                                <p:cTn id="105" presetID="22" presetClass="entr" presetSubtype="8" fill="hold" grpId="0" nodeType="clickEffect">
                                  <p:stCondLst>
                                    <p:cond delay="0"/>
                                  </p:stCondLst>
                                  <p:childTnLst>
                                    <p:set>
                                      <p:cBhvr>
                                        <p:cTn id="106" dur="1" fill="hold">
                                          <p:stCondLst>
                                            <p:cond delay="0"/>
                                          </p:stCondLst>
                                        </p:cTn>
                                        <p:tgtEl>
                                          <p:spTgt spid="11"/>
                                        </p:tgtEl>
                                        <p:attrNameLst>
                                          <p:attrName>style.visibility</p:attrName>
                                        </p:attrNameLst>
                                      </p:cBhvr>
                                      <p:to>
                                        <p:strVal val="visible"/>
                                      </p:to>
                                    </p:set>
                                    <p:animEffect transition="in" filter="wipe(left)">
                                      <p:cBhvr>
                                        <p:cTn id="107" dur="1500"/>
                                        <p:tgtEl>
                                          <p:spTgt spid="11"/>
                                        </p:tgtEl>
                                      </p:cBhvr>
                                    </p:animEffect>
                                  </p:childTnLst>
                                </p:cTn>
                              </p:par>
                            </p:childTnLst>
                          </p:cTn>
                        </p:par>
                      </p:childTnLst>
                    </p:cTn>
                  </p:par>
                  <p:par>
                    <p:cTn id="108" fill="hold">
                      <p:stCondLst>
                        <p:cond delay="indefinite"/>
                      </p:stCondLst>
                      <p:childTnLst>
                        <p:par>
                          <p:cTn id="109" fill="hold">
                            <p:stCondLst>
                              <p:cond delay="0"/>
                            </p:stCondLst>
                            <p:childTnLst>
                              <p:par>
                                <p:cTn id="110" presetID="22" presetClass="entr" presetSubtype="8" fill="hold" nodeType="clickEffect">
                                  <p:stCondLst>
                                    <p:cond delay="0"/>
                                  </p:stCondLst>
                                  <p:childTnLst>
                                    <p:set>
                                      <p:cBhvr>
                                        <p:cTn id="111" dur="1" fill="hold">
                                          <p:stCondLst>
                                            <p:cond delay="0"/>
                                          </p:stCondLst>
                                        </p:cTn>
                                        <p:tgtEl>
                                          <p:spTgt spid="81">
                                            <p:txEl>
                                              <p:pRg st="0" end="0"/>
                                            </p:txEl>
                                          </p:spTgt>
                                        </p:tgtEl>
                                        <p:attrNameLst>
                                          <p:attrName>style.visibility</p:attrName>
                                        </p:attrNameLst>
                                      </p:cBhvr>
                                      <p:to>
                                        <p:strVal val="visible"/>
                                      </p:to>
                                    </p:set>
                                    <p:animEffect transition="in" filter="wipe(left)">
                                      <p:cBhvr>
                                        <p:cTn id="112" dur="500"/>
                                        <p:tgtEl>
                                          <p:spTgt spid="8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p:bldP spid="62" grpId="0"/>
      <p:bldP spid="63" grpId="0"/>
      <p:bldP spid="64" grpId="0"/>
      <p:bldP spid="65" grpId="0"/>
      <p:bldP spid="66" grpId="0" animBg="1"/>
      <p:bldP spid="67" grpId="0" animBg="1"/>
      <p:bldP spid="68" grpId="0"/>
      <p:bldP spid="69" grpId="0"/>
      <p:bldP spid="70" grpId="0" animBg="1"/>
      <p:bldP spid="75" grpId="0"/>
      <p:bldP spid="76" grpId="0"/>
      <p:bldP spid="77" grpId="0"/>
      <p:bldP spid="78" grpId="0"/>
      <p:bldP spid="79" grpId="0"/>
      <p:bldP spid="80" grpId="0"/>
      <p:bldP spid="10" grpId="0"/>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标题 1">
            <a:extLst>
              <a:ext uri="{FF2B5EF4-FFF2-40B4-BE49-F238E27FC236}">
                <a16:creationId xmlns:a16="http://schemas.microsoft.com/office/drawing/2014/main" id="{16D4AD8B-22D7-4CA6-A7E3-0B8B3F431E2A}"/>
              </a:ext>
            </a:extLst>
          </p:cNvPr>
          <p:cNvSpPr txBox="1">
            <a:spLocks/>
          </p:cNvSpPr>
          <p:nvPr/>
        </p:nvSpPr>
        <p:spPr>
          <a:xfrm>
            <a:off x="550863" y="352686"/>
            <a:ext cx="10972800" cy="5334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dirty="0"/>
          </a:p>
        </p:txBody>
      </p:sp>
      <p:sp>
        <p:nvSpPr>
          <p:cNvPr id="2" name="文本框 1">
            <a:extLst>
              <a:ext uri="{FF2B5EF4-FFF2-40B4-BE49-F238E27FC236}">
                <a16:creationId xmlns:a16="http://schemas.microsoft.com/office/drawing/2014/main" id="{A94A4687-9C8A-4532-B54E-90879AA0D549}"/>
              </a:ext>
            </a:extLst>
          </p:cNvPr>
          <p:cNvSpPr txBox="1"/>
          <p:nvPr/>
        </p:nvSpPr>
        <p:spPr>
          <a:xfrm>
            <a:off x="668337" y="434720"/>
            <a:ext cx="9480598" cy="369332"/>
          </a:xfrm>
          <a:prstGeom prst="rect">
            <a:avLst/>
          </a:prstGeom>
          <a:noFill/>
        </p:spPr>
        <p:txBody>
          <a:bodyPr wrap="square" rtlCol="0">
            <a:spAutoFit/>
          </a:bodyPr>
          <a:lstStyle/>
          <a:p>
            <a:r>
              <a:rPr lang="zh-CN" altLang="en-US" dirty="0"/>
              <a:t>梯度下降法：在负梯度方向上移动参数</a:t>
            </a:r>
            <a:endParaRPr lang="en-US" dirty="0"/>
          </a:p>
        </p:txBody>
      </p:sp>
      <p:pic>
        <p:nvPicPr>
          <p:cNvPr id="5" name="图片 4">
            <a:extLst>
              <a:ext uri="{FF2B5EF4-FFF2-40B4-BE49-F238E27FC236}">
                <a16:creationId xmlns:a16="http://schemas.microsoft.com/office/drawing/2014/main" id="{50BB81BA-4505-4565-8EF5-145B9CEDDFA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35748" y="1405308"/>
            <a:ext cx="2756028" cy="1943918"/>
          </a:xfrm>
          <a:prstGeom prst="rect">
            <a:avLst/>
          </a:prstGeom>
        </p:spPr>
      </p:pic>
      <p:pic>
        <p:nvPicPr>
          <p:cNvPr id="6" name="图片 5">
            <a:extLst>
              <a:ext uri="{FF2B5EF4-FFF2-40B4-BE49-F238E27FC236}">
                <a16:creationId xmlns:a16="http://schemas.microsoft.com/office/drawing/2014/main" id="{BA5A73C2-5233-4957-A8FC-9A4791BC377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8575" y="3644359"/>
            <a:ext cx="4218643" cy="2162175"/>
          </a:xfrm>
          <a:prstGeom prst="rect">
            <a:avLst/>
          </a:prstGeom>
        </p:spPr>
      </p:pic>
      <p:sp>
        <p:nvSpPr>
          <p:cNvPr id="58" name="Line 5">
            <a:extLst>
              <a:ext uri="{FF2B5EF4-FFF2-40B4-BE49-F238E27FC236}">
                <a16:creationId xmlns:a16="http://schemas.microsoft.com/office/drawing/2014/main" id="{FDCCD83D-3AB5-4343-8266-089D6EF56F45}"/>
              </a:ext>
            </a:extLst>
          </p:cNvPr>
          <p:cNvSpPr>
            <a:spLocks noChangeShapeType="1"/>
          </p:cNvSpPr>
          <p:nvPr/>
        </p:nvSpPr>
        <p:spPr bwMode="auto">
          <a:xfrm flipH="1" flipV="1">
            <a:off x="5738303" y="5918330"/>
            <a:ext cx="4902710" cy="15161"/>
          </a:xfrm>
          <a:prstGeom prst="line">
            <a:avLst/>
          </a:prstGeom>
          <a:ln>
            <a:headEnd type="triangle"/>
            <a:tailEnd/>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txBody>
          <a:bodyPr vert="horz" wrap="non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59" name="Line 7">
            <a:extLst>
              <a:ext uri="{FF2B5EF4-FFF2-40B4-BE49-F238E27FC236}">
                <a16:creationId xmlns:a16="http://schemas.microsoft.com/office/drawing/2014/main" id="{1731D795-C997-407A-BC32-81C899EDCEF6}"/>
              </a:ext>
            </a:extLst>
          </p:cNvPr>
          <p:cNvSpPr>
            <a:spLocks noChangeShapeType="1"/>
          </p:cNvSpPr>
          <p:nvPr/>
        </p:nvSpPr>
        <p:spPr bwMode="auto">
          <a:xfrm flipH="1" flipV="1">
            <a:off x="5733347" y="3839324"/>
            <a:ext cx="1" cy="2079003"/>
          </a:xfrm>
          <a:prstGeom prst="line">
            <a:avLst/>
          </a:prstGeom>
          <a:ln>
            <a:headEnd/>
            <a:tailEnd type="triangle"/>
          </a:ln>
          <a:extLst>
            <a:ext uri="{909E8E84-426E-40DD-AFC4-6F175D3DCCD1}">
              <a14:hiddenFill xmlns:a14="http://schemas.microsoft.com/office/drawing/2010/main">
                <a:noFill/>
              </a14:hiddenFill>
            </a:ext>
          </a:extLst>
        </p:spPr>
        <p:style>
          <a:lnRef idx="3">
            <a:schemeClr val="accent5"/>
          </a:lnRef>
          <a:fillRef idx="0">
            <a:schemeClr val="accent5"/>
          </a:fillRef>
          <a:effectRef idx="2">
            <a:schemeClr val="accent5"/>
          </a:effectRef>
          <a:fontRef idx="minor">
            <a:schemeClr val="tx1"/>
          </a:fontRef>
        </p:style>
        <p:txBody>
          <a:bodyPr vert="horz" wrap="non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Regular"/>
              <a:ea typeface="思源黑体 CN Regular"/>
              <a:cs typeface="+mn-cs"/>
            </a:endParaRPr>
          </a:p>
        </p:txBody>
      </p:sp>
      <p:sp>
        <p:nvSpPr>
          <p:cNvPr id="60" name="文本框 59">
            <a:extLst>
              <a:ext uri="{FF2B5EF4-FFF2-40B4-BE49-F238E27FC236}">
                <a16:creationId xmlns:a16="http://schemas.microsoft.com/office/drawing/2014/main" id="{7AC596C4-E717-43BB-BCEA-5DFAE0EBBB29}"/>
              </a:ext>
            </a:extLst>
          </p:cNvPr>
          <p:cNvSpPr txBox="1"/>
          <p:nvPr/>
        </p:nvSpPr>
        <p:spPr>
          <a:xfrm>
            <a:off x="5225643" y="3848982"/>
            <a:ext cx="461986"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altLang="zh-CN" sz="1050" dirty="0">
                <a:solidFill>
                  <a:prstClr val="black">
                    <a:lumMod val="75000"/>
                    <a:lumOff val="25000"/>
                  </a:prstClr>
                </a:solidFill>
                <a:latin typeface="思源黑体 CN Regular"/>
                <a:ea typeface="思源黑体 CN Regular"/>
              </a:rPr>
              <a:t>error</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思源黑体 CN Regular"/>
              <a:ea typeface="思源黑体 CN Regular"/>
              <a:cs typeface="+mn-cs"/>
            </a:endParaRPr>
          </a:p>
        </p:txBody>
      </p:sp>
      <p:sp>
        <p:nvSpPr>
          <p:cNvPr id="65" name="文本框 64">
            <a:extLst>
              <a:ext uri="{FF2B5EF4-FFF2-40B4-BE49-F238E27FC236}">
                <a16:creationId xmlns:a16="http://schemas.microsoft.com/office/drawing/2014/main" id="{F248AC3E-9C4F-4F91-83F7-F8449C2185FB}"/>
              </a:ext>
            </a:extLst>
          </p:cNvPr>
          <p:cNvSpPr txBox="1"/>
          <p:nvPr/>
        </p:nvSpPr>
        <p:spPr>
          <a:xfrm>
            <a:off x="10258408" y="6045286"/>
            <a:ext cx="280847" cy="25391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050" b="0" i="0" u="none" strike="noStrike" kern="1200" cap="none" spc="0" normalizeH="0" baseline="0" noProof="0" dirty="0">
                <a:ln>
                  <a:noFill/>
                </a:ln>
                <a:solidFill>
                  <a:prstClr val="black">
                    <a:lumMod val="75000"/>
                    <a:lumOff val="25000"/>
                  </a:prstClr>
                </a:solidFill>
                <a:effectLst/>
                <a:uLnTx/>
                <a:uFillTx/>
                <a:latin typeface="思源黑体 CN Regular"/>
                <a:ea typeface="思源黑体 CN Regular"/>
                <a:cs typeface="+mn-cs"/>
              </a:rPr>
              <a:t>w</a:t>
            </a:r>
            <a:endParaRPr kumimoji="0" lang="zh-CN" altLang="en-US" sz="1050" b="0" i="0" u="none" strike="noStrike" kern="1200" cap="none" spc="0" normalizeH="0" baseline="0" noProof="0" dirty="0">
              <a:ln>
                <a:noFill/>
              </a:ln>
              <a:solidFill>
                <a:prstClr val="black">
                  <a:lumMod val="75000"/>
                  <a:lumOff val="25000"/>
                </a:prstClr>
              </a:solidFill>
              <a:effectLst/>
              <a:uLnTx/>
              <a:uFillTx/>
              <a:latin typeface="思源黑体 CN Regular"/>
              <a:ea typeface="思源黑体 CN Regular"/>
              <a:cs typeface="+mn-cs"/>
            </a:endParaRPr>
          </a:p>
        </p:txBody>
      </p:sp>
      <p:sp>
        <p:nvSpPr>
          <p:cNvPr id="13" name="椭圆 12">
            <a:extLst>
              <a:ext uri="{FF2B5EF4-FFF2-40B4-BE49-F238E27FC236}">
                <a16:creationId xmlns:a16="http://schemas.microsoft.com/office/drawing/2014/main" id="{4080DD67-00CF-49D9-8B20-932F0871967F}"/>
              </a:ext>
            </a:extLst>
          </p:cNvPr>
          <p:cNvSpPr/>
          <p:nvPr/>
        </p:nvSpPr>
        <p:spPr>
          <a:xfrm>
            <a:off x="5947163" y="4024910"/>
            <a:ext cx="155975" cy="155975"/>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C6A144F0-3CE0-40B0-9EEF-5C6348300E98}"/>
              </a:ext>
            </a:extLst>
          </p:cNvPr>
          <p:cNvSpPr/>
          <p:nvPr/>
        </p:nvSpPr>
        <p:spPr>
          <a:xfrm>
            <a:off x="9603582" y="3937638"/>
            <a:ext cx="174543" cy="174543"/>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16" name="图片 15">
            <a:extLst>
              <a:ext uri="{FF2B5EF4-FFF2-40B4-BE49-F238E27FC236}">
                <a16:creationId xmlns:a16="http://schemas.microsoft.com/office/drawing/2014/main" id="{9365CACA-5FBA-4FA7-AC00-813B40031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1304" y="3429000"/>
            <a:ext cx="3830555" cy="2920798"/>
          </a:xfrm>
          <a:prstGeom prst="rect">
            <a:avLst/>
          </a:prstGeom>
        </p:spPr>
      </p:pic>
      <p:sp>
        <p:nvSpPr>
          <p:cNvPr id="77" name="矩形 76">
            <a:extLst>
              <a:ext uri="{FF2B5EF4-FFF2-40B4-BE49-F238E27FC236}">
                <a16:creationId xmlns:a16="http://schemas.microsoft.com/office/drawing/2014/main" id="{DA543D93-11B3-49A0-A250-DC12117276CB}"/>
              </a:ext>
            </a:extLst>
          </p:cNvPr>
          <p:cNvSpPr/>
          <p:nvPr/>
        </p:nvSpPr>
        <p:spPr>
          <a:xfrm>
            <a:off x="10100673" y="5354033"/>
            <a:ext cx="1107996" cy="369332"/>
          </a:xfrm>
          <a:prstGeom prst="rect">
            <a:avLst/>
          </a:prstGeom>
        </p:spPr>
        <p:txBody>
          <a:bodyPr wrap="none">
            <a:spAutoFit/>
          </a:bodyPr>
          <a:lstStyle/>
          <a:p>
            <a:r>
              <a:rPr lang="zh-CN" altLang="en-US" dirty="0">
                <a:solidFill>
                  <a:srgbClr val="FF0000"/>
                </a:solidFill>
              </a:rPr>
              <a:t>全局最小</a:t>
            </a:r>
            <a:endParaRPr lang="en-US" dirty="0">
              <a:solidFill>
                <a:srgbClr val="FF0000"/>
              </a:solidFill>
            </a:endParaRPr>
          </a:p>
        </p:txBody>
      </p:sp>
      <p:cxnSp>
        <p:nvCxnSpPr>
          <p:cNvPr id="78" name="直接箭头连接符 77">
            <a:extLst>
              <a:ext uri="{FF2B5EF4-FFF2-40B4-BE49-F238E27FC236}">
                <a16:creationId xmlns:a16="http://schemas.microsoft.com/office/drawing/2014/main" id="{EF3FFF72-CA1A-4EB2-8952-9A64CFB9BF77}"/>
              </a:ext>
            </a:extLst>
          </p:cNvPr>
          <p:cNvCxnSpPr>
            <a:cxnSpLocks/>
            <a:endCxn id="77" idx="1"/>
          </p:cNvCxnSpPr>
          <p:nvPr/>
        </p:nvCxnSpPr>
        <p:spPr>
          <a:xfrm flipV="1">
            <a:off x="9182100" y="5538699"/>
            <a:ext cx="918573" cy="184668"/>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80" name="矩形 79">
            <a:extLst>
              <a:ext uri="{FF2B5EF4-FFF2-40B4-BE49-F238E27FC236}">
                <a16:creationId xmlns:a16="http://schemas.microsoft.com/office/drawing/2014/main" id="{5297E826-4A3F-4464-8D52-6D6F4879D898}"/>
              </a:ext>
            </a:extLst>
          </p:cNvPr>
          <p:cNvSpPr/>
          <p:nvPr/>
        </p:nvSpPr>
        <p:spPr>
          <a:xfrm>
            <a:off x="7069705" y="4042181"/>
            <a:ext cx="1107996" cy="369332"/>
          </a:xfrm>
          <a:prstGeom prst="rect">
            <a:avLst/>
          </a:prstGeom>
        </p:spPr>
        <p:txBody>
          <a:bodyPr wrap="none">
            <a:spAutoFit/>
          </a:bodyPr>
          <a:lstStyle/>
          <a:p>
            <a:r>
              <a:rPr lang="zh-CN" altLang="en-US" dirty="0">
                <a:solidFill>
                  <a:srgbClr val="FF0000"/>
                </a:solidFill>
              </a:rPr>
              <a:t>局部最小</a:t>
            </a:r>
            <a:endParaRPr lang="en-US" dirty="0">
              <a:solidFill>
                <a:srgbClr val="FF0000"/>
              </a:solidFill>
            </a:endParaRPr>
          </a:p>
        </p:txBody>
      </p:sp>
      <p:cxnSp>
        <p:nvCxnSpPr>
          <p:cNvPr id="81" name="直接箭头连接符 80">
            <a:extLst>
              <a:ext uri="{FF2B5EF4-FFF2-40B4-BE49-F238E27FC236}">
                <a16:creationId xmlns:a16="http://schemas.microsoft.com/office/drawing/2014/main" id="{CF4BBCAD-2E7D-4367-A56B-8EFA5685B619}"/>
              </a:ext>
            </a:extLst>
          </p:cNvPr>
          <p:cNvCxnSpPr>
            <a:cxnSpLocks/>
          </p:cNvCxnSpPr>
          <p:nvPr/>
        </p:nvCxnSpPr>
        <p:spPr>
          <a:xfrm flipH="1" flipV="1">
            <a:off x="7641654" y="4417660"/>
            <a:ext cx="206243" cy="868715"/>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D6ED30C5-6CA0-4E98-92ED-D7716A4D2F7F}"/>
              </a:ext>
            </a:extLst>
          </p:cNvPr>
          <p:cNvSpPr txBox="1"/>
          <p:nvPr/>
        </p:nvSpPr>
        <p:spPr>
          <a:xfrm>
            <a:off x="5253499" y="1595411"/>
            <a:ext cx="6274729" cy="1815882"/>
          </a:xfrm>
          <a:prstGeom prst="rect">
            <a:avLst/>
          </a:prstGeom>
          <a:noFill/>
        </p:spPr>
        <p:txBody>
          <a:bodyPr wrap="square" rtlCol="0">
            <a:spAutoFit/>
          </a:bodyPr>
          <a:lstStyle/>
          <a:p>
            <a:r>
              <a:rPr lang="zh-CN" altLang="en-US" sz="1600" dirty="0"/>
              <a:t>以多组不同数值初始化多个神经网络，选择训练后误差最小的解。</a:t>
            </a:r>
            <a:endParaRPr lang="en-US" altLang="zh-CN" sz="1600" dirty="0"/>
          </a:p>
          <a:p>
            <a:endParaRPr lang="en-US" sz="1600" dirty="0"/>
          </a:p>
          <a:p>
            <a:r>
              <a:rPr lang="zh-CN" altLang="en-US" sz="1600" dirty="0"/>
              <a:t>使用模拟退火等技术，即以一定的概率接受比当前解更差的结果</a:t>
            </a:r>
            <a:endParaRPr lang="en-US" altLang="zh-CN" sz="1600" dirty="0"/>
          </a:p>
          <a:p>
            <a:endParaRPr lang="en-US" sz="1600" dirty="0"/>
          </a:p>
          <a:p>
            <a:r>
              <a:rPr lang="zh-CN" altLang="en-US" sz="1600" dirty="0"/>
              <a:t>使用随机梯度下降，每个样本计算一次梯度，有机会跳出局部极小</a:t>
            </a:r>
            <a:endParaRPr lang="en-US" altLang="zh-CN" sz="1600" dirty="0"/>
          </a:p>
          <a:p>
            <a:endParaRPr lang="en-US" sz="1600" dirty="0"/>
          </a:p>
          <a:p>
            <a:r>
              <a:rPr lang="zh-CN" altLang="en-US" sz="1600" dirty="0"/>
              <a:t>使用遗传算法训练网络逼近全局最小</a:t>
            </a:r>
            <a:endParaRPr lang="en-US" sz="1600" dirty="0"/>
          </a:p>
        </p:txBody>
      </p:sp>
      <p:sp>
        <p:nvSpPr>
          <p:cNvPr id="19" name="矩形: 圆角 18">
            <a:extLst>
              <a:ext uri="{FF2B5EF4-FFF2-40B4-BE49-F238E27FC236}">
                <a16:creationId xmlns:a16="http://schemas.microsoft.com/office/drawing/2014/main" id="{DFA911C8-E936-4B1E-9C48-A75CDF629607}"/>
              </a:ext>
            </a:extLst>
          </p:cNvPr>
          <p:cNvSpPr/>
          <p:nvPr/>
        </p:nvSpPr>
        <p:spPr>
          <a:xfrm>
            <a:off x="4510378" y="1081198"/>
            <a:ext cx="2001934" cy="356542"/>
          </a:xfrm>
          <a:prstGeom prst="roundRect">
            <a:avLst>
              <a:gd name="adj" fmla="val 5000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Roboto"/>
                <a:ea typeface="思源黑体 CN Regular"/>
                <a:cs typeface="+mn-cs"/>
              </a:rPr>
              <a:t>局部最小解决方案</a:t>
            </a:r>
          </a:p>
        </p:txBody>
      </p:sp>
      <p:grpSp>
        <p:nvGrpSpPr>
          <p:cNvPr id="3" name="组合 2">
            <a:extLst>
              <a:ext uri="{FF2B5EF4-FFF2-40B4-BE49-F238E27FC236}">
                <a16:creationId xmlns:a16="http://schemas.microsoft.com/office/drawing/2014/main" id="{7A52875D-F12F-4D0A-8780-B01E19DAC1E4}"/>
              </a:ext>
            </a:extLst>
          </p:cNvPr>
          <p:cNvGrpSpPr/>
          <p:nvPr/>
        </p:nvGrpSpPr>
        <p:grpSpPr>
          <a:xfrm>
            <a:off x="4940227" y="1725412"/>
            <a:ext cx="156932" cy="156932"/>
            <a:chOff x="5068711" y="1043719"/>
            <a:chExt cx="156932" cy="156932"/>
          </a:xfrm>
        </p:grpSpPr>
        <p:sp>
          <p:nvSpPr>
            <p:cNvPr id="22" name="椭圆 21">
              <a:extLst>
                <a:ext uri="{FF2B5EF4-FFF2-40B4-BE49-F238E27FC236}">
                  <a16:creationId xmlns:a16="http://schemas.microsoft.com/office/drawing/2014/main" id="{01E02F97-4FD0-4459-848E-49AD9A90BCF3}"/>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4" name="椭圆 23">
              <a:extLst>
                <a:ext uri="{FF2B5EF4-FFF2-40B4-BE49-F238E27FC236}">
                  <a16:creationId xmlns:a16="http://schemas.microsoft.com/office/drawing/2014/main" id="{444B7A49-E86C-4302-B243-98558A659B53}"/>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grpSp>
        <p:nvGrpSpPr>
          <p:cNvPr id="26" name="组合 25">
            <a:extLst>
              <a:ext uri="{FF2B5EF4-FFF2-40B4-BE49-F238E27FC236}">
                <a16:creationId xmlns:a16="http://schemas.microsoft.com/office/drawing/2014/main" id="{E6B51622-46C0-4761-B88C-130CB4072B97}"/>
              </a:ext>
            </a:extLst>
          </p:cNvPr>
          <p:cNvGrpSpPr/>
          <p:nvPr/>
        </p:nvGrpSpPr>
        <p:grpSpPr>
          <a:xfrm>
            <a:off x="4933940" y="2191882"/>
            <a:ext cx="156932" cy="156932"/>
            <a:chOff x="5068711" y="1043719"/>
            <a:chExt cx="156932" cy="156932"/>
          </a:xfrm>
        </p:grpSpPr>
        <p:sp>
          <p:nvSpPr>
            <p:cNvPr id="27" name="椭圆 26">
              <a:extLst>
                <a:ext uri="{FF2B5EF4-FFF2-40B4-BE49-F238E27FC236}">
                  <a16:creationId xmlns:a16="http://schemas.microsoft.com/office/drawing/2014/main" id="{9EF0F04E-7A61-48CD-9BF1-60FC1BCAD1C9}"/>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8" name="椭圆 27">
              <a:extLst>
                <a:ext uri="{FF2B5EF4-FFF2-40B4-BE49-F238E27FC236}">
                  <a16:creationId xmlns:a16="http://schemas.microsoft.com/office/drawing/2014/main" id="{E518BFD9-1B4D-40CB-92E3-2DD864C1C461}"/>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grpSp>
        <p:nvGrpSpPr>
          <p:cNvPr id="29" name="组合 28">
            <a:extLst>
              <a:ext uri="{FF2B5EF4-FFF2-40B4-BE49-F238E27FC236}">
                <a16:creationId xmlns:a16="http://schemas.microsoft.com/office/drawing/2014/main" id="{715DBFBF-81AC-486E-AD9C-2F616DCC7422}"/>
              </a:ext>
            </a:extLst>
          </p:cNvPr>
          <p:cNvGrpSpPr/>
          <p:nvPr/>
        </p:nvGrpSpPr>
        <p:grpSpPr>
          <a:xfrm>
            <a:off x="4933940" y="2658039"/>
            <a:ext cx="156932" cy="156932"/>
            <a:chOff x="5068711" y="1043719"/>
            <a:chExt cx="156932" cy="156932"/>
          </a:xfrm>
        </p:grpSpPr>
        <p:sp>
          <p:nvSpPr>
            <p:cNvPr id="30" name="椭圆 29">
              <a:extLst>
                <a:ext uri="{FF2B5EF4-FFF2-40B4-BE49-F238E27FC236}">
                  <a16:creationId xmlns:a16="http://schemas.microsoft.com/office/drawing/2014/main" id="{1E54A73C-4CBA-46A1-B18C-5039C9C05FAC}"/>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1" name="椭圆 30">
              <a:extLst>
                <a:ext uri="{FF2B5EF4-FFF2-40B4-BE49-F238E27FC236}">
                  <a16:creationId xmlns:a16="http://schemas.microsoft.com/office/drawing/2014/main" id="{5C1FE5D6-787E-4BB1-935D-93E0C6CFF2ED}"/>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grpSp>
        <p:nvGrpSpPr>
          <p:cNvPr id="32" name="组合 31">
            <a:extLst>
              <a:ext uri="{FF2B5EF4-FFF2-40B4-BE49-F238E27FC236}">
                <a16:creationId xmlns:a16="http://schemas.microsoft.com/office/drawing/2014/main" id="{1020F32C-E376-4EE0-87C1-75B21B25D6A9}"/>
              </a:ext>
            </a:extLst>
          </p:cNvPr>
          <p:cNvGrpSpPr/>
          <p:nvPr/>
        </p:nvGrpSpPr>
        <p:grpSpPr>
          <a:xfrm>
            <a:off x="4933940" y="3166762"/>
            <a:ext cx="156932" cy="156932"/>
            <a:chOff x="5068711" y="1043719"/>
            <a:chExt cx="156932" cy="156932"/>
          </a:xfrm>
        </p:grpSpPr>
        <p:sp>
          <p:nvSpPr>
            <p:cNvPr id="33" name="椭圆 32">
              <a:extLst>
                <a:ext uri="{FF2B5EF4-FFF2-40B4-BE49-F238E27FC236}">
                  <a16:creationId xmlns:a16="http://schemas.microsoft.com/office/drawing/2014/main" id="{36D5D244-67F8-41B4-B1A8-E34E0C60E4A1}"/>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4" name="椭圆 33">
              <a:extLst>
                <a:ext uri="{FF2B5EF4-FFF2-40B4-BE49-F238E27FC236}">
                  <a16:creationId xmlns:a16="http://schemas.microsoft.com/office/drawing/2014/main" id="{88001DDA-7A82-43E5-95EF-37F428AFD9C7}"/>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cxnSp>
        <p:nvCxnSpPr>
          <p:cNvPr id="35" name="直接箭头连接符 34">
            <a:extLst>
              <a:ext uri="{FF2B5EF4-FFF2-40B4-BE49-F238E27FC236}">
                <a16:creationId xmlns:a16="http://schemas.microsoft.com/office/drawing/2014/main" id="{CC46B02E-F0C1-498F-8CF4-90436A88C681}"/>
              </a:ext>
            </a:extLst>
          </p:cNvPr>
          <p:cNvCxnSpPr>
            <a:cxnSpLocks/>
          </p:cNvCxnSpPr>
          <p:nvPr/>
        </p:nvCxnSpPr>
        <p:spPr>
          <a:xfrm flipV="1">
            <a:off x="6830230" y="4411514"/>
            <a:ext cx="667969" cy="673442"/>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1180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repeatCount="indefinite" accel="50000" decel="50000" fill="hold" grpId="0" nodeType="clickEffect">
                                  <p:stCondLst>
                                    <p:cond delay="0"/>
                                  </p:stCondLst>
                                  <p:childTnLst>
                                    <p:animMotion origin="layout" path="M -6.25E-7 1.85185E-6 L -6.25E-7 0.00023 C 0.00026 0.00278 0.00104 0.00555 0.00143 0.00833 C 0.00143 0.00903 0.00143 0.00972 0.00182 0.01018 C 0.00221 0.01018 0.0026 0.01088 0.003 0.01157 C 0.00378 0.01898 0.00287 0.01296 0.00417 0.01759 C 0.00456 0.01967 0.00456 0.02176 0.00482 0.02361 C 0.00521 0.025 0.00521 0.02639 0.0056 0.02778 C 0.0056 0.02847 0.00599 0.02893 0.00599 0.02963 C 0.00599 0.03102 0.00599 0.0331 0.00638 0.03449 C 0.00677 0.03518 0.00742 0.03518 0.00781 0.03588 C 0.0082 0.03634 0.00859 0.03704 0.00872 0.03773 C 0.00912 0.03842 0.00912 0.03912 0.00938 0.04028 C 0.00951 0.0419 0.00938 0.04444 0.00951 0.04653 C 0.00977 0.04791 0.01055 0.0493 0.01094 0.05046 C 0.01133 0.05116 0.01133 0.05185 0.01172 0.05254 L 0.01172 0.05602 C 0.01211 0.05717 0.01276 0.06041 0.01276 0.06065 C 0.01393 0.06389 0.0151 0.06736 0.01628 0.0706 L 0.02279 0.08889 L 0.03073 0.11227 L 0.0375 0.12778 L 0.04323 0.14166 L 0.05234 0.15393 L 0.05625 0.15787 L 0.06419 0.15972 L 0.07266 0.16041 L 0.0832 0.15717 L 0.09583 0.1537 L 0.103 0.15324 L 0.11563 0.16204 L 0.12396 0.16991 L 0.13151 0.17731 L 0.14297 0.18935 L 0.14987 0.19745 L 0.15859 0.19537 L 0.17044 0.17801 L 0.17734 0.1625 L 0.16589 0.18472 L 0.15859 0.19491 L 0.1526 0.19606 L 0.14609 0.19282 L 0.15365 0.19861 " pathEditMode="relative" rAng="0" ptsTypes="AAAAAAAAAAAAAAAAAAAAAAAAAAAAAAAAAAAAAAAAAAA">
                                      <p:cBhvr>
                                        <p:cTn id="6" dur="4000" fill="hold"/>
                                        <p:tgtEl>
                                          <p:spTgt spid="13"/>
                                        </p:tgtEl>
                                        <p:attrNameLst>
                                          <p:attrName>ppt_x</p:attrName>
                                          <p:attrName>ppt_y</p:attrName>
                                        </p:attrNameLst>
                                      </p:cBhvr>
                                      <p:rCtr x="8867" y="9931"/>
                                    </p:animMotion>
                                  </p:childTnLst>
                                </p:cTn>
                              </p:par>
                              <p:par>
                                <p:cTn id="7" presetID="0" presetClass="path" presetSubtype="0" repeatCount="indefinite" accel="50000" decel="50000" fill="hold" grpId="0" nodeType="withEffect">
                                  <p:stCondLst>
                                    <p:cond delay="0"/>
                                  </p:stCondLst>
                                  <p:childTnLst>
                                    <p:animMotion origin="layout" path="M -1.66667E-6 -0.00325 L -0.00208 0.01805 L -0.00364 0.03194 L -0.00573 0.05601 L -0.00885 0.08379 L -0.01302 0.11527 L -0.01719 0.14213 L -0.01979 0.16342 L -0.02604 0.1912 L -0.03125 0.2125 L -0.03698 0.22916 L -0.04375 0.24398 L -0.04948 0.24768 L -0.05521 0.2449 L -0.06041 0.23842 L -0.06875 0.21898 L -0.075 0.20046 L -0.06875 0.21713 L -0.06614 0.22546 L -0.0625 0.23194 L -0.05625 0.24583 L -0.05104 0.24675 L -0.04375 0.24398 L -0.03906 0.23564 L -0.04323 0.2449 L -0.05 0.24675 " pathEditMode="relative" rAng="0" ptsTypes="AAAAAAAAAAAAAAAAAAAAAAAAAA">
                                      <p:cBhvr>
                                        <p:cTn id="8" dur="4000" fill="hold"/>
                                        <p:tgtEl>
                                          <p:spTgt spid="14"/>
                                        </p:tgtEl>
                                        <p:attrNameLst>
                                          <p:attrName>ppt_x</p:attrName>
                                          <p:attrName>ppt_y</p:attrName>
                                        </p:attrNameLst>
                                      </p:cBhvr>
                                      <p:rCtr x="-3750" y="1254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标题 1">
            <a:extLst>
              <a:ext uri="{FF2B5EF4-FFF2-40B4-BE49-F238E27FC236}">
                <a16:creationId xmlns:a16="http://schemas.microsoft.com/office/drawing/2014/main" id="{16D4AD8B-22D7-4CA6-A7E3-0B8B3F431E2A}"/>
              </a:ext>
            </a:extLst>
          </p:cNvPr>
          <p:cNvSpPr txBox="1">
            <a:spLocks/>
          </p:cNvSpPr>
          <p:nvPr/>
        </p:nvSpPr>
        <p:spPr>
          <a:xfrm>
            <a:off x="550863" y="352686"/>
            <a:ext cx="10972800" cy="5334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dirty="0"/>
          </a:p>
        </p:txBody>
      </p:sp>
      <p:sp>
        <p:nvSpPr>
          <p:cNvPr id="2" name="文本框 1">
            <a:extLst>
              <a:ext uri="{FF2B5EF4-FFF2-40B4-BE49-F238E27FC236}">
                <a16:creationId xmlns:a16="http://schemas.microsoft.com/office/drawing/2014/main" id="{A94A4687-9C8A-4532-B54E-90879AA0D549}"/>
              </a:ext>
            </a:extLst>
          </p:cNvPr>
          <p:cNvSpPr txBox="1"/>
          <p:nvPr/>
        </p:nvSpPr>
        <p:spPr>
          <a:xfrm>
            <a:off x="668337" y="434720"/>
            <a:ext cx="9480598" cy="369332"/>
          </a:xfrm>
          <a:prstGeom prst="rect">
            <a:avLst/>
          </a:prstGeom>
          <a:noFill/>
        </p:spPr>
        <p:txBody>
          <a:bodyPr wrap="square" rtlCol="0">
            <a:spAutoFit/>
          </a:bodyPr>
          <a:lstStyle/>
          <a:p>
            <a:r>
              <a:rPr lang="zh-CN" altLang="en-US" dirty="0"/>
              <a:t>梯度下降法</a:t>
            </a:r>
            <a:endParaRPr lang="en-US" dirty="0"/>
          </a:p>
        </p:txBody>
      </p:sp>
      <p:sp>
        <p:nvSpPr>
          <p:cNvPr id="3" name="文本框 2">
            <a:extLst>
              <a:ext uri="{FF2B5EF4-FFF2-40B4-BE49-F238E27FC236}">
                <a16:creationId xmlns:a16="http://schemas.microsoft.com/office/drawing/2014/main" id="{7C8E8483-7D89-404E-AE0A-504C6E5A37A1}"/>
              </a:ext>
            </a:extLst>
          </p:cNvPr>
          <p:cNvSpPr txBox="1"/>
          <p:nvPr/>
        </p:nvSpPr>
        <p:spPr>
          <a:xfrm>
            <a:off x="6608048" y="1565075"/>
            <a:ext cx="2450234" cy="307777"/>
          </a:xfrm>
          <a:prstGeom prst="rect">
            <a:avLst/>
          </a:prstGeom>
          <a:noFill/>
        </p:spPr>
        <p:txBody>
          <a:bodyPr wrap="square" rtlCol="0">
            <a:spAutoFit/>
          </a:bodyPr>
          <a:lstStyle/>
          <a:p>
            <a:r>
              <a:rPr lang="en-US" altLang="zh-CN" sz="1400" dirty="0"/>
              <a:t>Batch </a:t>
            </a:r>
            <a:r>
              <a:rPr lang="zh-CN" altLang="en-US" sz="1400" dirty="0"/>
              <a:t>梯度下降法（</a:t>
            </a:r>
            <a:r>
              <a:rPr lang="en-US" altLang="zh-CN" sz="1400" dirty="0"/>
              <a:t>BGD</a:t>
            </a:r>
            <a:r>
              <a:rPr lang="zh-CN" altLang="en-US" sz="1400" dirty="0"/>
              <a:t>）</a:t>
            </a:r>
            <a:endParaRPr lang="en-US" sz="1400" dirty="0"/>
          </a:p>
        </p:txBody>
      </p:sp>
      <p:sp>
        <p:nvSpPr>
          <p:cNvPr id="21" name="文本框 20">
            <a:extLst>
              <a:ext uri="{FF2B5EF4-FFF2-40B4-BE49-F238E27FC236}">
                <a16:creationId xmlns:a16="http://schemas.microsoft.com/office/drawing/2014/main" id="{EA74D7E9-07DB-4A1C-8473-018A4C9B5318}"/>
              </a:ext>
            </a:extLst>
          </p:cNvPr>
          <p:cNvSpPr txBox="1"/>
          <p:nvPr/>
        </p:nvSpPr>
        <p:spPr>
          <a:xfrm>
            <a:off x="6608048" y="1861356"/>
            <a:ext cx="2695575" cy="307777"/>
          </a:xfrm>
          <a:prstGeom prst="rect">
            <a:avLst/>
          </a:prstGeom>
          <a:noFill/>
        </p:spPr>
        <p:txBody>
          <a:bodyPr wrap="square" rtlCol="0">
            <a:spAutoFit/>
          </a:bodyPr>
          <a:lstStyle>
            <a:defPPr>
              <a:defRPr lang="en-US"/>
            </a:defPPr>
            <a:lvl1pPr>
              <a:defRPr sz="1400"/>
            </a:lvl1pPr>
          </a:lstStyle>
          <a:p>
            <a:r>
              <a:rPr lang="en-US" altLang="zh-CN" dirty="0"/>
              <a:t>Mini batch</a:t>
            </a:r>
            <a:r>
              <a:rPr lang="zh-CN" altLang="en-US" dirty="0"/>
              <a:t>梯度下降法（</a:t>
            </a:r>
            <a:r>
              <a:rPr lang="en-US" altLang="zh-CN" dirty="0"/>
              <a:t>MBGD</a:t>
            </a:r>
            <a:r>
              <a:rPr lang="zh-CN" altLang="en-US" dirty="0"/>
              <a:t>）</a:t>
            </a:r>
            <a:endParaRPr lang="en-US" dirty="0"/>
          </a:p>
        </p:txBody>
      </p:sp>
      <p:sp>
        <p:nvSpPr>
          <p:cNvPr id="23" name="文本框 22">
            <a:extLst>
              <a:ext uri="{FF2B5EF4-FFF2-40B4-BE49-F238E27FC236}">
                <a16:creationId xmlns:a16="http://schemas.microsoft.com/office/drawing/2014/main" id="{0B5BE722-9178-4263-97A6-A2E4F3F889D4}"/>
              </a:ext>
            </a:extLst>
          </p:cNvPr>
          <p:cNvSpPr txBox="1"/>
          <p:nvPr/>
        </p:nvSpPr>
        <p:spPr>
          <a:xfrm>
            <a:off x="6608048" y="2108775"/>
            <a:ext cx="2019300" cy="307777"/>
          </a:xfrm>
          <a:prstGeom prst="rect">
            <a:avLst/>
          </a:prstGeom>
          <a:noFill/>
        </p:spPr>
        <p:txBody>
          <a:bodyPr wrap="square" rtlCol="0">
            <a:spAutoFit/>
          </a:bodyPr>
          <a:lstStyle/>
          <a:p>
            <a:r>
              <a:rPr lang="zh-CN" altLang="en-US" sz="1400" dirty="0"/>
              <a:t>随机梯度下降法（</a:t>
            </a:r>
            <a:r>
              <a:rPr lang="en-US" altLang="zh-CN" sz="1400" dirty="0"/>
              <a:t>SGD</a:t>
            </a:r>
            <a:r>
              <a:rPr lang="zh-CN" altLang="en-US" sz="1400" dirty="0"/>
              <a:t>）</a:t>
            </a:r>
            <a:endParaRPr lang="en-US" sz="1400" dirty="0"/>
          </a:p>
        </p:txBody>
      </p:sp>
      <p:pic>
        <p:nvPicPr>
          <p:cNvPr id="1026" name="Picture 2" descr="https://miro.medium.com/max/700/1*bKSddSmLDaYszWllvQ3Z6A.png">
            <a:extLst>
              <a:ext uri="{FF2B5EF4-FFF2-40B4-BE49-F238E27FC236}">
                <a16:creationId xmlns:a16="http://schemas.microsoft.com/office/drawing/2014/main" id="{C6246804-8B8B-4511-88F9-4D577DAB250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39136"/>
          <a:stretch/>
        </p:blipFill>
        <p:spPr bwMode="auto">
          <a:xfrm>
            <a:off x="2586910" y="1070752"/>
            <a:ext cx="4058082" cy="3295650"/>
          </a:xfrm>
          <a:prstGeom prst="rect">
            <a:avLst/>
          </a:prstGeom>
          <a:noFill/>
          <a:extLst>
            <a:ext uri="{909E8E84-426E-40DD-AFC4-6F175D3DCCD1}">
              <a14:hiddenFill xmlns:a14="http://schemas.microsoft.com/office/drawing/2010/main">
                <a:solidFill>
                  <a:srgbClr val="FFFFFF"/>
                </a:solidFill>
              </a14:hiddenFill>
            </a:ext>
          </a:extLst>
        </p:spPr>
      </p:pic>
      <p:sp>
        <p:nvSpPr>
          <p:cNvPr id="19" name="文本框 18">
            <a:extLst>
              <a:ext uri="{FF2B5EF4-FFF2-40B4-BE49-F238E27FC236}">
                <a16:creationId xmlns:a16="http://schemas.microsoft.com/office/drawing/2014/main" id="{5FD241BE-FEC9-49DC-AA16-9B16F4420D7E}"/>
              </a:ext>
            </a:extLst>
          </p:cNvPr>
          <p:cNvSpPr txBox="1"/>
          <p:nvPr/>
        </p:nvSpPr>
        <p:spPr>
          <a:xfrm>
            <a:off x="1372908" y="5105730"/>
            <a:ext cx="8841609" cy="369332"/>
          </a:xfrm>
          <a:prstGeom prst="rect">
            <a:avLst/>
          </a:prstGeom>
          <a:noFill/>
        </p:spPr>
        <p:txBody>
          <a:bodyPr wrap="square" rtlCol="0">
            <a:spAutoFit/>
          </a:bodyPr>
          <a:lstStyle/>
          <a:p>
            <a:r>
              <a:rPr lang="en-US" altLang="zh-CN" dirty="0"/>
              <a:t>BGD</a:t>
            </a:r>
            <a:r>
              <a:rPr lang="zh-CN" altLang="en-US" dirty="0"/>
              <a:t>：以所有数据的损失函数之和来更新参数，效率高、梯度稳定，内存开销大</a:t>
            </a:r>
            <a:endParaRPr lang="en-US" dirty="0"/>
          </a:p>
        </p:txBody>
      </p:sp>
      <p:sp>
        <p:nvSpPr>
          <p:cNvPr id="22" name="文本框 21">
            <a:extLst>
              <a:ext uri="{FF2B5EF4-FFF2-40B4-BE49-F238E27FC236}">
                <a16:creationId xmlns:a16="http://schemas.microsoft.com/office/drawing/2014/main" id="{A2EDEEC4-CAE0-4B4C-B069-DF0C09F79D21}"/>
              </a:ext>
            </a:extLst>
          </p:cNvPr>
          <p:cNvSpPr txBox="1"/>
          <p:nvPr/>
        </p:nvSpPr>
        <p:spPr>
          <a:xfrm>
            <a:off x="1372908" y="5678747"/>
            <a:ext cx="9885927" cy="369332"/>
          </a:xfrm>
          <a:prstGeom prst="rect">
            <a:avLst/>
          </a:prstGeom>
          <a:noFill/>
        </p:spPr>
        <p:txBody>
          <a:bodyPr wrap="square" rtlCol="0">
            <a:spAutoFit/>
          </a:bodyPr>
          <a:lstStyle/>
          <a:p>
            <a:r>
              <a:rPr lang="en-US" altLang="zh-CN" dirty="0"/>
              <a:t>MBGD</a:t>
            </a:r>
            <a:r>
              <a:rPr lang="zh-CN" altLang="en-US" dirty="0"/>
              <a:t>：将数据集拆分成多个独立同分布的子集合，根据每个子集合的损失函数之和更新参数</a:t>
            </a:r>
            <a:endParaRPr lang="en-US" dirty="0"/>
          </a:p>
        </p:txBody>
      </p:sp>
      <p:grpSp>
        <p:nvGrpSpPr>
          <p:cNvPr id="12" name="组合 11">
            <a:extLst>
              <a:ext uri="{FF2B5EF4-FFF2-40B4-BE49-F238E27FC236}">
                <a16:creationId xmlns:a16="http://schemas.microsoft.com/office/drawing/2014/main" id="{980AA3A3-26A4-4458-85A6-700EB473A232}"/>
              </a:ext>
            </a:extLst>
          </p:cNvPr>
          <p:cNvGrpSpPr/>
          <p:nvPr/>
        </p:nvGrpSpPr>
        <p:grpSpPr>
          <a:xfrm>
            <a:off x="1140268" y="5191268"/>
            <a:ext cx="156932" cy="156932"/>
            <a:chOff x="5068711" y="1043719"/>
            <a:chExt cx="156932" cy="156932"/>
          </a:xfrm>
        </p:grpSpPr>
        <p:sp>
          <p:nvSpPr>
            <p:cNvPr id="13" name="椭圆 12">
              <a:extLst>
                <a:ext uri="{FF2B5EF4-FFF2-40B4-BE49-F238E27FC236}">
                  <a16:creationId xmlns:a16="http://schemas.microsoft.com/office/drawing/2014/main" id="{13EBB1F4-2D36-483C-999C-3BC35D99058E}"/>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4" name="椭圆 13">
              <a:extLst>
                <a:ext uri="{FF2B5EF4-FFF2-40B4-BE49-F238E27FC236}">
                  <a16:creationId xmlns:a16="http://schemas.microsoft.com/office/drawing/2014/main" id="{CBF43EF0-C3EC-4605-B044-8D018DDD75E6}"/>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grpSp>
        <p:nvGrpSpPr>
          <p:cNvPr id="15" name="组合 14">
            <a:extLst>
              <a:ext uri="{FF2B5EF4-FFF2-40B4-BE49-F238E27FC236}">
                <a16:creationId xmlns:a16="http://schemas.microsoft.com/office/drawing/2014/main" id="{D0A7A0E9-2ED6-43E9-A3B7-0FF3DE912483}"/>
              </a:ext>
            </a:extLst>
          </p:cNvPr>
          <p:cNvGrpSpPr/>
          <p:nvPr/>
        </p:nvGrpSpPr>
        <p:grpSpPr>
          <a:xfrm>
            <a:off x="1140268" y="5759806"/>
            <a:ext cx="156932" cy="156932"/>
            <a:chOff x="5068711" y="1043719"/>
            <a:chExt cx="156932" cy="156932"/>
          </a:xfrm>
        </p:grpSpPr>
        <p:sp>
          <p:nvSpPr>
            <p:cNvPr id="16" name="椭圆 15">
              <a:extLst>
                <a:ext uri="{FF2B5EF4-FFF2-40B4-BE49-F238E27FC236}">
                  <a16:creationId xmlns:a16="http://schemas.microsoft.com/office/drawing/2014/main" id="{880B7350-F4A3-4C81-968D-7ACF946DE90A}"/>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7" name="椭圆 16">
              <a:extLst>
                <a:ext uri="{FF2B5EF4-FFF2-40B4-BE49-F238E27FC236}">
                  <a16:creationId xmlns:a16="http://schemas.microsoft.com/office/drawing/2014/main" id="{0C0BA09C-6932-45D7-AD86-D9C11AF14D38}"/>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26" name="矩形 25">
            <a:extLst>
              <a:ext uri="{FF2B5EF4-FFF2-40B4-BE49-F238E27FC236}">
                <a16:creationId xmlns:a16="http://schemas.microsoft.com/office/drawing/2014/main" id="{3F20E592-DF6E-46AF-86EE-07438C4866F2}"/>
              </a:ext>
            </a:extLst>
          </p:cNvPr>
          <p:cNvSpPr/>
          <p:nvPr/>
        </p:nvSpPr>
        <p:spPr>
          <a:xfrm>
            <a:off x="6589206" y="3390890"/>
            <a:ext cx="646331" cy="369332"/>
          </a:xfrm>
          <a:prstGeom prst="rect">
            <a:avLst/>
          </a:prstGeom>
        </p:spPr>
        <p:txBody>
          <a:bodyPr wrap="none">
            <a:spAutoFit/>
          </a:bodyPr>
          <a:lstStyle/>
          <a:p>
            <a:r>
              <a:rPr lang="zh-CN" altLang="en-US" dirty="0">
                <a:solidFill>
                  <a:srgbClr val="FF0000"/>
                </a:solidFill>
              </a:rPr>
              <a:t>稳定</a:t>
            </a:r>
            <a:endParaRPr lang="en-US" dirty="0">
              <a:solidFill>
                <a:srgbClr val="FF0000"/>
              </a:solidFill>
            </a:endParaRPr>
          </a:p>
        </p:txBody>
      </p:sp>
      <p:cxnSp>
        <p:nvCxnSpPr>
          <p:cNvPr id="27" name="直接箭头连接符 26">
            <a:extLst>
              <a:ext uri="{FF2B5EF4-FFF2-40B4-BE49-F238E27FC236}">
                <a16:creationId xmlns:a16="http://schemas.microsoft.com/office/drawing/2014/main" id="{3AEEA78A-BE64-4074-A1AE-9964B2637E59}"/>
              </a:ext>
            </a:extLst>
          </p:cNvPr>
          <p:cNvCxnSpPr>
            <a:cxnSpLocks/>
          </p:cNvCxnSpPr>
          <p:nvPr/>
        </p:nvCxnSpPr>
        <p:spPr>
          <a:xfrm flipV="1">
            <a:off x="4237464" y="3618107"/>
            <a:ext cx="2351742" cy="1"/>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矩形 27">
            <a:extLst>
              <a:ext uri="{FF2B5EF4-FFF2-40B4-BE49-F238E27FC236}">
                <a16:creationId xmlns:a16="http://schemas.microsoft.com/office/drawing/2014/main" id="{F92F4241-26B0-43BD-BA07-F549B3BABED7}"/>
              </a:ext>
            </a:extLst>
          </p:cNvPr>
          <p:cNvSpPr/>
          <p:nvPr/>
        </p:nvSpPr>
        <p:spPr>
          <a:xfrm>
            <a:off x="3834234" y="886086"/>
            <a:ext cx="1107996" cy="369332"/>
          </a:xfrm>
          <a:prstGeom prst="rect">
            <a:avLst/>
          </a:prstGeom>
        </p:spPr>
        <p:txBody>
          <a:bodyPr wrap="none">
            <a:spAutoFit/>
          </a:bodyPr>
          <a:lstStyle/>
          <a:p>
            <a:r>
              <a:rPr lang="zh-CN" altLang="en-US" dirty="0">
                <a:solidFill>
                  <a:srgbClr val="FF0000"/>
                </a:solidFill>
              </a:rPr>
              <a:t>波动较大</a:t>
            </a:r>
            <a:endParaRPr lang="en-US" dirty="0">
              <a:solidFill>
                <a:srgbClr val="FF0000"/>
              </a:solidFill>
            </a:endParaRPr>
          </a:p>
        </p:txBody>
      </p:sp>
      <p:cxnSp>
        <p:nvCxnSpPr>
          <p:cNvPr id="29" name="直接箭头连接符 28">
            <a:extLst>
              <a:ext uri="{FF2B5EF4-FFF2-40B4-BE49-F238E27FC236}">
                <a16:creationId xmlns:a16="http://schemas.microsoft.com/office/drawing/2014/main" id="{DBBA82B7-EF50-4ED7-934B-FA53290ADBD1}"/>
              </a:ext>
            </a:extLst>
          </p:cNvPr>
          <p:cNvCxnSpPr>
            <a:cxnSpLocks/>
          </p:cNvCxnSpPr>
          <p:nvPr/>
        </p:nvCxnSpPr>
        <p:spPr>
          <a:xfrm flipH="1" flipV="1">
            <a:off x="4394889" y="1255418"/>
            <a:ext cx="203150" cy="853357"/>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文本框 32">
            <a:extLst>
              <a:ext uri="{FF2B5EF4-FFF2-40B4-BE49-F238E27FC236}">
                <a16:creationId xmlns:a16="http://schemas.microsoft.com/office/drawing/2014/main" id="{FAA2EFBB-23F2-42E7-B25F-EBB4E5F7493D}"/>
              </a:ext>
            </a:extLst>
          </p:cNvPr>
          <p:cNvSpPr txBox="1"/>
          <p:nvPr/>
        </p:nvSpPr>
        <p:spPr>
          <a:xfrm>
            <a:off x="1372908" y="4532713"/>
            <a:ext cx="9885927" cy="369332"/>
          </a:xfrm>
          <a:prstGeom prst="rect">
            <a:avLst/>
          </a:prstGeom>
          <a:noFill/>
        </p:spPr>
        <p:txBody>
          <a:bodyPr wrap="square" rtlCol="0">
            <a:spAutoFit/>
          </a:bodyPr>
          <a:lstStyle/>
          <a:p>
            <a:r>
              <a:rPr lang="en-US" altLang="zh-CN" dirty="0"/>
              <a:t>SGD</a:t>
            </a:r>
            <a:r>
              <a:rPr lang="zh-CN" altLang="en-US" dirty="0"/>
              <a:t>：根据每个数据样本的损失函数来更新参数，不稳定、效率低，有机会跳出局部极小</a:t>
            </a:r>
            <a:endParaRPr lang="en-US" dirty="0"/>
          </a:p>
        </p:txBody>
      </p:sp>
      <p:grpSp>
        <p:nvGrpSpPr>
          <p:cNvPr id="34" name="组合 33">
            <a:extLst>
              <a:ext uri="{FF2B5EF4-FFF2-40B4-BE49-F238E27FC236}">
                <a16:creationId xmlns:a16="http://schemas.microsoft.com/office/drawing/2014/main" id="{55AA06DC-DAF1-4679-9259-D43655EB71FD}"/>
              </a:ext>
            </a:extLst>
          </p:cNvPr>
          <p:cNvGrpSpPr/>
          <p:nvPr/>
        </p:nvGrpSpPr>
        <p:grpSpPr>
          <a:xfrm>
            <a:off x="1140268" y="4622730"/>
            <a:ext cx="156932" cy="156932"/>
            <a:chOff x="5068711" y="1043719"/>
            <a:chExt cx="156932" cy="156932"/>
          </a:xfrm>
        </p:grpSpPr>
        <p:sp>
          <p:nvSpPr>
            <p:cNvPr id="35" name="椭圆 34">
              <a:extLst>
                <a:ext uri="{FF2B5EF4-FFF2-40B4-BE49-F238E27FC236}">
                  <a16:creationId xmlns:a16="http://schemas.microsoft.com/office/drawing/2014/main" id="{417B93C6-44FD-4100-9C4F-4ABB448E2CE7}"/>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6" name="椭圆 35">
              <a:extLst>
                <a:ext uri="{FF2B5EF4-FFF2-40B4-BE49-F238E27FC236}">
                  <a16:creationId xmlns:a16="http://schemas.microsoft.com/office/drawing/2014/main" id="{FC2E3846-95EB-44C5-B1F1-671A93D20E01}"/>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Tree>
    <p:extLst>
      <p:ext uri="{BB962C8B-B14F-4D97-AF65-F5344CB8AC3E}">
        <p14:creationId xmlns:p14="http://schemas.microsoft.com/office/powerpoint/2010/main" val="748392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标题 1">
            <a:extLst>
              <a:ext uri="{FF2B5EF4-FFF2-40B4-BE49-F238E27FC236}">
                <a16:creationId xmlns:a16="http://schemas.microsoft.com/office/drawing/2014/main" id="{16D4AD8B-22D7-4CA6-A7E3-0B8B3F431E2A}"/>
              </a:ext>
            </a:extLst>
          </p:cNvPr>
          <p:cNvSpPr txBox="1">
            <a:spLocks/>
          </p:cNvSpPr>
          <p:nvPr/>
        </p:nvSpPr>
        <p:spPr>
          <a:xfrm>
            <a:off x="550863" y="352686"/>
            <a:ext cx="10972800" cy="5334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dirty="0"/>
          </a:p>
        </p:txBody>
      </p:sp>
      <p:sp>
        <p:nvSpPr>
          <p:cNvPr id="2" name="文本框 1">
            <a:extLst>
              <a:ext uri="{FF2B5EF4-FFF2-40B4-BE49-F238E27FC236}">
                <a16:creationId xmlns:a16="http://schemas.microsoft.com/office/drawing/2014/main" id="{A94A4687-9C8A-4532-B54E-90879AA0D549}"/>
              </a:ext>
            </a:extLst>
          </p:cNvPr>
          <p:cNvSpPr txBox="1"/>
          <p:nvPr/>
        </p:nvSpPr>
        <p:spPr>
          <a:xfrm>
            <a:off x="668337" y="434720"/>
            <a:ext cx="9480598" cy="369332"/>
          </a:xfrm>
          <a:prstGeom prst="rect">
            <a:avLst/>
          </a:prstGeom>
          <a:noFill/>
        </p:spPr>
        <p:txBody>
          <a:bodyPr wrap="square" rtlCol="0">
            <a:spAutoFit/>
          </a:bodyPr>
          <a:lstStyle/>
          <a:p>
            <a:r>
              <a:rPr lang="zh-CN" altLang="en-US" dirty="0"/>
              <a:t>梯度下降法：学习率</a:t>
            </a:r>
            <a:endParaRPr lang="en-US" dirty="0"/>
          </a:p>
        </p:txBody>
      </p:sp>
      <p:grpSp>
        <p:nvGrpSpPr>
          <p:cNvPr id="9" name="组合 8">
            <a:extLst>
              <a:ext uri="{FF2B5EF4-FFF2-40B4-BE49-F238E27FC236}">
                <a16:creationId xmlns:a16="http://schemas.microsoft.com/office/drawing/2014/main" id="{81675036-01E1-4A69-89FF-D54E8E795263}"/>
              </a:ext>
            </a:extLst>
          </p:cNvPr>
          <p:cNvGrpSpPr/>
          <p:nvPr/>
        </p:nvGrpSpPr>
        <p:grpSpPr>
          <a:xfrm>
            <a:off x="1420592" y="1582972"/>
            <a:ext cx="8728343" cy="4369566"/>
            <a:chOff x="2758805" y="1243583"/>
            <a:chExt cx="7705725" cy="3857625"/>
          </a:xfrm>
        </p:grpSpPr>
        <p:pic>
          <p:nvPicPr>
            <p:cNvPr id="2052" name="Picture 4" descr="Behavior or different learning rate values">
              <a:extLst>
                <a:ext uri="{FF2B5EF4-FFF2-40B4-BE49-F238E27FC236}">
                  <a16:creationId xmlns:a16="http://schemas.microsoft.com/office/drawing/2014/main" id="{C6076DE7-E0F2-4E83-8452-30ACFD9F642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8805" y="1243583"/>
              <a:ext cx="7705725" cy="3857625"/>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a:extLst>
                <a:ext uri="{FF2B5EF4-FFF2-40B4-BE49-F238E27FC236}">
                  <a16:creationId xmlns:a16="http://schemas.microsoft.com/office/drawing/2014/main" id="{D4C04E44-520C-468D-BFC8-68917D169A72}"/>
                </a:ext>
              </a:extLst>
            </p:cNvPr>
            <p:cNvPicPr>
              <a:picLocks noChangeAspect="1"/>
            </p:cNvPicPr>
            <p:nvPr/>
          </p:nvPicPr>
          <p:blipFill>
            <a:blip r:embed="rId3"/>
            <a:stretch>
              <a:fillRect/>
            </a:stretch>
          </p:blipFill>
          <p:spPr>
            <a:xfrm>
              <a:off x="2758805" y="2429864"/>
              <a:ext cx="1758874" cy="314325"/>
            </a:xfrm>
            <a:prstGeom prst="rect">
              <a:avLst/>
            </a:prstGeom>
          </p:spPr>
        </p:pic>
        <p:pic>
          <p:nvPicPr>
            <p:cNvPr id="10" name="图片 9">
              <a:extLst>
                <a:ext uri="{FF2B5EF4-FFF2-40B4-BE49-F238E27FC236}">
                  <a16:creationId xmlns:a16="http://schemas.microsoft.com/office/drawing/2014/main" id="{4E640ACD-568B-4272-AE8E-EE32001D4D4C}"/>
                </a:ext>
              </a:extLst>
            </p:cNvPr>
            <p:cNvPicPr>
              <a:picLocks noChangeAspect="1"/>
            </p:cNvPicPr>
            <p:nvPr/>
          </p:nvPicPr>
          <p:blipFill>
            <a:blip r:embed="rId3"/>
            <a:stretch>
              <a:fillRect/>
            </a:stretch>
          </p:blipFill>
          <p:spPr>
            <a:xfrm>
              <a:off x="4529199" y="2439906"/>
              <a:ext cx="1758874" cy="314325"/>
            </a:xfrm>
            <a:prstGeom prst="rect">
              <a:avLst/>
            </a:prstGeom>
          </p:spPr>
        </p:pic>
        <p:pic>
          <p:nvPicPr>
            <p:cNvPr id="11" name="图片 10">
              <a:extLst>
                <a:ext uri="{FF2B5EF4-FFF2-40B4-BE49-F238E27FC236}">
                  <a16:creationId xmlns:a16="http://schemas.microsoft.com/office/drawing/2014/main" id="{1C79DB61-A70A-42E7-AA20-03B7B080D688}"/>
                </a:ext>
              </a:extLst>
            </p:cNvPr>
            <p:cNvPicPr>
              <a:picLocks noChangeAspect="1"/>
            </p:cNvPicPr>
            <p:nvPr/>
          </p:nvPicPr>
          <p:blipFill>
            <a:blip r:embed="rId3"/>
            <a:stretch>
              <a:fillRect/>
            </a:stretch>
          </p:blipFill>
          <p:spPr>
            <a:xfrm>
              <a:off x="6590544" y="2439905"/>
              <a:ext cx="1910771" cy="314325"/>
            </a:xfrm>
            <a:prstGeom prst="rect">
              <a:avLst/>
            </a:prstGeom>
          </p:spPr>
        </p:pic>
        <p:pic>
          <p:nvPicPr>
            <p:cNvPr id="12" name="图片 11">
              <a:extLst>
                <a:ext uri="{FF2B5EF4-FFF2-40B4-BE49-F238E27FC236}">
                  <a16:creationId xmlns:a16="http://schemas.microsoft.com/office/drawing/2014/main" id="{7ACE3C32-97D2-4AE5-9B6C-38F64E690266}"/>
                </a:ext>
              </a:extLst>
            </p:cNvPr>
            <p:cNvPicPr>
              <a:picLocks noChangeAspect="1"/>
            </p:cNvPicPr>
            <p:nvPr/>
          </p:nvPicPr>
          <p:blipFill>
            <a:blip r:embed="rId3"/>
            <a:stretch>
              <a:fillRect/>
            </a:stretch>
          </p:blipFill>
          <p:spPr>
            <a:xfrm>
              <a:off x="8553758" y="2440894"/>
              <a:ext cx="1910772" cy="314325"/>
            </a:xfrm>
            <a:prstGeom prst="rect">
              <a:avLst/>
            </a:prstGeom>
          </p:spPr>
        </p:pic>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98DCFC5F-23FA-4A46-AE53-06914A262F18}"/>
                    </a:ext>
                  </a:extLst>
                </p:cNvPr>
                <p:cNvSpPr txBox="1"/>
                <p:nvPr/>
              </p:nvSpPr>
              <p:spPr>
                <a:xfrm>
                  <a:off x="3474732" y="2302151"/>
                  <a:ext cx="2798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595FBE"/>
                            </a:solidFill>
                            <a:latin typeface="Cambria Math" panose="02040503050406030204" pitchFamily="18" charset="0"/>
                            <a:ea typeface="Cambria Math" panose="02040503050406030204" pitchFamily="18" charset="0"/>
                          </a:rPr>
                          <m:t>𝜂</m:t>
                        </m:r>
                      </m:oMath>
                    </m:oMathPara>
                  </a14:m>
                  <a:endParaRPr lang="en-US" dirty="0">
                    <a:solidFill>
                      <a:srgbClr val="595FBE"/>
                    </a:solidFill>
                  </a:endParaRPr>
                </a:p>
              </p:txBody>
            </p:sp>
          </mc:Choice>
          <mc:Fallback xmlns="">
            <p:sp>
              <p:nvSpPr>
                <p:cNvPr id="3" name="文本框 2">
                  <a:extLst>
                    <a:ext uri="{FF2B5EF4-FFF2-40B4-BE49-F238E27FC236}">
                      <a16:creationId xmlns:a16="http://schemas.microsoft.com/office/drawing/2014/main" id="{98DCFC5F-23FA-4A46-AE53-06914A262F18}"/>
                    </a:ext>
                  </a:extLst>
                </p:cNvPr>
                <p:cNvSpPr txBox="1">
                  <a:spLocks noRot="1" noChangeAspect="1" noMove="1" noResize="1" noEditPoints="1" noAdjustHandles="1" noChangeArrowheads="1" noChangeShapeType="1" noTextEdit="1"/>
                </p:cNvSpPr>
                <p:nvPr/>
              </p:nvSpPr>
              <p:spPr>
                <a:xfrm>
                  <a:off x="3474732" y="2302151"/>
                  <a:ext cx="279820" cy="430887"/>
                </a:xfrm>
                <a:prstGeom prst="rect">
                  <a:avLst/>
                </a:prstGeom>
                <a:blipFill>
                  <a:blip r:embed="rId4"/>
                  <a:stretch>
                    <a:fillRect/>
                  </a:stretch>
                </a:blipFill>
              </p:spPr>
              <p:txBody>
                <a:bodyPr/>
                <a:lstStyle/>
                <a:p>
                  <a:r>
                    <a:rPr lang="en-US">
                      <a:noFill/>
                    </a:rPr>
                    <a:t> </a:t>
                  </a:r>
                </a:p>
              </p:txBody>
            </p:sp>
          </mc:Fallback>
        </mc:AlternateContent>
        <p:sp>
          <p:nvSpPr>
            <p:cNvPr id="5" name="文本框 4">
              <a:extLst>
                <a:ext uri="{FF2B5EF4-FFF2-40B4-BE49-F238E27FC236}">
                  <a16:creationId xmlns:a16="http://schemas.microsoft.com/office/drawing/2014/main" id="{D3CA8704-1317-4CE8-AFC7-7B7D6DFB6E26}"/>
                </a:ext>
              </a:extLst>
            </p:cNvPr>
            <p:cNvSpPr txBox="1"/>
            <p:nvPr/>
          </p:nvSpPr>
          <p:spPr>
            <a:xfrm>
              <a:off x="3636745" y="2374857"/>
              <a:ext cx="652663" cy="369332"/>
            </a:xfrm>
            <a:prstGeom prst="rect">
              <a:avLst/>
            </a:prstGeom>
            <a:noFill/>
          </p:spPr>
          <p:txBody>
            <a:bodyPr wrap="square" rtlCol="0">
              <a:spAutoFit/>
            </a:bodyPr>
            <a:lstStyle/>
            <a:p>
              <a:r>
                <a:rPr lang="zh-CN" altLang="en-US" b="1" dirty="0">
                  <a:solidFill>
                    <a:srgbClr val="595FBE"/>
                  </a:solidFill>
                  <a:latin typeface="+mj-ea"/>
                  <a:ea typeface="+mj-ea"/>
                </a:rPr>
                <a:t>过小</a:t>
              </a:r>
              <a:endParaRPr lang="en-US" b="1" dirty="0">
                <a:solidFill>
                  <a:srgbClr val="595FBE"/>
                </a:solidFill>
                <a:latin typeface="+mj-ea"/>
                <a:ea typeface="+mj-ea"/>
              </a:endParaRP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7D4316E-9ECA-4735-A305-F95DC4D546E8}"/>
                    </a:ext>
                  </a:extLst>
                </p:cNvPr>
                <p:cNvSpPr txBox="1"/>
                <p:nvPr/>
              </p:nvSpPr>
              <p:spPr>
                <a:xfrm>
                  <a:off x="5395619" y="2229445"/>
                  <a:ext cx="2798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2C5F0A"/>
                            </a:solidFill>
                            <a:latin typeface="Cambria Math" panose="02040503050406030204" pitchFamily="18" charset="0"/>
                            <a:ea typeface="Cambria Math" panose="02040503050406030204" pitchFamily="18" charset="0"/>
                          </a:rPr>
                          <m:t>𝜂</m:t>
                        </m:r>
                      </m:oMath>
                    </m:oMathPara>
                  </a14:m>
                  <a:endParaRPr lang="en-US" dirty="0">
                    <a:solidFill>
                      <a:srgbClr val="2C5F0A"/>
                    </a:solidFill>
                  </a:endParaRPr>
                </a:p>
              </p:txBody>
            </p:sp>
          </mc:Choice>
          <mc:Fallback xmlns="">
            <p:sp>
              <p:nvSpPr>
                <p:cNvPr id="13" name="文本框 12">
                  <a:extLst>
                    <a:ext uri="{FF2B5EF4-FFF2-40B4-BE49-F238E27FC236}">
                      <a16:creationId xmlns:a16="http://schemas.microsoft.com/office/drawing/2014/main" id="{A7D4316E-9ECA-4735-A305-F95DC4D546E8}"/>
                    </a:ext>
                  </a:extLst>
                </p:cNvPr>
                <p:cNvSpPr txBox="1">
                  <a:spLocks noRot="1" noChangeAspect="1" noMove="1" noResize="1" noEditPoints="1" noAdjustHandles="1" noChangeArrowheads="1" noChangeShapeType="1" noTextEdit="1"/>
                </p:cNvSpPr>
                <p:nvPr/>
              </p:nvSpPr>
              <p:spPr>
                <a:xfrm>
                  <a:off x="5395619" y="2229445"/>
                  <a:ext cx="279820" cy="430887"/>
                </a:xfrm>
                <a:prstGeom prst="rect">
                  <a:avLst/>
                </a:prstGeom>
                <a:blipFill>
                  <a:blip r:embed="rId5"/>
                  <a:stretch>
                    <a:fillRect/>
                  </a:stretch>
                </a:blipFill>
              </p:spPr>
              <p:txBody>
                <a:bodyPr/>
                <a:lstStyle/>
                <a:p>
                  <a:r>
                    <a:rPr lang="en-US">
                      <a:noFill/>
                    </a:rPr>
                    <a:t> </a:t>
                  </a:r>
                </a:p>
              </p:txBody>
            </p:sp>
          </mc:Fallback>
        </mc:AlternateContent>
        <p:sp>
          <p:nvSpPr>
            <p:cNvPr id="14" name="文本框 13">
              <a:extLst>
                <a:ext uri="{FF2B5EF4-FFF2-40B4-BE49-F238E27FC236}">
                  <a16:creationId xmlns:a16="http://schemas.microsoft.com/office/drawing/2014/main" id="{A87CAD35-9ACB-48A0-809D-6295EA76B31E}"/>
                </a:ext>
              </a:extLst>
            </p:cNvPr>
            <p:cNvSpPr txBox="1"/>
            <p:nvPr/>
          </p:nvSpPr>
          <p:spPr>
            <a:xfrm>
              <a:off x="5557632" y="2302151"/>
              <a:ext cx="652663" cy="369332"/>
            </a:xfrm>
            <a:prstGeom prst="rect">
              <a:avLst/>
            </a:prstGeom>
            <a:noFill/>
          </p:spPr>
          <p:txBody>
            <a:bodyPr wrap="square" rtlCol="0">
              <a:spAutoFit/>
            </a:bodyPr>
            <a:lstStyle/>
            <a:p>
              <a:r>
                <a:rPr lang="zh-CN" altLang="en-US" b="1" dirty="0">
                  <a:solidFill>
                    <a:srgbClr val="2C5F0A"/>
                  </a:solidFill>
                  <a:latin typeface="+mj-ea"/>
                  <a:ea typeface="+mj-ea"/>
                </a:rPr>
                <a:t>适中</a:t>
              </a:r>
              <a:endParaRPr lang="en-US" b="1" dirty="0">
                <a:solidFill>
                  <a:srgbClr val="2C5F0A"/>
                </a:solidFill>
                <a:latin typeface="+mj-ea"/>
                <a:ea typeface="+mj-ea"/>
              </a:endParaRP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866F0EE0-6EC7-4815-8760-B7BD74FFF487}"/>
                    </a:ext>
                  </a:extLst>
                </p:cNvPr>
                <p:cNvSpPr txBox="1"/>
                <p:nvPr/>
              </p:nvSpPr>
              <p:spPr>
                <a:xfrm>
                  <a:off x="7193176" y="2273690"/>
                  <a:ext cx="2798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B03A3B"/>
                            </a:solidFill>
                            <a:latin typeface="Cambria Math" panose="02040503050406030204" pitchFamily="18" charset="0"/>
                            <a:ea typeface="Cambria Math" panose="02040503050406030204" pitchFamily="18" charset="0"/>
                          </a:rPr>
                          <m:t>𝜂</m:t>
                        </m:r>
                      </m:oMath>
                    </m:oMathPara>
                  </a14:m>
                  <a:endParaRPr lang="en-US" dirty="0">
                    <a:solidFill>
                      <a:srgbClr val="B03A3B"/>
                    </a:solidFill>
                  </a:endParaRPr>
                </a:p>
              </p:txBody>
            </p:sp>
          </mc:Choice>
          <mc:Fallback xmlns="">
            <p:sp>
              <p:nvSpPr>
                <p:cNvPr id="15" name="文本框 14">
                  <a:extLst>
                    <a:ext uri="{FF2B5EF4-FFF2-40B4-BE49-F238E27FC236}">
                      <a16:creationId xmlns:a16="http://schemas.microsoft.com/office/drawing/2014/main" id="{866F0EE0-6EC7-4815-8760-B7BD74FFF487}"/>
                    </a:ext>
                  </a:extLst>
                </p:cNvPr>
                <p:cNvSpPr txBox="1">
                  <a:spLocks noRot="1" noChangeAspect="1" noMove="1" noResize="1" noEditPoints="1" noAdjustHandles="1" noChangeArrowheads="1" noChangeShapeType="1" noTextEdit="1"/>
                </p:cNvSpPr>
                <p:nvPr/>
              </p:nvSpPr>
              <p:spPr>
                <a:xfrm>
                  <a:off x="7193176" y="2273690"/>
                  <a:ext cx="279820" cy="430887"/>
                </a:xfrm>
                <a:prstGeom prst="rect">
                  <a:avLst/>
                </a:prstGeom>
                <a:blipFill>
                  <a:blip r:embed="rId6"/>
                  <a:stretch>
                    <a:fillRect/>
                  </a:stretch>
                </a:blipFill>
              </p:spPr>
              <p:txBody>
                <a:bodyPr/>
                <a:lstStyle/>
                <a:p>
                  <a:r>
                    <a:rPr lang="en-US">
                      <a:noFill/>
                    </a:rPr>
                    <a:t> </a:t>
                  </a:r>
                </a:p>
              </p:txBody>
            </p:sp>
          </mc:Fallback>
        </mc:AlternateContent>
        <p:sp>
          <p:nvSpPr>
            <p:cNvPr id="16" name="文本框 15">
              <a:extLst>
                <a:ext uri="{FF2B5EF4-FFF2-40B4-BE49-F238E27FC236}">
                  <a16:creationId xmlns:a16="http://schemas.microsoft.com/office/drawing/2014/main" id="{CFE75A3A-7ECA-409C-9D31-7B28F9B2A69C}"/>
                </a:ext>
              </a:extLst>
            </p:cNvPr>
            <p:cNvSpPr txBox="1"/>
            <p:nvPr/>
          </p:nvSpPr>
          <p:spPr>
            <a:xfrm>
              <a:off x="7355189" y="2346396"/>
              <a:ext cx="652663" cy="369332"/>
            </a:xfrm>
            <a:prstGeom prst="rect">
              <a:avLst/>
            </a:prstGeom>
            <a:noFill/>
          </p:spPr>
          <p:txBody>
            <a:bodyPr wrap="square" rtlCol="0">
              <a:spAutoFit/>
            </a:bodyPr>
            <a:lstStyle/>
            <a:p>
              <a:r>
                <a:rPr lang="zh-CN" altLang="en-US" b="1" dirty="0">
                  <a:solidFill>
                    <a:srgbClr val="B03A3B"/>
                  </a:solidFill>
                  <a:latin typeface="+mj-ea"/>
                  <a:ea typeface="+mj-ea"/>
                </a:rPr>
                <a:t>较大</a:t>
              </a:r>
              <a:endParaRPr lang="en-US" b="1" dirty="0">
                <a:solidFill>
                  <a:srgbClr val="B03A3B"/>
                </a:solidFill>
                <a:latin typeface="+mj-ea"/>
                <a:ea typeface="+mj-ea"/>
              </a:endParaRPr>
            </a:p>
          </p:txBody>
        </p:sp>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64BDE061-0D5A-4AC2-B66A-29E5B6FA64FF}"/>
                    </a:ext>
                  </a:extLst>
                </p:cNvPr>
                <p:cNvSpPr txBox="1"/>
                <p:nvPr/>
              </p:nvSpPr>
              <p:spPr>
                <a:xfrm>
                  <a:off x="9160303" y="2262539"/>
                  <a:ext cx="2798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B03A3B"/>
                            </a:solidFill>
                            <a:latin typeface="Cambria Math" panose="02040503050406030204" pitchFamily="18" charset="0"/>
                            <a:ea typeface="Cambria Math" panose="02040503050406030204" pitchFamily="18" charset="0"/>
                          </a:rPr>
                          <m:t>𝜂</m:t>
                        </m:r>
                      </m:oMath>
                    </m:oMathPara>
                  </a14:m>
                  <a:endParaRPr lang="en-US" dirty="0">
                    <a:solidFill>
                      <a:srgbClr val="B03A3B"/>
                    </a:solidFill>
                  </a:endParaRPr>
                </a:p>
              </p:txBody>
            </p:sp>
          </mc:Choice>
          <mc:Fallback xmlns="">
            <p:sp>
              <p:nvSpPr>
                <p:cNvPr id="17" name="文本框 16">
                  <a:extLst>
                    <a:ext uri="{FF2B5EF4-FFF2-40B4-BE49-F238E27FC236}">
                      <a16:creationId xmlns:a16="http://schemas.microsoft.com/office/drawing/2014/main" id="{64BDE061-0D5A-4AC2-B66A-29E5B6FA64FF}"/>
                    </a:ext>
                  </a:extLst>
                </p:cNvPr>
                <p:cNvSpPr txBox="1">
                  <a:spLocks noRot="1" noChangeAspect="1" noMove="1" noResize="1" noEditPoints="1" noAdjustHandles="1" noChangeArrowheads="1" noChangeShapeType="1" noTextEdit="1"/>
                </p:cNvSpPr>
                <p:nvPr/>
              </p:nvSpPr>
              <p:spPr>
                <a:xfrm>
                  <a:off x="9160303" y="2262539"/>
                  <a:ext cx="279820" cy="430887"/>
                </a:xfrm>
                <a:prstGeom prst="rect">
                  <a:avLst/>
                </a:prstGeom>
                <a:blipFill>
                  <a:blip r:embed="rId7"/>
                  <a:stretch>
                    <a:fillRect/>
                  </a:stretch>
                </a:blipFill>
              </p:spPr>
              <p:txBody>
                <a:bodyPr/>
                <a:lstStyle/>
                <a:p>
                  <a:r>
                    <a:rPr lang="en-US">
                      <a:noFill/>
                    </a:rPr>
                    <a:t> </a:t>
                  </a:r>
                </a:p>
              </p:txBody>
            </p:sp>
          </mc:Fallback>
        </mc:AlternateContent>
        <p:sp>
          <p:nvSpPr>
            <p:cNvPr id="18" name="文本框 17">
              <a:extLst>
                <a:ext uri="{FF2B5EF4-FFF2-40B4-BE49-F238E27FC236}">
                  <a16:creationId xmlns:a16="http://schemas.microsoft.com/office/drawing/2014/main" id="{0DDE23F6-1A88-4390-88EE-C44FB776E8DB}"/>
                </a:ext>
              </a:extLst>
            </p:cNvPr>
            <p:cNvSpPr txBox="1"/>
            <p:nvPr/>
          </p:nvSpPr>
          <p:spPr>
            <a:xfrm>
              <a:off x="9322316" y="2335245"/>
              <a:ext cx="652663" cy="369332"/>
            </a:xfrm>
            <a:prstGeom prst="rect">
              <a:avLst/>
            </a:prstGeom>
            <a:noFill/>
          </p:spPr>
          <p:txBody>
            <a:bodyPr wrap="square" rtlCol="0">
              <a:spAutoFit/>
            </a:bodyPr>
            <a:lstStyle/>
            <a:p>
              <a:r>
                <a:rPr lang="zh-CN" altLang="en-US" b="1" dirty="0">
                  <a:solidFill>
                    <a:srgbClr val="BC5758"/>
                  </a:solidFill>
                  <a:latin typeface="+mj-ea"/>
                  <a:ea typeface="+mj-ea"/>
                </a:rPr>
                <a:t>过大</a:t>
              </a:r>
              <a:endParaRPr lang="en-US" b="1" dirty="0">
                <a:solidFill>
                  <a:srgbClr val="BC5758"/>
                </a:solidFill>
                <a:latin typeface="+mj-ea"/>
                <a:ea typeface="+mj-ea"/>
              </a:endParaRPr>
            </a:p>
          </p:txBody>
        </p:sp>
        <p:pic>
          <p:nvPicPr>
            <p:cNvPr id="7" name="图片 6">
              <a:extLst>
                <a:ext uri="{FF2B5EF4-FFF2-40B4-BE49-F238E27FC236}">
                  <a16:creationId xmlns:a16="http://schemas.microsoft.com/office/drawing/2014/main" id="{B93B4928-A6B4-493B-8B2A-6E51DCF2FDFD}"/>
                </a:ext>
              </a:extLst>
            </p:cNvPr>
            <p:cNvPicPr>
              <a:picLocks noChangeAspect="1"/>
            </p:cNvPicPr>
            <p:nvPr/>
          </p:nvPicPr>
          <p:blipFill>
            <a:blip r:embed="rId8"/>
            <a:stretch>
              <a:fillRect/>
            </a:stretch>
          </p:blipFill>
          <p:spPr>
            <a:xfrm>
              <a:off x="6201907" y="2798086"/>
              <a:ext cx="2171700" cy="504825"/>
            </a:xfrm>
            <a:prstGeom prst="rect">
              <a:avLst/>
            </a:prstGeom>
          </p:spPr>
        </p:pic>
        <p:pic>
          <p:nvPicPr>
            <p:cNvPr id="8" name="图片 7">
              <a:extLst>
                <a:ext uri="{FF2B5EF4-FFF2-40B4-BE49-F238E27FC236}">
                  <a16:creationId xmlns:a16="http://schemas.microsoft.com/office/drawing/2014/main" id="{E2995776-A640-41D1-9B2B-3B65EFEE419E}"/>
                </a:ext>
              </a:extLst>
            </p:cNvPr>
            <p:cNvPicPr>
              <a:picLocks noChangeAspect="1"/>
            </p:cNvPicPr>
            <p:nvPr/>
          </p:nvPicPr>
          <p:blipFill>
            <a:blip r:embed="rId8"/>
            <a:stretch>
              <a:fillRect/>
            </a:stretch>
          </p:blipFill>
          <p:spPr>
            <a:xfrm>
              <a:off x="8292830" y="4179524"/>
              <a:ext cx="2171700" cy="618173"/>
            </a:xfrm>
            <a:prstGeom prst="rect">
              <a:avLst/>
            </a:prstGeom>
          </p:spPr>
        </p:pic>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5F3B41FA-CD06-4D37-AC54-3B8B238D2DF3}"/>
                    </a:ext>
                  </a:extLst>
                </p:cNvPr>
                <p:cNvSpPr txBox="1"/>
                <p:nvPr/>
              </p:nvSpPr>
              <p:spPr>
                <a:xfrm>
                  <a:off x="6126060" y="2847739"/>
                  <a:ext cx="2798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B03A3B"/>
                            </a:solidFill>
                            <a:latin typeface="Cambria Math" panose="02040503050406030204" pitchFamily="18" charset="0"/>
                            <a:ea typeface="Cambria Math" panose="02040503050406030204" pitchFamily="18" charset="0"/>
                          </a:rPr>
                          <m:t>𝜂</m:t>
                        </m:r>
                      </m:oMath>
                    </m:oMathPara>
                  </a14:m>
                  <a:endParaRPr lang="en-US" dirty="0">
                    <a:solidFill>
                      <a:srgbClr val="B03A3B"/>
                    </a:solidFill>
                  </a:endParaRPr>
                </a:p>
              </p:txBody>
            </p:sp>
          </mc:Choice>
          <mc:Fallback xmlns="">
            <p:sp>
              <p:nvSpPr>
                <p:cNvPr id="21" name="文本框 20">
                  <a:extLst>
                    <a:ext uri="{FF2B5EF4-FFF2-40B4-BE49-F238E27FC236}">
                      <a16:creationId xmlns:a16="http://schemas.microsoft.com/office/drawing/2014/main" id="{5F3B41FA-CD06-4D37-AC54-3B8B238D2DF3}"/>
                    </a:ext>
                  </a:extLst>
                </p:cNvPr>
                <p:cNvSpPr txBox="1">
                  <a:spLocks noRot="1" noChangeAspect="1" noMove="1" noResize="1" noEditPoints="1" noAdjustHandles="1" noChangeArrowheads="1" noChangeShapeType="1" noTextEdit="1"/>
                </p:cNvSpPr>
                <p:nvPr/>
              </p:nvSpPr>
              <p:spPr>
                <a:xfrm>
                  <a:off x="6126060" y="2847739"/>
                  <a:ext cx="279820" cy="430887"/>
                </a:xfrm>
                <a:prstGeom prst="rect">
                  <a:avLst/>
                </a:prstGeom>
                <a:blipFill>
                  <a:blip r:embed="rId9"/>
                  <a:stretch>
                    <a:fillRect/>
                  </a:stretch>
                </a:blipFill>
              </p:spPr>
              <p:txBody>
                <a:bodyPr/>
                <a:lstStyle/>
                <a:p>
                  <a:r>
                    <a:rPr lang="en-US">
                      <a:noFill/>
                    </a:rPr>
                    <a:t> </a:t>
                  </a:r>
                </a:p>
              </p:txBody>
            </p:sp>
          </mc:Fallback>
        </mc:AlternateContent>
        <p:sp>
          <p:nvSpPr>
            <p:cNvPr id="22" name="文本框 21">
              <a:extLst>
                <a:ext uri="{FF2B5EF4-FFF2-40B4-BE49-F238E27FC236}">
                  <a16:creationId xmlns:a16="http://schemas.microsoft.com/office/drawing/2014/main" id="{6E10D960-1246-4D9B-B6DE-D6664833D3B8}"/>
                </a:ext>
              </a:extLst>
            </p:cNvPr>
            <p:cNvSpPr txBox="1"/>
            <p:nvPr/>
          </p:nvSpPr>
          <p:spPr>
            <a:xfrm>
              <a:off x="6288073" y="2920445"/>
              <a:ext cx="652663" cy="369332"/>
            </a:xfrm>
            <a:prstGeom prst="rect">
              <a:avLst/>
            </a:prstGeom>
            <a:noFill/>
          </p:spPr>
          <p:txBody>
            <a:bodyPr wrap="square" rtlCol="0">
              <a:spAutoFit/>
            </a:bodyPr>
            <a:lstStyle/>
            <a:p>
              <a:r>
                <a:rPr lang="zh-CN" altLang="en-US" b="1" dirty="0">
                  <a:solidFill>
                    <a:srgbClr val="BC5758"/>
                  </a:solidFill>
                  <a:latin typeface="+mj-ea"/>
                  <a:ea typeface="+mj-ea"/>
                </a:rPr>
                <a:t>过大</a:t>
              </a:r>
              <a:endParaRPr lang="en-US" b="1" dirty="0">
                <a:solidFill>
                  <a:srgbClr val="BC5758"/>
                </a:solidFill>
                <a:latin typeface="+mj-ea"/>
                <a:ea typeface="+mj-ea"/>
              </a:endParaRPr>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6FA2B75E-3E67-4F51-86FD-65443DB0EFBF}"/>
                    </a:ext>
                  </a:extLst>
                </p:cNvPr>
                <p:cNvSpPr txBox="1"/>
                <p:nvPr/>
              </p:nvSpPr>
              <p:spPr>
                <a:xfrm>
                  <a:off x="8450476" y="3952098"/>
                  <a:ext cx="2798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B03A3B"/>
                            </a:solidFill>
                            <a:latin typeface="Cambria Math" panose="02040503050406030204" pitchFamily="18" charset="0"/>
                            <a:ea typeface="Cambria Math" panose="02040503050406030204" pitchFamily="18" charset="0"/>
                          </a:rPr>
                          <m:t>𝜂</m:t>
                        </m:r>
                      </m:oMath>
                    </m:oMathPara>
                  </a14:m>
                  <a:endParaRPr lang="en-US" dirty="0">
                    <a:solidFill>
                      <a:srgbClr val="B03A3B"/>
                    </a:solidFill>
                  </a:endParaRPr>
                </a:p>
              </p:txBody>
            </p:sp>
          </mc:Choice>
          <mc:Fallback xmlns="">
            <p:sp>
              <p:nvSpPr>
                <p:cNvPr id="23" name="文本框 22">
                  <a:extLst>
                    <a:ext uri="{FF2B5EF4-FFF2-40B4-BE49-F238E27FC236}">
                      <a16:creationId xmlns:a16="http://schemas.microsoft.com/office/drawing/2014/main" id="{6FA2B75E-3E67-4F51-86FD-65443DB0EFBF}"/>
                    </a:ext>
                  </a:extLst>
                </p:cNvPr>
                <p:cNvSpPr txBox="1">
                  <a:spLocks noRot="1" noChangeAspect="1" noMove="1" noResize="1" noEditPoints="1" noAdjustHandles="1" noChangeArrowheads="1" noChangeShapeType="1" noTextEdit="1"/>
                </p:cNvSpPr>
                <p:nvPr/>
              </p:nvSpPr>
              <p:spPr>
                <a:xfrm>
                  <a:off x="8450476" y="3952098"/>
                  <a:ext cx="279820" cy="430887"/>
                </a:xfrm>
                <a:prstGeom prst="rect">
                  <a:avLst/>
                </a:prstGeom>
                <a:blipFill>
                  <a:blip r:embed="rId10"/>
                  <a:stretch>
                    <a:fillRect/>
                  </a:stretch>
                </a:blipFill>
              </p:spPr>
              <p:txBody>
                <a:bodyPr/>
                <a:lstStyle/>
                <a:p>
                  <a:r>
                    <a:rPr lang="en-US">
                      <a:noFill/>
                    </a:rPr>
                    <a:t> </a:t>
                  </a:r>
                </a:p>
              </p:txBody>
            </p:sp>
          </mc:Fallback>
        </mc:AlternateContent>
        <p:sp>
          <p:nvSpPr>
            <p:cNvPr id="24" name="文本框 23">
              <a:extLst>
                <a:ext uri="{FF2B5EF4-FFF2-40B4-BE49-F238E27FC236}">
                  <a16:creationId xmlns:a16="http://schemas.microsoft.com/office/drawing/2014/main" id="{4EF7AD56-D459-4BDE-9BE3-5230CC759CD1}"/>
                </a:ext>
              </a:extLst>
            </p:cNvPr>
            <p:cNvSpPr txBox="1"/>
            <p:nvPr/>
          </p:nvSpPr>
          <p:spPr>
            <a:xfrm>
              <a:off x="8612489" y="4024804"/>
              <a:ext cx="652663" cy="369332"/>
            </a:xfrm>
            <a:prstGeom prst="rect">
              <a:avLst/>
            </a:prstGeom>
            <a:noFill/>
          </p:spPr>
          <p:txBody>
            <a:bodyPr wrap="square" rtlCol="0">
              <a:spAutoFit/>
            </a:bodyPr>
            <a:lstStyle/>
            <a:p>
              <a:r>
                <a:rPr lang="zh-CN" altLang="en-US" b="1" dirty="0">
                  <a:solidFill>
                    <a:srgbClr val="B03A3B"/>
                  </a:solidFill>
                  <a:latin typeface="+mj-ea"/>
                  <a:ea typeface="+mj-ea"/>
                </a:rPr>
                <a:t>较大</a:t>
              </a:r>
              <a:endParaRPr lang="en-US" b="1" dirty="0">
                <a:solidFill>
                  <a:srgbClr val="B03A3B"/>
                </a:solidFill>
                <a:latin typeface="+mj-ea"/>
                <a:ea typeface="+mj-ea"/>
              </a:endParaRP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C1336246-4BD7-4B88-BDE5-536D7AACA114}"/>
                    </a:ext>
                  </a:extLst>
                </p:cNvPr>
                <p:cNvSpPr txBox="1"/>
                <p:nvPr/>
              </p:nvSpPr>
              <p:spPr>
                <a:xfrm>
                  <a:off x="8450476" y="4488192"/>
                  <a:ext cx="2798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2C5F0A"/>
                            </a:solidFill>
                            <a:latin typeface="Cambria Math" panose="02040503050406030204" pitchFamily="18" charset="0"/>
                            <a:ea typeface="Cambria Math" panose="02040503050406030204" pitchFamily="18" charset="0"/>
                          </a:rPr>
                          <m:t>𝜂</m:t>
                        </m:r>
                      </m:oMath>
                    </m:oMathPara>
                  </a14:m>
                  <a:endParaRPr lang="en-US" dirty="0">
                    <a:solidFill>
                      <a:srgbClr val="2C5F0A"/>
                    </a:solidFill>
                  </a:endParaRPr>
                </a:p>
              </p:txBody>
            </p:sp>
          </mc:Choice>
          <mc:Fallback xmlns="">
            <p:sp>
              <p:nvSpPr>
                <p:cNvPr id="25" name="文本框 24">
                  <a:extLst>
                    <a:ext uri="{FF2B5EF4-FFF2-40B4-BE49-F238E27FC236}">
                      <a16:creationId xmlns:a16="http://schemas.microsoft.com/office/drawing/2014/main" id="{C1336246-4BD7-4B88-BDE5-536D7AACA114}"/>
                    </a:ext>
                  </a:extLst>
                </p:cNvPr>
                <p:cNvSpPr txBox="1">
                  <a:spLocks noRot="1" noChangeAspect="1" noMove="1" noResize="1" noEditPoints="1" noAdjustHandles="1" noChangeArrowheads="1" noChangeShapeType="1" noTextEdit="1"/>
                </p:cNvSpPr>
                <p:nvPr/>
              </p:nvSpPr>
              <p:spPr>
                <a:xfrm>
                  <a:off x="8450476" y="4488192"/>
                  <a:ext cx="279820" cy="430887"/>
                </a:xfrm>
                <a:prstGeom prst="rect">
                  <a:avLst/>
                </a:prstGeom>
                <a:blipFill>
                  <a:blip r:embed="rId11"/>
                  <a:stretch>
                    <a:fillRect/>
                  </a:stretch>
                </a:blipFill>
              </p:spPr>
              <p:txBody>
                <a:bodyPr/>
                <a:lstStyle/>
                <a:p>
                  <a:r>
                    <a:rPr lang="en-US">
                      <a:noFill/>
                    </a:rPr>
                    <a:t> </a:t>
                  </a:r>
                </a:p>
              </p:txBody>
            </p:sp>
          </mc:Fallback>
        </mc:AlternateContent>
        <p:sp>
          <p:nvSpPr>
            <p:cNvPr id="26" name="文本框 25">
              <a:extLst>
                <a:ext uri="{FF2B5EF4-FFF2-40B4-BE49-F238E27FC236}">
                  <a16:creationId xmlns:a16="http://schemas.microsoft.com/office/drawing/2014/main" id="{FD3D56BE-7905-4F0A-9240-AF100E88D307}"/>
                </a:ext>
              </a:extLst>
            </p:cNvPr>
            <p:cNvSpPr txBox="1"/>
            <p:nvPr/>
          </p:nvSpPr>
          <p:spPr>
            <a:xfrm>
              <a:off x="8612489" y="4560898"/>
              <a:ext cx="652663" cy="369332"/>
            </a:xfrm>
            <a:prstGeom prst="rect">
              <a:avLst/>
            </a:prstGeom>
            <a:noFill/>
          </p:spPr>
          <p:txBody>
            <a:bodyPr wrap="square" rtlCol="0">
              <a:spAutoFit/>
            </a:bodyPr>
            <a:lstStyle/>
            <a:p>
              <a:r>
                <a:rPr lang="zh-CN" altLang="en-US" b="1" dirty="0">
                  <a:solidFill>
                    <a:srgbClr val="2C5F0A"/>
                  </a:solidFill>
                  <a:latin typeface="+mj-ea"/>
                  <a:ea typeface="+mj-ea"/>
                </a:rPr>
                <a:t>适中</a:t>
              </a:r>
              <a:endParaRPr lang="en-US" b="1" dirty="0">
                <a:solidFill>
                  <a:srgbClr val="2C5F0A"/>
                </a:solidFill>
                <a:latin typeface="+mj-ea"/>
                <a:ea typeface="+mj-ea"/>
              </a:endParaRPr>
            </a:p>
          </p:txBody>
        </p:sp>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78595AA6-C784-4104-9888-AB579F3D2E3A}"/>
                    </a:ext>
                  </a:extLst>
                </p:cNvPr>
                <p:cNvSpPr txBox="1"/>
                <p:nvPr/>
              </p:nvSpPr>
              <p:spPr>
                <a:xfrm>
                  <a:off x="8450476" y="4239351"/>
                  <a:ext cx="279820"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solidFill>
                              <a:srgbClr val="595FBE"/>
                            </a:solidFill>
                            <a:latin typeface="Cambria Math" panose="02040503050406030204" pitchFamily="18" charset="0"/>
                            <a:ea typeface="Cambria Math" panose="02040503050406030204" pitchFamily="18" charset="0"/>
                          </a:rPr>
                          <m:t>𝜂</m:t>
                        </m:r>
                      </m:oMath>
                    </m:oMathPara>
                  </a14:m>
                  <a:endParaRPr lang="en-US" dirty="0">
                    <a:solidFill>
                      <a:srgbClr val="595FBE"/>
                    </a:solidFill>
                  </a:endParaRPr>
                </a:p>
              </p:txBody>
            </p:sp>
          </mc:Choice>
          <mc:Fallback xmlns="">
            <p:sp>
              <p:nvSpPr>
                <p:cNvPr id="27" name="文本框 26">
                  <a:extLst>
                    <a:ext uri="{FF2B5EF4-FFF2-40B4-BE49-F238E27FC236}">
                      <a16:creationId xmlns:a16="http://schemas.microsoft.com/office/drawing/2014/main" id="{78595AA6-C784-4104-9888-AB579F3D2E3A}"/>
                    </a:ext>
                  </a:extLst>
                </p:cNvPr>
                <p:cNvSpPr txBox="1">
                  <a:spLocks noRot="1" noChangeAspect="1" noMove="1" noResize="1" noEditPoints="1" noAdjustHandles="1" noChangeArrowheads="1" noChangeShapeType="1" noTextEdit="1"/>
                </p:cNvSpPr>
                <p:nvPr/>
              </p:nvSpPr>
              <p:spPr>
                <a:xfrm>
                  <a:off x="8450476" y="4239351"/>
                  <a:ext cx="279820" cy="430887"/>
                </a:xfrm>
                <a:prstGeom prst="rect">
                  <a:avLst/>
                </a:prstGeom>
                <a:blipFill>
                  <a:blip r:embed="rId12"/>
                  <a:stretch>
                    <a:fillRect/>
                  </a:stretch>
                </a:blipFill>
              </p:spPr>
              <p:txBody>
                <a:bodyPr/>
                <a:lstStyle/>
                <a:p>
                  <a:r>
                    <a:rPr lang="en-US">
                      <a:noFill/>
                    </a:rPr>
                    <a:t> </a:t>
                  </a:r>
                </a:p>
              </p:txBody>
            </p:sp>
          </mc:Fallback>
        </mc:AlternateContent>
        <p:sp>
          <p:nvSpPr>
            <p:cNvPr id="28" name="文本框 27">
              <a:extLst>
                <a:ext uri="{FF2B5EF4-FFF2-40B4-BE49-F238E27FC236}">
                  <a16:creationId xmlns:a16="http://schemas.microsoft.com/office/drawing/2014/main" id="{D04FEAEE-100C-4D37-827C-407A970804A0}"/>
                </a:ext>
              </a:extLst>
            </p:cNvPr>
            <p:cNvSpPr txBox="1"/>
            <p:nvPr/>
          </p:nvSpPr>
          <p:spPr>
            <a:xfrm>
              <a:off x="8612489" y="4312057"/>
              <a:ext cx="652663" cy="369332"/>
            </a:xfrm>
            <a:prstGeom prst="rect">
              <a:avLst/>
            </a:prstGeom>
            <a:noFill/>
          </p:spPr>
          <p:txBody>
            <a:bodyPr wrap="square" rtlCol="0">
              <a:spAutoFit/>
            </a:bodyPr>
            <a:lstStyle/>
            <a:p>
              <a:r>
                <a:rPr lang="zh-CN" altLang="en-US" b="1" dirty="0">
                  <a:solidFill>
                    <a:srgbClr val="595FBE"/>
                  </a:solidFill>
                  <a:latin typeface="+mj-ea"/>
                  <a:ea typeface="+mj-ea"/>
                </a:rPr>
                <a:t>过小</a:t>
              </a:r>
              <a:endParaRPr lang="en-US" b="1" dirty="0">
                <a:solidFill>
                  <a:srgbClr val="595FBE"/>
                </a:solidFill>
                <a:latin typeface="+mj-ea"/>
                <a:ea typeface="+mj-ea"/>
              </a:endParaRPr>
            </a:p>
          </p:txBody>
        </p:sp>
      </p:grpSp>
      <p:sp>
        <p:nvSpPr>
          <p:cNvPr id="30" name="矩形 29">
            <a:extLst>
              <a:ext uri="{FF2B5EF4-FFF2-40B4-BE49-F238E27FC236}">
                <a16:creationId xmlns:a16="http://schemas.microsoft.com/office/drawing/2014/main" id="{EF9D1C7F-B926-4A46-AB2C-287EBCE8F029}"/>
              </a:ext>
            </a:extLst>
          </p:cNvPr>
          <p:cNvSpPr/>
          <p:nvPr/>
        </p:nvSpPr>
        <p:spPr>
          <a:xfrm>
            <a:off x="9364105" y="4525634"/>
            <a:ext cx="1569660" cy="369332"/>
          </a:xfrm>
          <a:prstGeom prst="rect">
            <a:avLst/>
          </a:prstGeom>
        </p:spPr>
        <p:txBody>
          <a:bodyPr wrap="none">
            <a:spAutoFit/>
          </a:bodyPr>
          <a:lstStyle/>
          <a:p>
            <a:r>
              <a:rPr lang="zh-CN" altLang="en-US" dirty="0">
                <a:solidFill>
                  <a:srgbClr val="FF0000"/>
                </a:solidFill>
              </a:rPr>
              <a:t>收敛十分缓慢</a:t>
            </a:r>
            <a:endParaRPr lang="en-US" dirty="0">
              <a:solidFill>
                <a:srgbClr val="FF0000"/>
              </a:solidFill>
            </a:endParaRPr>
          </a:p>
        </p:txBody>
      </p:sp>
      <p:sp>
        <p:nvSpPr>
          <p:cNvPr id="34" name="矩形 33">
            <a:extLst>
              <a:ext uri="{FF2B5EF4-FFF2-40B4-BE49-F238E27FC236}">
                <a16:creationId xmlns:a16="http://schemas.microsoft.com/office/drawing/2014/main" id="{25981768-6D6E-4B36-ABCA-246E45854F01}"/>
              </a:ext>
            </a:extLst>
          </p:cNvPr>
          <p:cNvSpPr/>
          <p:nvPr/>
        </p:nvSpPr>
        <p:spPr>
          <a:xfrm>
            <a:off x="5996578" y="968120"/>
            <a:ext cx="1107996" cy="369332"/>
          </a:xfrm>
          <a:prstGeom prst="rect">
            <a:avLst/>
          </a:prstGeom>
        </p:spPr>
        <p:txBody>
          <a:bodyPr wrap="none">
            <a:spAutoFit/>
          </a:bodyPr>
          <a:lstStyle/>
          <a:p>
            <a:r>
              <a:rPr lang="zh-CN" altLang="en-US" dirty="0">
                <a:solidFill>
                  <a:srgbClr val="FF0000"/>
                </a:solidFill>
              </a:rPr>
              <a:t>来回震荡</a:t>
            </a:r>
            <a:endParaRPr lang="en-US" dirty="0">
              <a:solidFill>
                <a:srgbClr val="FF0000"/>
              </a:solidFill>
            </a:endParaRPr>
          </a:p>
        </p:txBody>
      </p:sp>
      <p:sp>
        <p:nvSpPr>
          <p:cNvPr id="35" name="矩形 34">
            <a:extLst>
              <a:ext uri="{FF2B5EF4-FFF2-40B4-BE49-F238E27FC236}">
                <a16:creationId xmlns:a16="http://schemas.microsoft.com/office/drawing/2014/main" id="{A67A1056-1DF7-4F80-8E86-62715B249CAB}"/>
              </a:ext>
            </a:extLst>
          </p:cNvPr>
          <p:cNvSpPr/>
          <p:nvPr/>
        </p:nvSpPr>
        <p:spPr>
          <a:xfrm>
            <a:off x="9868991" y="1070601"/>
            <a:ext cx="1107996" cy="369332"/>
          </a:xfrm>
          <a:prstGeom prst="rect">
            <a:avLst/>
          </a:prstGeom>
        </p:spPr>
        <p:txBody>
          <a:bodyPr wrap="none">
            <a:spAutoFit/>
          </a:bodyPr>
          <a:lstStyle/>
          <a:p>
            <a:r>
              <a:rPr lang="zh-CN" altLang="en-US" dirty="0">
                <a:solidFill>
                  <a:srgbClr val="FF0000"/>
                </a:solidFill>
              </a:rPr>
              <a:t>无法收敛</a:t>
            </a:r>
            <a:endParaRPr lang="en-US" dirty="0">
              <a:solidFill>
                <a:srgbClr val="FF0000"/>
              </a:solidFill>
            </a:endParaRPr>
          </a:p>
        </p:txBody>
      </p:sp>
      <p:cxnSp>
        <p:nvCxnSpPr>
          <p:cNvPr id="41" name="直接箭头连接符 40">
            <a:extLst>
              <a:ext uri="{FF2B5EF4-FFF2-40B4-BE49-F238E27FC236}">
                <a16:creationId xmlns:a16="http://schemas.microsoft.com/office/drawing/2014/main" id="{B4813782-4EBD-4F3B-A05D-2F2B28E75626}"/>
              </a:ext>
            </a:extLst>
          </p:cNvPr>
          <p:cNvCxnSpPr>
            <a:cxnSpLocks/>
            <a:endCxn id="34" idx="2"/>
          </p:cNvCxnSpPr>
          <p:nvPr/>
        </p:nvCxnSpPr>
        <p:spPr>
          <a:xfrm flipH="1" flipV="1">
            <a:off x="6550576" y="1337452"/>
            <a:ext cx="209824" cy="607658"/>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75D2AE69-7BA7-47DE-B4DD-CF3F9CE09B75}"/>
              </a:ext>
            </a:extLst>
          </p:cNvPr>
          <p:cNvCxnSpPr>
            <a:cxnSpLocks/>
          </p:cNvCxnSpPr>
          <p:nvPr/>
        </p:nvCxnSpPr>
        <p:spPr>
          <a:xfrm flipV="1">
            <a:off x="9598755" y="1463792"/>
            <a:ext cx="679656" cy="352292"/>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7" name="直接箭头连接符 46">
            <a:extLst>
              <a:ext uri="{FF2B5EF4-FFF2-40B4-BE49-F238E27FC236}">
                <a16:creationId xmlns:a16="http://schemas.microsoft.com/office/drawing/2014/main" id="{49514B22-85F9-4D4C-B37E-3FBD1EC39005}"/>
              </a:ext>
            </a:extLst>
          </p:cNvPr>
          <p:cNvCxnSpPr>
            <a:cxnSpLocks/>
          </p:cNvCxnSpPr>
          <p:nvPr/>
        </p:nvCxnSpPr>
        <p:spPr>
          <a:xfrm flipV="1">
            <a:off x="8988581" y="4831491"/>
            <a:ext cx="504260" cy="227169"/>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文本框 49">
            <a:extLst>
              <a:ext uri="{FF2B5EF4-FFF2-40B4-BE49-F238E27FC236}">
                <a16:creationId xmlns:a16="http://schemas.microsoft.com/office/drawing/2014/main" id="{3B952FF0-9605-446C-A1DC-91D93A140F4E}"/>
              </a:ext>
            </a:extLst>
          </p:cNvPr>
          <p:cNvSpPr txBox="1"/>
          <p:nvPr/>
        </p:nvSpPr>
        <p:spPr>
          <a:xfrm>
            <a:off x="1366824" y="5064850"/>
            <a:ext cx="2368797" cy="369332"/>
          </a:xfrm>
          <a:prstGeom prst="rect">
            <a:avLst/>
          </a:prstGeom>
          <a:noFill/>
        </p:spPr>
        <p:txBody>
          <a:bodyPr wrap="square" rtlCol="0">
            <a:spAutoFit/>
          </a:bodyPr>
          <a:lstStyle/>
          <a:p>
            <a:r>
              <a:rPr lang="zh-CN" altLang="en-US" dirty="0"/>
              <a:t>根据经验设置学习率</a:t>
            </a:r>
            <a:endParaRPr lang="en-US" dirty="0"/>
          </a:p>
        </p:txBody>
      </p:sp>
      <p:sp>
        <p:nvSpPr>
          <p:cNvPr id="51" name="文本框 50">
            <a:extLst>
              <a:ext uri="{FF2B5EF4-FFF2-40B4-BE49-F238E27FC236}">
                <a16:creationId xmlns:a16="http://schemas.microsoft.com/office/drawing/2014/main" id="{E4FC631E-D324-46DF-98A1-8B5757A6DB2B}"/>
              </a:ext>
            </a:extLst>
          </p:cNvPr>
          <p:cNvSpPr txBox="1"/>
          <p:nvPr/>
        </p:nvSpPr>
        <p:spPr>
          <a:xfrm>
            <a:off x="1366824" y="5637867"/>
            <a:ext cx="2097183" cy="369332"/>
          </a:xfrm>
          <a:prstGeom prst="rect">
            <a:avLst/>
          </a:prstGeom>
          <a:noFill/>
        </p:spPr>
        <p:txBody>
          <a:bodyPr wrap="square" rtlCol="0">
            <a:spAutoFit/>
          </a:bodyPr>
          <a:lstStyle/>
          <a:p>
            <a:r>
              <a:rPr lang="zh-CN" altLang="en-US" dirty="0"/>
              <a:t>尝试不同的学习率</a:t>
            </a:r>
            <a:endParaRPr lang="en-US" dirty="0"/>
          </a:p>
        </p:txBody>
      </p:sp>
      <p:grpSp>
        <p:nvGrpSpPr>
          <p:cNvPr id="52" name="组合 51">
            <a:extLst>
              <a:ext uri="{FF2B5EF4-FFF2-40B4-BE49-F238E27FC236}">
                <a16:creationId xmlns:a16="http://schemas.microsoft.com/office/drawing/2014/main" id="{61E2458D-534B-4855-A099-02F289BDFC60}"/>
              </a:ext>
            </a:extLst>
          </p:cNvPr>
          <p:cNvGrpSpPr/>
          <p:nvPr/>
        </p:nvGrpSpPr>
        <p:grpSpPr>
          <a:xfrm>
            <a:off x="1134184" y="5150388"/>
            <a:ext cx="156932" cy="156932"/>
            <a:chOff x="5068711" y="1043719"/>
            <a:chExt cx="156932" cy="156932"/>
          </a:xfrm>
        </p:grpSpPr>
        <p:sp>
          <p:nvSpPr>
            <p:cNvPr id="53" name="椭圆 52">
              <a:extLst>
                <a:ext uri="{FF2B5EF4-FFF2-40B4-BE49-F238E27FC236}">
                  <a16:creationId xmlns:a16="http://schemas.microsoft.com/office/drawing/2014/main" id="{78C96187-6C84-4D7B-99FE-5DFBBAD2943E}"/>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54" name="椭圆 53">
              <a:extLst>
                <a:ext uri="{FF2B5EF4-FFF2-40B4-BE49-F238E27FC236}">
                  <a16:creationId xmlns:a16="http://schemas.microsoft.com/office/drawing/2014/main" id="{BC6E8A5A-B9A9-4426-98EF-6F21AFEB1AB1}"/>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grpSp>
        <p:nvGrpSpPr>
          <p:cNvPr id="55" name="组合 54">
            <a:extLst>
              <a:ext uri="{FF2B5EF4-FFF2-40B4-BE49-F238E27FC236}">
                <a16:creationId xmlns:a16="http://schemas.microsoft.com/office/drawing/2014/main" id="{94D9E1B1-1D96-4D65-95BB-2FBEDB38E20B}"/>
              </a:ext>
            </a:extLst>
          </p:cNvPr>
          <p:cNvGrpSpPr/>
          <p:nvPr/>
        </p:nvGrpSpPr>
        <p:grpSpPr>
          <a:xfrm>
            <a:off x="1134184" y="5718926"/>
            <a:ext cx="156932" cy="156932"/>
            <a:chOff x="5068711" y="1043719"/>
            <a:chExt cx="156932" cy="156932"/>
          </a:xfrm>
        </p:grpSpPr>
        <p:sp>
          <p:nvSpPr>
            <p:cNvPr id="56" name="椭圆 55">
              <a:extLst>
                <a:ext uri="{FF2B5EF4-FFF2-40B4-BE49-F238E27FC236}">
                  <a16:creationId xmlns:a16="http://schemas.microsoft.com/office/drawing/2014/main" id="{D8FC75B2-CFAC-4913-BFBF-57254CB64E6C}"/>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58" name="椭圆 57">
              <a:extLst>
                <a:ext uri="{FF2B5EF4-FFF2-40B4-BE49-F238E27FC236}">
                  <a16:creationId xmlns:a16="http://schemas.microsoft.com/office/drawing/2014/main" id="{76611677-361E-4F0D-9647-7C551791B8BE}"/>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59" name="文本框 58">
            <a:extLst>
              <a:ext uri="{FF2B5EF4-FFF2-40B4-BE49-F238E27FC236}">
                <a16:creationId xmlns:a16="http://schemas.microsoft.com/office/drawing/2014/main" id="{DB29F76D-6024-4769-A44C-04FFDAF9EC16}"/>
              </a:ext>
            </a:extLst>
          </p:cNvPr>
          <p:cNvSpPr txBox="1"/>
          <p:nvPr/>
        </p:nvSpPr>
        <p:spPr>
          <a:xfrm>
            <a:off x="1366824" y="4491833"/>
            <a:ext cx="2277079" cy="369332"/>
          </a:xfrm>
          <a:prstGeom prst="rect">
            <a:avLst/>
          </a:prstGeom>
          <a:noFill/>
        </p:spPr>
        <p:txBody>
          <a:bodyPr wrap="square" rtlCol="0">
            <a:spAutoFit/>
          </a:bodyPr>
          <a:lstStyle/>
          <a:p>
            <a:r>
              <a:rPr lang="zh-CN" altLang="en-US" dirty="0"/>
              <a:t>动态学习率</a:t>
            </a:r>
            <a:endParaRPr lang="en-US" dirty="0"/>
          </a:p>
        </p:txBody>
      </p:sp>
      <p:grpSp>
        <p:nvGrpSpPr>
          <p:cNvPr id="60" name="组合 59">
            <a:extLst>
              <a:ext uri="{FF2B5EF4-FFF2-40B4-BE49-F238E27FC236}">
                <a16:creationId xmlns:a16="http://schemas.microsoft.com/office/drawing/2014/main" id="{60E9D7E8-7CA1-4D6C-90B7-A72DDCE9785D}"/>
              </a:ext>
            </a:extLst>
          </p:cNvPr>
          <p:cNvGrpSpPr/>
          <p:nvPr/>
        </p:nvGrpSpPr>
        <p:grpSpPr>
          <a:xfrm>
            <a:off x="1134184" y="4581850"/>
            <a:ext cx="156932" cy="156932"/>
            <a:chOff x="5068711" y="1043719"/>
            <a:chExt cx="156932" cy="156932"/>
          </a:xfrm>
        </p:grpSpPr>
        <p:sp>
          <p:nvSpPr>
            <p:cNvPr id="61" name="椭圆 60">
              <a:extLst>
                <a:ext uri="{FF2B5EF4-FFF2-40B4-BE49-F238E27FC236}">
                  <a16:creationId xmlns:a16="http://schemas.microsoft.com/office/drawing/2014/main" id="{B4AA97BE-DC72-493D-9B83-F22492826EEB}"/>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62" name="椭圆 61">
              <a:extLst>
                <a:ext uri="{FF2B5EF4-FFF2-40B4-BE49-F238E27FC236}">
                  <a16:creationId xmlns:a16="http://schemas.microsoft.com/office/drawing/2014/main" id="{5C8A3FD9-4067-4C77-907C-37017B1A4BAB}"/>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63" name="矩形: 圆角 62">
            <a:extLst>
              <a:ext uri="{FF2B5EF4-FFF2-40B4-BE49-F238E27FC236}">
                <a16:creationId xmlns:a16="http://schemas.microsoft.com/office/drawing/2014/main" id="{D488C43C-3307-46F6-A9F6-665B8C5368D5}"/>
              </a:ext>
            </a:extLst>
          </p:cNvPr>
          <p:cNvSpPr/>
          <p:nvPr/>
        </p:nvSpPr>
        <p:spPr>
          <a:xfrm>
            <a:off x="925321" y="3901956"/>
            <a:ext cx="1779280" cy="356542"/>
          </a:xfrm>
          <a:prstGeom prst="roundRect">
            <a:avLst>
              <a:gd name="adj" fmla="val 5000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Roboto"/>
                <a:ea typeface="思源黑体 CN Regular"/>
                <a:cs typeface="+mn-cs"/>
              </a:rPr>
              <a:t>学习率设置方法</a:t>
            </a:r>
          </a:p>
        </p:txBody>
      </p:sp>
    </p:spTree>
    <p:extLst>
      <p:ext uri="{BB962C8B-B14F-4D97-AF65-F5344CB8AC3E}">
        <p14:creationId xmlns:p14="http://schemas.microsoft.com/office/powerpoint/2010/main" val="4139419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pic>
        <p:nvPicPr>
          <p:cNvPr id="6" name="图片 5">
            <a:extLst>
              <a:ext uri="{FF2B5EF4-FFF2-40B4-BE49-F238E27FC236}">
                <a16:creationId xmlns:a16="http://schemas.microsoft.com/office/drawing/2014/main" id="{32AEC777-8CD7-4206-B060-C127E2C65871}"/>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1477282"/>
            <a:ext cx="5312229" cy="3905382"/>
          </a:xfrm>
          <a:prstGeom prst="rect">
            <a:avLst/>
          </a:prstGeom>
        </p:spPr>
      </p:pic>
      <p:pic>
        <p:nvPicPr>
          <p:cNvPr id="3" name="图片 2">
            <a:extLst>
              <a:ext uri="{FF2B5EF4-FFF2-40B4-BE49-F238E27FC236}">
                <a16:creationId xmlns:a16="http://schemas.microsoft.com/office/drawing/2014/main" id="{9411F2B3-06FE-4BD9-9011-B359780E9F0E}"/>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0" y="1476018"/>
            <a:ext cx="6648450" cy="3905964"/>
          </a:xfrm>
          <a:prstGeom prst="rect">
            <a:avLst/>
          </a:prstGeom>
        </p:spPr>
      </p:pic>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044856 w 9143999"/>
              <a:gd name="connsiteY5" fmla="*/ 57555 h 2051818"/>
              <a:gd name="connsiteX6" fmla="*/ 9143999 w 9143999"/>
              <a:gd name="connsiteY6"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9143999 w 9143999"/>
              <a:gd name="connsiteY5" fmla="*/ 0 h 2051818"/>
              <a:gd name="connsiteX0" fmla="*/ 9143999 w 9143999"/>
              <a:gd name="connsiteY0" fmla="*/ 130228 h 2182046"/>
              <a:gd name="connsiteX1" fmla="*/ 9143999 w 9143999"/>
              <a:gd name="connsiteY1" fmla="*/ 2182046 h 2182046"/>
              <a:gd name="connsiteX2" fmla="*/ 0 w 9143999"/>
              <a:gd name="connsiteY2" fmla="*/ 2182046 h 2182046"/>
              <a:gd name="connsiteX3" fmla="*/ 0 w 9143999"/>
              <a:gd name="connsiteY3" fmla="*/ 1334305 h 2182046"/>
              <a:gd name="connsiteX4" fmla="*/ 6027 w 9143999"/>
              <a:gd name="connsiteY4" fmla="*/ 0 h 2182046"/>
              <a:gd name="connsiteX5" fmla="*/ 9143999 w 9143999"/>
              <a:gd name="connsiteY5" fmla="*/ 130228 h 2182046"/>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25380 w 9143999"/>
              <a:gd name="connsiteY4" fmla="*/ 54648 h 2051818"/>
              <a:gd name="connsiteX5" fmla="*/ 9143999 w 9143999"/>
              <a:gd name="connsiteY5" fmla="*/ 0 h 2051818"/>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25380 w 9143999"/>
              <a:gd name="connsiteY4" fmla="*/ 130773 h 2127943"/>
              <a:gd name="connsiteX5" fmla="*/ 9124647 w 9143999"/>
              <a:gd name="connsiteY5" fmla="*/ 0 h 2127943"/>
              <a:gd name="connsiteX0" fmla="*/ 9124647 w 9143999"/>
              <a:gd name="connsiteY0" fmla="*/ 0 h 2127943"/>
              <a:gd name="connsiteX1" fmla="*/ 9143999 w 9143999"/>
              <a:gd name="connsiteY1" fmla="*/ 2127943 h 2127943"/>
              <a:gd name="connsiteX2" fmla="*/ 0 w 9143999"/>
              <a:gd name="connsiteY2" fmla="*/ 2127943 h 2127943"/>
              <a:gd name="connsiteX3" fmla="*/ 0 w 9143999"/>
              <a:gd name="connsiteY3" fmla="*/ 1280202 h 2127943"/>
              <a:gd name="connsiteX4" fmla="*/ 6028 w 9143999"/>
              <a:gd name="connsiteY4" fmla="*/ 11147 h 2127943"/>
              <a:gd name="connsiteX5" fmla="*/ 9124647 w 9143999"/>
              <a:gd name="connsiteY5" fmla="*/ 0 h 2127943"/>
              <a:gd name="connsiteX0" fmla="*/ 9138134 w 9157486"/>
              <a:gd name="connsiteY0" fmla="*/ 0 h 2127943"/>
              <a:gd name="connsiteX1" fmla="*/ 9157486 w 9157486"/>
              <a:gd name="connsiteY1" fmla="*/ 2127943 h 2127943"/>
              <a:gd name="connsiteX2" fmla="*/ 13487 w 9157486"/>
              <a:gd name="connsiteY2" fmla="*/ 2127943 h 2127943"/>
              <a:gd name="connsiteX3" fmla="*/ 13487 w 9157486"/>
              <a:gd name="connsiteY3" fmla="*/ 1280202 h 2127943"/>
              <a:gd name="connsiteX4" fmla="*/ 163 w 9157486"/>
              <a:gd name="connsiteY4" fmla="*/ 141648 h 2127943"/>
              <a:gd name="connsiteX5" fmla="*/ 9138134 w 9157486"/>
              <a:gd name="connsiteY5" fmla="*/ 0 h 21279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 fmla="*/ 6858000 w 6941935"/>
              <a:gd name="connsiteY0" fmla="*/ 56823 h 6516240"/>
              <a:gd name="connsiteX1" fmla="*/ 6858000 w 6941935"/>
              <a:gd name="connsiteY1" fmla="*/ 1732102 h 6516240"/>
              <a:gd name="connsiteX2" fmla="*/ 6858000 w 6941935"/>
              <a:gd name="connsiteY2" fmla="*/ 1876524 h 6516240"/>
              <a:gd name="connsiteX3" fmla="*/ 6858000 w 6941935"/>
              <a:gd name="connsiteY3" fmla="*/ 2335590 h 6516240"/>
              <a:gd name="connsiteX4" fmla="*/ 6858000 w 6941935"/>
              <a:gd name="connsiteY4" fmla="*/ 4010869 h 6516240"/>
              <a:gd name="connsiteX5" fmla="*/ 6858000 w 6941935"/>
              <a:gd name="connsiteY5" fmla="*/ 4155291 h 6516240"/>
              <a:gd name="connsiteX6" fmla="*/ 6858000 w 6941935"/>
              <a:gd name="connsiteY6" fmla="*/ 4237473 h 6516240"/>
              <a:gd name="connsiteX7" fmla="*/ 6858000 w 6941935"/>
              <a:gd name="connsiteY7" fmla="*/ 6516240 h 6516240"/>
              <a:gd name="connsiteX8" fmla="*/ 0 w 6941935"/>
              <a:gd name="connsiteY8" fmla="*/ 6516240 h 6516240"/>
              <a:gd name="connsiteX9" fmla="*/ 0 w 6941935"/>
              <a:gd name="connsiteY9" fmla="*/ 4237473 h 6516240"/>
              <a:gd name="connsiteX10" fmla="*/ 0 w 6941935"/>
              <a:gd name="connsiteY10" fmla="*/ 4155291 h 6516240"/>
              <a:gd name="connsiteX11" fmla="*/ 0 w 6941935"/>
              <a:gd name="connsiteY11" fmla="*/ 4010869 h 6516240"/>
              <a:gd name="connsiteX12" fmla="*/ 0 w 6941935"/>
              <a:gd name="connsiteY12" fmla="*/ 3352747 h 6516240"/>
              <a:gd name="connsiteX13" fmla="*/ 0 w 6941935"/>
              <a:gd name="connsiteY13" fmla="*/ 1876524 h 6516240"/>
              <a:gd name="connsiteX14" fmla="*/ 0 w 6941935"/>
              <a:gd name="connsiteY14" fmla="*/ 1732102 h 6516240"/>
              <a:gd name="connsiteX15" fmla="*/ 0 w 6941935"/>
              <a:gd name="connsiteY15" fmla="*/ 1073980 h 6516240"/>
              <a:gd name="connsiteX16" fmla="*/ 227535 w 6941935"/>
              <a:gd name="connsiteY16" fmla="*/ 1223081 h 6516240"/>
              <a:gd name="connsiteX17" fmla="*/ 6270374 w 6941935"/>
              <a:gd name="connsiteY17" fmla="*/ 468824 h 6516240"/>
              <a:gd name="connsiteX18" fmla="*/ 6858000 w 6941935"/>
              <a:gd name="connsiteY18" fmla="*/ 56823 h 6516240"/>
              <a:gd name="connsiteX0" fmla="*/ 6858000 w 6858000"/>
              <a:gd name="connsiteY0" fmla="*/ 4734 h 6464151"/>
              <a:gd name="connsiteX1" fmla="*/ 6858000 w 6858000"/>
              <a:gd name="connsiteY1" fmla="*/ 1680013 h 6464151"/>
              <a:gd name="connsiteX2" fmla="*/ 6858000 w 6858000"/>
              <a:gd name="connsiteY2" fmla="*/ 1824435 h 6464151"/>
              <a:gd name="connsiteX3" fmla="*/ 6858000 w 6858000"/>
              <a:gd name="connsiteY3" fmla="*/ 2283501 h 6464151"/>
              <a:gd name="connsiteX4" fmla="*/ 6858000 w 6858000"/>
              <a:gd name="connsiteY4" fmla="*/ 3958780 h 6464151"/>
              <a:gd name="connsiteX5" fmla="*/ 6858000 w 6858000"/>
              <a:gd name="connsiteY5" fmla="*/ 4103202 h 6464151"/>
              <a:gd name="connsiteX6" fmla="*/ 6858000 w 6858000"/>
              <a:gd name="connsiteY6" fmla="*/ 4185384 h 6464151"/>
              <a:gd name="connsiteX7" fmla="*/ 6858000 w 6858000"/>
              <a:gd name="connsiteY7" fmla="*/ 6464151 h 6464151"/>
              <a:gd name="connsiteX8" fmla="*/ 0 w 6858000"/>
              <a:gd name="connsiteY8" fmla="*/ 6464151 h 6464151"/>
              <a:gd name="connsiteX9" fmla="*/ 0 w 6858000"/>
              <a:gd name="connsiteY9" fmla="*/ 4185384 h 6464151"/>
              <a:gd name="connsiteX10" fmla="*/ 0 w 6858000"/>
              <a:gd name="connsiteY10" fmla="*/ 4103202 h 6464151"/>
              <a:gd name="connsiteX11" fmla="*/ 0 w 6858000"/>
              <a:gd name="connsiteY11" fmla="*/ 3958780 h 6464151"/>
              <a:gd name="connsiteX12" fmla="*/ 0 w 6858000"/>
              <a:gd name="connsiteY12" fmla="*/ 3300658 h 6464151"/>
              <a:gd name="connsiteX13" fmla="*/ 0 w 6858000"/>
              <a:gd name="connsiteY13" fmla="*/ 1824435 h 6464151"/>
              <a:gd name="connsiteX14" fmla="*/ 0 w 6858000"/>
              <a:gd name="connsiteY14" fmla="*/ 1680013 h 6464151"/>
              <a:gd name="connsiteX15" fmla="*/ 0 w 6858000"/>
              <a:gd name="connsiteY15" fmla="*/ 1021891 h 6464151"/>
              <a:gd name="connsiteX16" fmla="*/ 227535 w 6858000"/>
              <a:gd name="connsiteY16" fmla="*/ 1170992 h 6464151"/>
              <a:gd name="connsiteX17" fmla="*/ 6858000 w 6858000"/>
              <a:gd name="connsiteY17" fmla="*/ 4734 h 6464151"/>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858000 w 6858000"/>
              <a:gd name="connsiteY17"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6858000 w 6858000"/>
              <a:gd name="connsiteY16" fmla="*/ 0 h 6459417"/>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6735189"/>
              <a:gd name="connsiteX1" fmla="*/ 6858000 w 6858003"/>
              <a:gd name="connsiteY1" fmla="*/ 1951051 h 6735189"/>
              <a:gd name="connsiteX2" fmla="*/ 6858000 w 6858003"/>
              <a:gd name="connsiteY2" fmla="*/ 2095473 h 6735189"/>
              <a:gd name="connsiteX3" fmla="*/ 6858000 w 6858003"/>
              <a:gd name="connsiteY3" fmla="*/ 2554539 h 6735189"/>
              <a:gd name="connsiteX4" fmla="*/ 6858000 w 6858003"/>
              <a:gd name="connsiteY4" fmla="*/ 4229818 h 6735189"/>
              <a:gd name="connsiteX5" fmla="*/ 6858000 w 6858003"/>
              <a:gd name="connsiteY5" fmla="*/ 4374240 h 6735189"/>
              <a:gd name="connsiteX6" fmla="*/ 6858000 w 6858003"/>
              <a:gd name="connsiteY6" fmla="*/ 4456422 h 6735189"/>
              <a:gd name="connsiteX7" fmla="*/ 6858000 w 6858003"/>
              <a:gd name="connsiteY7" fmla="*/ 6735189 h 6735189"/>
              <a:gd name="connsiteX8" fmla="*/ 0 w 6858003"/>
              <a:gd name="connsiteY8" fmla="*/ 6735189 h 6735189"/>
              <a:gd name="connsiteX9" fmla="*/ 0 w 6858003"/>
              <a:gd name="connsiteY9" fmla="*/ 4456422 h 6735189"/>
              <a:gd name="connsiteX10" fmla="*/ 0 w 6858003"/>
              <a:gd name="connsiteY10" fmla="*/ 4374240 h 6735189"/>
              <a:gd name="connsiteX11" fmla="*/ 0 w 6858003"/>
              <a:gd name="connsiteY11" fmla="*/ 4229818 h 6735189"/>
              <a:gd name="connsiteX12" fmla="*/ 0 w 6858003"/>
              <a:gd name="connsiteY12" fmla="*/ 3571696 h 6735189"/>
              <a:gd name="connsiteX13" fmla="*/ 0 w 6858003"/>
              <a:gd name="connsiteY13" fmla="*/ 2095473 h 6735189"/>
              <a:gd name="connsiteX14" fmla="*/ 0 w 6858003"/>
              <a:gd name="connsiteY14" fmla="*/ 1951051 h 6735189"/>
              <a:gd name="connsiteX15" fmla="*/ 0 w 6858003"/>
              <a:gd name="connsiteY15" fmla="*/ 1292929 h 6735189"/>
              <a:gd name="connsiteX16" fmla="*/ 6858003 w 6858003"/>
              <a:gd name="connsiteY16" fmla="*/ 0 h 6735189"/>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1989615 h 7431875"/>
              <a:gd name="connsiteX16" fmla="*/ 6858003 w 6858003"/>
              <a:gd name="connsiteY16" fmla="*/ 0 h 7431875"/>
              <a:gd name="connsiteX0" fmla="*/ 6872517 w 6872517"/>
              <a:gd name="connsiteY0" fmla="*/ 0 h 7431875"/>
              <a:gd name="connsiteX1" fmla="*/ 6872514 w 6872517"/>
              <a:gd name="connsiteY1" fmla="*/ 2647737 h 7431875"/>
              <a:gd name="connsiteX2" fmla="*/ 6872514 w 6872517"/>
              <a:gd name="connsiteY2" fmla="*/ 2792159 h 7431875"/>
              <a:gd name="connsiteX3" fmla="*/ 6872514 w 6872517"/>
              <a:gd name="connsiteY3" fmla="*/ 3251225 h 7431875"/>
              <a:gd name="connsiteX4" fmla="*/ 6872514 w 6872517"/>
              <a:gd name="connsiteY4" fmla="*/ 4926504 h 7431875"/>
              <a:gd name="connsiteX5" fmla="*/ 6872514 w 6872517"/>
              <a:gd name="connsiteY5" fmla="*/ 5070926 h 7431875"/>
              <a:gd name="connsiteX6" fmla="*/ 6872514 w 6872517"/>
              <a:gd name="connsiteY6" fmla="*/ 5153108 h 7431875"/>
              <a:gd name="connsiteX7" fmla="*/ 6872514 w 6872517"/>
              <a:gd name="connsiteY7" fmla="*/ 7431875 h 7431875"/>
              <a:gd name="connsiteX8" fmla="*/ 14514 w 6872517"/>
              <a:gd name="connsiteY8" fmla="*/ 7431875 h 7431875"/>
              <a:gd name="connsiteX9" fmla="*/ 14514 w 6872517"/>
              <a:gd name="connsiteY9" fmla="*/ 5153108 h 7431875"/>
              <a:gd name="connsiteX10" fmla="*/ 14514 w 6872517"/>
              <a:gd name="connsiteY10" fmla="*/ 5070926 h 7431875"/>
              <a:gd name="connsiteX11" fmla="*/ 14514 w 6872517"/>
              <a:gd name="connsiteY11" fmla="*/ 4926504 h 7431875"/>
              <a:gd name="connsiteX12" fmla="*/ 14514 w 6872517"/>
              <a:gd name="connsiteY12" fmla="*/ 4268382 h 7431875"/>
              <a:gd name="connsiteX13" fmla="*/ 14514 w 6872517"/>
              <a:gd name="connsiteY13" fmla="*/ 2792159 h 7431875"/>
              <a:gd name="connsiteX14" fmla="*/ 14514 w 6872517"/>
              <a:gd name="connsiteY14" fmla="*/ 2647737 h 7431875"/>
              <a:gd name="connsiteX15" fmla="*/ 0 w 6872517"/>
              <a:gd name="connsiteY15" fmla="*/ 480129 h 7431875"/>
              <a:gd name="connsiteX16" fmla="*/ 6872517 w 6872517"/>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2647737 h 7431875"/>
              <a:gd name="connsiteX15" fmla="*/ 0 w 6858003"/>
              <a:gd name="connsiteY15" fmla="*/ 552701 h 7431875"/>
              <a:gd name="connsiteX16" fmla="*/ 6858003 w 6858003"/>
              <a:gd name="connsiteY16"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2792159 h 7431875"/>
              <a:gd name="connsiteX14" fmla="*/ 0 w 6858003"/>
              <a:gd name="connsiteY14" fmla="*/ 552701 h 7431875"/>
              <a:gd name="connsiteX15" fmla="*/ 6858003 w 6858003"/>
              <a:gd name="connsiteY15"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4268382 h 7431875"/>
              <a:gd name="connsiteX13" fmla="*/ 0 w 6858003"/>
              <a:gd name="connsiteY13" fmla="*/ 552701 h 7431875"/>
              <a:gd name="connsiteX14" fmla="*/ 6858003 w 6858003"/>
              <a:gd name="connsiteY14"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4926504 h 7431875"/>
              <a:gd name="connsiteX12" fmla="*/ 0 w 6858003"/>
              <a:gd name="connsiteY12" fmla="*/ 552701 h 7431875"/>
              <a:gd name="connsiteX13" fmla="*/ 6858003 w 6858003"/>
              <a:gd name="connsiteY13"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070926 h 7431875"/>
              <a:gd name="connsiteX11" fmla="*/ 0 w 6858003"/>
              <a:gd name="connsiteY11" fmla="*/ 552701 h 7431875"/>
              <a:gd name="connsiteX12" fmla="*/ 6858003 w 6858003"/>
              <a:gd name="connsiteY12"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153108 h 7431875"/>
              <a:gd name="connsiteX10" fmla="*/ 0 w 6858003"/>
              <a:gd name="connsiteY10" fmla="*/ 552701 h 7431875"/>
              <a:gd name="connsiteX11" fmla="*/ 6858003 w 6858003"/>
              <a:gd name="connsiteY11"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5153108 h 7431875"/>
              <a:gd name="connsiteX7" fmla="*/ 6858000 w 6858003"/>
              <a:gd name="connsiteY7" fmla="*/ 7431875 h 7431875"/>
              <a:gd name="connsiteX8" fmla="*/ 0 w 6858003"/>
              <a:gd name="connsiteY8" fmla="*/ 7431875 h 7431875"/>
              <a:gd name="connsiteX9" fmla="*/ 0 w 6858003"/>
              <a:gd name="connsiteY9" fmla="*/ 552701 h 7431875"/>
              <a:gd name="connsiteX10" fmla="*/ 6858003 w 6858003"/>
              <a:gd name="connsiteY10"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5070926 h 7431875"/>
              <a:gd name="connsiteX6" fmla="*/ 6858000 w 6858003"/>
              <a:gd name="connsiteY6" fmla="*/ 7431875 h 7431875"/>
              <a:gd name="connsiteX7" fmla="*/ 0 w 6858003"/>
              <a:gd name="connsiteY7" fmla="*/ 7431875 h 7431875"/>
              <a:gd name="connsiteX8" fmla="*/ 0 w 6858003"/>
              <a:gd name="connsiteY8" fmla="*/ 552701 h 7431875"/>
              <a:gd name="connsiteX9" fmla="*/ 6858003 w 6858003"/>
              <a:gd name="connsiteY9"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4926504 h 7431875"/>
              <a:gd name="connsiteX5" fmla="*/ 6858000 w 6858003"/>
              <a:gd name="connsiteY5" fmla="*/ 7431875 h 7431875"/>
              <a:gd name="connsiteX6" fmla="*/ 0 w 6858003"/>
              <a:gd name="connsiteY6" fmla="*/ 7431875 h 7431875"/>
              <a:gd name="connsiteX7" fmla="*/ 0 w 6858003"/>
              <a:gd name="connsiteY7" fmla="*/ 552701 h 7431875"/>
              <a:gd name="connsiteX8" fmla="*/ 6858003 w 6858003"/>
              <a:gd name="connsiteY8"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3251225 h 7431875"/>
              <a:gd name="connsiteX4" fmla="*/ 6858000 w 6858003"/>
              <a:gd name="connsiteY4" fmla="*/ 7431875 h 7431875"/>
              <a:gd name="connsiteX5" fmla="*/ 0 w 6858003"/>
              <a:gd name="connsiteY5" fmla="*/ 7431875 h 7431875"/>
              <a:gd name="connsiteX6" fmla="*/ 0 w 6858003"/>
              <a:gd name="connsiteY6" fmla="*/ 552701 h 7431875"/>
              <a:gd name="connsiteX7" fmla="*/ 6858003 w 6858003"/>
              <a:gd name="connsiteY7" fmla="*/ 0 h 7431875"/>
              <a:gd name="connsiteX0" fmla="*/ 6858003 w 6858003"/>
              <a:gd name="connsiteY0" fmla="*/ 0 h 7431875"/>
              <a:gd name="connsiteX1" fmla="*/ 6858000 w 6858003"/>
              <a:gd name="connsiteY1" fmla="*/ 2647737 h 7431875"/>
              <a:gd name="connsiteX2" fmla="*/ 6858000 w 6858003"/>
              <a:gd name="connsiteY2" fmla="*/ 2792159 h 7431875"/>
              <a:gd name="connsiteX3" fmla="*/ 6858000 w 6858003"/>
              <a:gd name="connsiteY3" fmla="*/ 7431875 h 7431875"/>
              <a:gd name="connsiteX4" fmla="*/ 0 w 6858003"/>
              <a:gd name="connsiteY4" fmla="*/ 7431875 h 7431875"/>
              <a:gd name="connsiteX5" fmla="*/ 0 w 6858003"/>
              <a:gd name="connsiteY5" fmla="*/ 552701 h 7431875"/>
              <a:gd name="connsiteX6" fmla="*/ 6858003 w 6858003"/>
              <a:gd name="connsiteY6" fmla="*/ 0 h 7431875"/>
              <a:gd name="connsiteX0" fmla="*/ 6858003 w 6858003"/>
              <a:gd name="connsiteY0" fmla="*/ 0 h 7431875"/>
              <a:gd name="connsiteX1" fmla="*/ 6858000 w 6858003"/>
              <a:gd name="connsiteY1" fmla="*/ 2647737 h 7431875"/>
              <a:gd name="connsiteX2" fmla="*/ 6858000 w 6858003"/>
              <a:gd name="connsiteY2" fmla="*/ 7431875 h 7431875"/>
              <a:gd name="connsiteX3" fmla="*/ 0 w 6858003"/>
              <a:gd name="connsiteY3" fmla="*/ 7431875 h 7431875"/>
              <a:gd name="connsiteX4" fmla="*/ 0 w 6858003"/>
              <a:gd name="connsiteY4" fmla="*/ 552701 h 7431875"/>
              <a:gd name="connsiteX5" fmla="*/ 6858003 w 6858003"/>
              <a:gd name="connsiteY5" fmla="*/ 0 h 7431875"/>
              <a:gd name="connsiteX0" fmla="*/ 6872517 w 6872517"/>
              <a:gd name="connsiteY0" fmla="*/ 42385 h 6879174"/>
              <a:gd name="connsiteX1" fmla="*/ 6858000 w 6872517"/>
              <a:gd name="connsiteY1" fmla="*/ 2095036 h 6879174"/>
              <a:gd name="connsiteX2" fmla="*/ 6858000 w 6872517"/>
              <a:gd name="connsiteY2" fmla="*/ 6879174 h 6879174"/>
              <a:gd name="connsiteX3" fmla="*/ 0 w 6872517"/>
              <a:gd name="connsiteY3" fmla="*/ 6879174 h 6879174"/>
              <a:gd name="connsiteX4" fmla="*/ 0 w 6872517"/>
              <a:gd name="connsiteY4" fmla="*/ 0 h 6879174"/>
              <a:gd name="connsiteX5" fmla="*/ 6872517 w 6872517"/>
              <a:gd name="connsiteY5" fmla="*/ 42385 h 6879174"/>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72520 w 6872520"/>
              <a:gd name="connsiteY0" fmla="*/ 0 h 6880332"/>
              <a:gd name="connsiteX1" fmla="*/ 6858000 w 6872520"/>
              <a:gd name="connsiteY1" fmla="*/ 2096194 h 6880332"/>
              <a:gd name="connsiteX2" fmla="*/ 6858000 w 6872520"/>
              <a:gd name="connsiteY2" fmla="*/ 6880332 h 6880332"/>
              <a:gd name="connsiteX3" fmla="*/ 0 w 6872520"/>
              <a:gd name="connsiteY3" fmla="*/ 6880332 h 6880332"/>
              <a:gd name="connsiteX4" fmla="*/ 0 w 6872520"/>
              <a:gd name="connsiteY4" fmla="*/ 1158 h 6880332"/>
              <a:gd name="connsiteX5" fmla="*/ 6872520 w 6872520"/>
              <a:gd name="connsiteY5" fmla="*/ 0 h 6880332"/>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43491 w 6858000"/>
              <a:gd name="connsiteY0" fmla="*/ 2020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43491 w 6858000"/>
              <a:gd name="connsiteY5" fmla="*/ 202042 h 6879174"/>
              <a:gd name="connsiteX0" fmla="*/ 6856191 w 6858000"/>
              <a:gd name="connsiteY0" fmla="*/ 214742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14742 h 6879174"/>
              <a:gd name="connsiteX0" fmla="*/ 6856191 w 6858000"/>
              <a:gd name="connsiteY0" fmla="*/ 209979 h 6879174"/>
              <a:gd name="connsiteX1" fmla="*/ 6858000 w 6858000"/>
              <a:gd name="connsiteY1" fmla="*/ 2095036 h 6879174"/>
              <a:gd name="connsiteX2" fmla="*/ 6858000 w 6858000"/>
              <a:gd name="connsiteY2" fmla="*/ 6879174 h 6879174"/>
              <a:gd name="connsiteX3" fmla="*/ 0 w 6858000"/>
              <a:gd name="connsiteY3" fmla="*/ 6879174 h 6879174"/>
              <a:gd name="connsiteX4" fmla="*/ 0 w 6858000"/>
              <a:gd name="connsiteY4" fmla="*/ 0 h 6879174"/>
              <a:gd name="connsiteX5" fmla="*/ 6856191 w 6858000"/>
              <a:gd name="connsiteY5" fmla="*/ 209979 h 6879174"/>
              <a:gd name="connsiteX0" fmla="*/ 6868891 w 6868891"/>
              <a:gd name="connsiteY0" fmla="*/ 197279 h 6879174"/>
              <a:gd name="connsiteX1" fmla="*/ 6858000 w 6868891"/>
              <a:gd name="connsiteY1" fmla="*/ 2095036 h 6879174"/>
              <a:gd name="connsiteX2" fmla="*/ 6858000 w 6868891"/>
              <a:gd name="connsiteY2" fmla="*/ 6879174 h 6879174"/>
              <a:gd name="connsiteX3" fmla="*/ 0 w 6868891"/>
              <a:gd name="connsiteY3" fmla="*/ 6879174 h 6879174"/>
              <a:gd name="connsiteX4" fmla="*/ 0 w 6868891"/>
              <a:gd name="connsiteY4" fmla="*/ 0 h 6879174"/>
              <a:gd name="connsiteX5" fmla="*/ 6868891 w 6868891"/>
              <a:gd name="connsiteY5" fmla="*/ 197279 h 6879174"/>
              <a:gd name="connsiteX0" fmla="*/ 6868891 w 7721392"/>
              <a:gd name="connsiteY0" fmla="*/ 197279 h 6879174"/>
              <a:gd name="connsiteX1" fmla="*/ 6858000 w 7721392"/>
              <a:gd name="connsiteY1" fmla="*/ 6879174 h 6879174"/>
              <a:gd name="connsiteX2" fmla="*/ 0 w 7721392"/>
              <a:gd name="connsiteY2" fmla="*/ 6879174 h 6879174"/>
              <a:gd name="connsiteX3" fmla="*/ 0 w 7721392"/>
              <a:gd name="connsiteY3" fmla="*/ 0 h 6879174"/>
              <a:gd name="connsiteX4" fmla="*/ 6868891 w 7721392"/>
              <a:gd name="connsiteY4" fmla="*/ 197279 h 6879174"/>
              <a:gd name="connsiteX0" fmla="*/ 6868891 w 7373946"/>
              <a:gd name="connsiteY0" fmla="*/ 197279 h 6879174"/>
              <a:gd name="connsiteX1" fmla="*/ 6858000 w 7373946"/>
              <a:gd name="connsiteY1" fmla="*/ 6879174 h 6879174"/>
              <a:gd name="connsiteX2" fmla="*/ 0 w 7373946"/>
              <a:gd name="connsiteY2" fmla="*/ 6879174 h 6879174"/>
              <a:gd name="connsiteX3" fmla="*/ 0 w 7373946"/>
              <a:gd name="connsiteY3" fmla="*/ 0 h 6879174"/>
              <a:gd name="connsiteX4" fmla="*/ 6868891 w 7373946"/>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8182025"/>
              <a:gd name="connsiteY0" fmla="*/ 197279 h 6879174"/>
              <a:gd name="connsiteX1" fmla="*/ 6858000 w 8182025"/>
              <a:gd name="connsiteY1" fmla="*/ 6879174 h 6879174"/>
              <a:gd name="connsiteX2" fmla="*/ 0 w 8182025"/>
              <a:gd name="connsiteY2" fmla="*/ 6879174 h 6879174"/>
              <a:gd name="connsiteX3" fmla="*/ 0 w 8182025"/>
              <a:gd name="connsiteY3" fmla="*/ 0 h 6879174"/>
              <a:gd name="connsiteX4" fmla="*/ 6868891 w 8182025"/>
              <a:gd name="connsiteY4" fmla="*/ 197279 h 6879174"/>
              <a:gd name="connsiteX0" fmla="*/ 6868891 w 7374082"/>
              <a:gd name="connsiteY0" fmla="*/ 197279 h 7217839"/>
              <a:gd name="connsiteX1" fmla="*/ 6858000 w 7374082"/>
              <a:gd name="connsiteY1" fmla="*/ 6879174 h 7217839"/>
              <a:gd name="connsiteX2" fmla="*/ 0 w 7374082"/>
              <a:gd name="connsiteY2" fmla="*/ 6879174 h 7217839"/>
              <a:gd name="connsiteX3" fmla="*/ 0 w 7374082"/>
              <a:gd name="connsiteY3" fmla="*/ 0 h 7217839"/>
              <a:gd name="connsiteX4" fmla="*/ 6868891 w 7374082"/>
              <a:gd name="connsiteY4" fmla="*/ 197279 h 7217839"/>
              <a:gd name="connsiteX0" fmla="*/ 6868891 w 7513044"/>
              <a:gd name="connsiteY0" fmla="*/ 197279 h 6879174"/>
              <a:gd name="connsiteX1" fmla="*/ 6858000 w 7513044"/>
              <a:gd name="connsiteY1" fmla="*/ 6879174 h 6879174"/>
              <a:gd name="connsiteX2" fmla="*/ 0 w 7513044"/>
              <a:gd name="connsiteY2" fmla="*/ 6879174 h 6879174"/>
              <a:gd name="connsiteX3" fmla="*/ 0 w 7513044"/>
              <a:gd name="connsiteY3" fmla="*/ 0 h 6879174"/>
              <a:gd name="connsiteX4" fmla="*/ 6868891 w 7513044"/>
              <a:gd name="connsiteY4" fmla="*/ 197279 h 6879174"/>
              <a:gd name="connsiteX0" fmla="*/ 6868891 w 7374082"/>
              <a:gd name="connsiteY0" fmla="*/ 197279 h 6879174"/>
              <a:gd name="connsiteX1" fmla="*/ 6858000 w 7374082"/>
              <a:gd name="connsiteY1" fmla="*/ 6879174 h 6879174"/>
              <a:gd name="connsiteX2" fmla="*/ 0 w 7374082"/>
              <a:gd name="connsiteY2" fmla="*/ 6879174 h 6879174"/>
              <a:gd name="connsiteX3" fmla="*/ 0 w 7374082"/>
              <a:gd name="connsiteY3" fmla="*/ 0 h 6879174"/>
              <a:gd name="connsiteX4" fmla="*/ 6868891 w 7374082"/>
              <a:gd name="connsiteY4" fmla="*/ 197279 h 6879174"/>
              <a:gd name="connsiteX0" fmla="*/ 6868891 w 6868891"/>
              <a:gd name="connsiteY0" fmla="*/ 197279 h 6879174"/>
              <a:gd name="connsiteX1" fmla="*/ 6858000 w 6868891"/>
              <a:gd name="connsiteY1" fmla="*/ 6879174 h 6879174"/>
              <a:gd name="connsiteX2" fmla="*/ 0 w 6868891"/>
              <a:gd name="connsiteY2" fmla="*/ 6879174 h 6879174"/>
              <a:gd name="connsiteX3" fmla="*/ 0 w 6868891"/>
              <a:gd name="connsiteY3" fmla="*/ 0 h 6879174"/>
              <a:gd name="connsiteX4" fmla="*/ 6868891 w 6868891"/>
              <a:gd name="connsiteY4" fmla="*/ 197279 h 68791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nvSpPr>
        <p:spPr>
          <a:xfrm>
            <a:off x="6444483" y="3344470"/>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nvSpPr>
        <p:spPr>
          <a:xfrm>
            <a:off x="6907287" y="3302816"/>
            <a:ext cx="95410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神经元</a:t>
            </a:r>
          </a:p>
        </p:txBody>
      </p:sp>
      <p:sp>
        <p:nvSpPr>
          <p:cNvPr id="74" name="矩形 73"/>
          <p:cNvSpPr/>
          <p:nvPr/>
        </p:nvSpPr>
        <p:spPr>
          <a:xfrm>
            <a:off x="6444483" y="3835173"/>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nvSpPr>
        <p:spPr>
          <a:xfrm>
            <a:off x="6907287" y="3793519"/>
            <a:ext cx="95410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感知机</a:t>
            </a:r>
          </a:p>
        </p:txBody>
      </p:sp>
      <p:sp>
        <p:nvSpPr>
          <p:cNvPr id="76" name="矩形 75"/>
          <p:cNvSpPr/>
          <p:nvPr/>
        </p:nvSpPr>
        <p:spPr>
          <a:xfrm>
            <a:off x="6444483" y="4325877"/>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3</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7" name="矩形 76"/>
          <p:cNvSpPr/>
          <p:nvPr/>
        </p:nvSpPr>
        <p:spPr>
          <a:xfrm>
            <a:off x="6907287" y="4284223"/>
            <a:ext cx="1210588"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多层网络</a:t>
            </a:r>
          </a:p>
        </p:txBody>
      </p:sp>
      <p:sp>
        <p:nvSpPr>
          <p:cNvPr id="24" name="文本框 23">
            <a:extLst>
              <a:ext uri="{FF2B5EF4-FFF2-40B4-BE49-F238E27FC236}">
                <a16:creationId xmlns:a16="http://schemas.microsoft.com/office/drawing/2014/main" id="{8F1422A7-7A7C-476D-A7B7-3AA70DACB57F}"/>
              </a:ext>
            </a:extLst>
          </p:cNvPr>
          <p:cNvSpPr txBox="1"/>
          <p:nvPr/>
        </p:nvSpPr>
        <p:spPr>
          <a:xfrm>
            <a:off x="6316863" y="2137098"/>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itchFamily="34" charset="-122"/>
                <a:ea typeface="微软雅黑"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charset="0"/>
                <a:ea typeface="宋体" charset="-122"/>
              </a:defRPr>
            </a:lvl6pPr>
            <a:lvl7pPr marL="914400" algn="r" fontAlgn="base">
              <a:spcBef>
                <a:spcPct val="0"/>
              </a:spcBef>
              <a:spcAft>
                <a:spcPct val="0"/>
              </a:spcAft>
              <a:defRPr>
                <a:latin typeface="Arial" charset="0"/>
                <a:ea typeface="宋体" charset="-122"/>
              </a:defRPr>
            </a:lvl7pPr>
            <a:lvl8pPr marL="1371600" algn="r" fontAlgn="base">
              <a:spcBef>
                <a:spcPct val="0"/>
              </a:spcBef>
              <a:spcAft>
                <a:spcPct val="0"/>
              </a:spcAft>
              <a:defRPr>
                <a:latin typeface="Arial" charset="0"/>
                <a:ea typeface="宋体" charset="-122"/>
              </a:defRPr>
            </a:lvl8pPr>
            <a:lvl9pPr marL="1828800" algn="r" fontAlgn="base">
              <a:spcBef>
                <a:spcPct val="0"/>
              </a:spcBef>
              <a:spcAft>
                <a:spcPct val="0"/>
              </a:spcAft>
              <a:defRPr>
                <a:latin typeface="Arial" charset="0"/>
                <a:ea typeface="宋体"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p>
        </p:txBody>
      </p:sp>
      <p:pic>
        <p:nvPicPr>
          <p:cNvPr id="8" name="图片 7">
            <a:extLst>
              <a:ext uri="{FF2B5EF4-FFF2-40B4-BE49-F238E27FC236}">
                <a16:creationId xmlns:a16="http://schemas.microsoft.com/office/drawing/2014/main" id="{190B6B34-C1A1-454B-B742-6C48DA063F14}"/>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9906000" y="825500"/>
            <a:ext cx="1397000" cy="1397000"/>
          </a:xfrm>
          <a:prstGeom prst="rect">
            <a:avLst/>
          </a:prstGeom>
        </p:spPr>
      </p:pic>
      <p:sp>
        <p:nvSpPr>
          <p:cNvPr id="78" name="矩形 77"/>
          <p:cNvSpPr/>
          <p:nvPr/>
        </p:nvSpPr>
        <p:spPr>
          <a:xfrm>
            <a:off x="6444483" y="481658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4</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9" name="矩形 78"/>
          <p:cNvSpPr/>
          <p:nvPr/>
        </p:nvSpPr>
        <p:spPr>
          <a:xfrm>
            <a:off x="6907287" y="4774928"/>
            <a:ext cx="198002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误差逆传播算法</a:t>
            </a:r>
          </a:p>
        </p:txBody>
      </p:sp>
      <p:sp>
        <p:nvSpPr>
          <p:cNvPr id="25" name="矩形 24">
            <a:extLst>
              <a:ext uri="{FF2B5EF4-FFF2-40B4-BE49-F238E27FC236}">
                <a16:creationId xmlns:a16="http://schemas.microsoft.com/office/drawing/2014/main" id="{7F7A5DCF-6D59-4E78-9FD0-24215A3880D8}"/>
              </a:ext>
            </a:extLst>
          </p:cNvPr>
          <p:cNvSpPr/>
          <p:nvPr/>
        </p:nvSpPr>
        <p:spPr>
          <a:xfrm>
            <a:off x="6444483" y="5294312"/>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5</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6" name="矩形 25">
            <a:extLst>
              <a:ext uri="{FF2B5EF4-FFF2-40B4-BE49-F238E27FC236}">
                <a16:creationId xmlns:a16="http://schemas.microsoft.com/office/drawing/2014/main" id="{21557C81-6271-4EE2-91A0-9B9BEEA15D24}"/>
              </a:ext>
            </a:extLst>
          </p:cNvPr>
          <p:cNvSpPr/>
          <p:nvPr/>
        </p:nvSpPr>
        <p:spPr>
          <a:xfrm>
            <a:off x="6907287" y="5252658"/>
            <a:ext cx="1723549"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其他神经网络</a:t>
            </a:r>
          </a:p>
        </p:txBody>
      </p:sp>
      <p:sp>
        <p:nvSpPr>
          <p:cNvPr id="27" name="矩形 26">
            <a:extLst>
              <a:ext uri="{FF2B5EF4-FFF2-40B4-BE49-F238E27FC236}">
                <a16:creationId xmlns:a16="http://schemas.microsoft.com/office/drawing/2014/main" id="{66EE6482-5ABF-4085-AFF7-329467D31421}"/>
              </a:ext>
            </a:extLst>
          </p:cNvPr>
          <p:cNvSpPr/>
          <p:nvPr/>
        </p:nvSpPr>
        <p:spPr>
          <a:xfrm>
            <a:off x="6444483" y="5748120"/>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latin typeface="微软雅黑" panose="020B0503020204020204" pitchFamily="34" charset="-122"/>
                <a:ea typeface="微软雅黑" panose="020B0503020204020204" pitchFamily="34" charset="-122"/>
                <a:sym typeface="微软雅黑" panose="020B0503020204020204" pitchFamily="34" charset="-122"/>
              </a:rPr>
              <a:t>6</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矩形 27">
            <a:extLst>
              <a:ext uri="{FF2B5EF4-FFF2-40B4-BE49-F238E27FC236}">
                <a16:creationId xmlns:a16="http://schemas.microsoft.com/office/drawing/2014/main" id="{541EA4CB-3433-4EAD-BDA7-311BD0F75083}"/>
              </a:ext>
            </a:extLst>
          </p:cNvPr>
          <p:cNvSpPr/>
          <p:nvPr/>
        </p:nvSpPr>
        <p:spPr>
          <a:xfrm>
            <a:off x="6907287" y="5706466"/>
            <a:ext cx="1209627" cy="40011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en-US" altLang="zh-CN" sz="2000" b="1" dirty="0" err="1">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PyTorch</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Tree>
    <p:extLst>
      <p:ext uri="{BB962C8B-B14F-4D97-AF65-F5344CB8AC3E}">
        <p14:creationId xmlns:p14="http://schemas.microsoft.com/office/powerpoint/2010/main" val="3669389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标题 1">
            <a:extLst>
              <a:ext uri="{FF2B5EF4-FFF2-40B4-BE49-F238E27FC236}">
                <a16:creationId xmlns:a16="http://schemas.microsoft.com/office/drawing/2014/main" id="{16D4AD8B-22D7-4CA6-A7E3-0B8B3F431E2A}"/>
              </a:ext>
            </a:extLst>
          </p:cNvPr>
          <p:cNvSpPr txBox="1">
            <a:spLocks/>
          </p:cNvSpPr>
          <p:nvPr/>
        </p:nvSpPr>
        <p:spPr>
          <a:xfrm>
            <a:off x="550863" y="352686"/>
            <a:ext cx="10972800" cy="5334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dirty="0"/>
          </a:p>
        </p:txBody>
      </p:sp>
      <p:sp>
        <p:nvSpPr>
          <p:cNvPr id="2" name="文本框 1">
            <a:extLst>
              <a:ext uri="{FF2B5EF4-FFF2-40B4-BE49-F238E27FC236}">
                <a16:creationId xmlns:a16="http://schemas.microsoft.com/office/drawing/2014/main" id="{A94A4687-9C8A-4532-B54E-90879AA0D549}"/>
              </a:ext>
            </a:extLst>
          </p:cNvPr>
          <p:cNvSpPr txBox="1"/>
          <p:nvPr/>
        </p:nvSpPr>
        <p:spPr>
          <a:xfrm>
            <a:off x="668337" y="434720"/>
            <a:ext cx="9480598" cy="369332"/>
          </a:xfrm>
          <a:prstGeom prst="rect">
            <a:avLst/>
          </a:prstGeom>
          <a:noFill/>
        </p:spPr>
        <p:txBody>
          <a:bodyPr wrap="square" rtlCol="0">
            <a:spAutoFit/>
          </a:bodyPr>
          <a:lstStyle/>
          <a:p>
            <a:r>
              <a:rPr lang="zh-CN" altLang="en-US" dirty="0"/>
              <a:t>过拟合、欠拟合</a:t>
            </a:r>
            <a:endParaRPr lang="en-US" dirty="0"/>
          </a:p>
        </p:txBody>
      </p:sp>
      <p:sp>
        <p:nvSpPr>
          <p:cNvPr id="5" name="文本框 4">
            <a:extLst>
              <a:ext uri="{FF2B5EF4-FFF2-40B4-BE49-F238E27FC236}">
                <a16:creationId xmlns:a16="http://schemas.microsoft.com/office/drawing/2014/main" id="{79F988C3-1A13-44D7-A466-434D8580A29F}"/>
              </a:ext>
            </a:extLst>
          </p:cNvPr>
          <p:cNvSpPr txBox="1"/>
          <p:nvPr/>
        </p:nvSpPr>
        <p:spPr>
          <a:xfrm>
            <a:off x="6230938" y="2274909"/>
            <a:ext cx="5410200" cy="369332"/>
          </a:xfrm>
          <a:prstGeom prst="rect">
            <a:avLst/>
          </a:prstGeom>
          <a:noFill/>
        </p:spPr>
        <p:txBody>
          <a:bodyPr wrap="square" rtlCol="0">
            <a:spAutoFit/>
          </a:bodyPr>
          <a:lstStyle/>
          <a:p>
            <a:r>
              <a:rPr lang="zh-CN" altLang="en-US" dirty="0">
                <a:solidFill>
                  <a:srgbClr val="FF0000"/>
                </a:solidFill>
              </a:rPr>
              <a:t>欠拟合：对训练样本的一般性质尚未学好</a:t>
            </a:r>
            <a:endParaRPr lang="en-US" altLang="zh-CN" dirty="0">
              <a:solidFill>
                <a:srgbClr val="FF0000"/>
              </a:solidFill>
            </a:endParaRPr>
          </a:p>
        </p:txBody>
      </p:sp>
      <p:sp>
        <p:nvSpPr>
          <p:cNvPr id="7" name="文本框 6">
            <a:extLst>
              <a:ext uri="{FF2B5EF4-FFF2-40B4-BE49-F238E27FC236}">
                <a16:creationId xmlns:a16="http://schemas.microsoft.com/office/drawing/2014/main" id="{84C037BE-5AD4-4B7F-9FA5-B3B640DBEBDC}"/>
              </a:ext>
            </a:extLst>
          </p:cNvPr>
          <p:cNvSpPr txBox="1"/>
          <p:nvPr/>
        </p:nvSpPr>
        <p:spPr>
          <a:xfrm>
            <a:off x="6205364" y="1666535"/>
            <a:ext cx="5410200" cy="369332"/>
          </a:xfrm>
          <a:prstGeom prst="rect">
            <a:avLst/>
          </a:prstGeom>
          <a:noFill/>
        </p:spPr>
        <p:txBody>
          <a:bodyPr wrap="square" rtlCol="0">
            <a:spAutoFit/>
          </a:bodyPr>
          <a:lstStyle/>
          <a:p>
            <a:r>
              <a:rPr lang="zh-CN" altLang="en-US" dirty="0">
                <a:solidFill>
                  <a:srgbClr val="FF0000"/>
                </a:solidFill>
              </a:rPr>
              <a:t>过拟合：过度拟合训练样本特征，模型泛化性变差</a:t>
            </a:r>
            <a:endParaRPr lang="en-US" dirty="0">
              <a:solidFill>
                <a:srgbClr val="FF0000"/>
              </a:solidFill>
            </a:endParaRPr>
          </a:p>
        </p:txBody>
      </p:sp>
      <p:pic>
        <p:nvPicPr>
          <p:cNvPr id="6" name="图片 5">
            <a:extLst>
              <a:ext uri="{FF2B5EF4-FFF2-40B4-BE49-F238E27FC236}">
                <a16:creationId xmlns:a16="http://schemas.microsoft.com/office/drawing/2014/main" id="{226D3240-F39E-4663-9BDE-D6FA1103EE34}"/>
              </a:ext>
            </a:extLst>
          </p:cNvPr>
          <p:cNvPicPr>
            <a:picLocks noChangeAspect="1"/>
          </p:cNvPicPr>
          <p:nvPr/>
        </p:nvPicPr>
        <p:blipFill>
          <a:blip r:embed="rId2"/>
          <a:stretch>
            <a:fillRect/>
          </a:stretch>
        </p:blipFill>
        <p:spPr>
          <a:xfrm>
            <a:off x="1039321" y="1526223"/>
            <a:ext cx="5191618" cy="2718272"/>
          </a:xfrm>
          <a:prstGeom prst="rect">
            <a:avLst/>
          </a:prstGeom>
        </p:spPr>
      </p:pic>
      <p:sp>
        <p:nvSpPr>
          <p:cNvPr id="10" name="文本框 9">
            <a:extLst>
              <a:ext uri="{FF2B5EF4-FFF2-40B4-BE49-F238E27FC236}">
                <a16:creationId xmlns:a16="http://schemas.microsoft.com/office/drawing/2014/main" id="{665EA70C-5501-4FBF-ACEE-585BE8B37FEE}"/>
              </a:ext>
            </a:extLst>
          </p:cNvPr>
          <p:cNvSpPr txBox="1"/>
          <p:nvPr/>
        </p:nvSpPr>
        <p:spPr>
          <a:xfrm>
            <a:off x="2777899" y="5092997"/>
            <a:ext cx="6337435" cy="369332"/>
          </a:xfrm>
          <a:prstGeom prst="rect">
            <a:avLst/>
          </a:prstGeom>
          <a:noFill/>
        </p:spPr>
        <p:txBody>
          <a:bodyPr wrap="square" rtlCol="0">
            <a:spAutoFit/>
          </a:bodyPr>
          <a:lstStyle/>
          <a:p>
            <a:r>
              <a:rPr lang="zh-CN" altLang="en-US" dirty="0"/>
              <a:t>早停：训练集误差降低但验证集误差上升则停止训练</a:t>
            </a:r>
            <a:endParaRPr lang="en-US" altLang="zh-CN" dirty="0"/>
          </a:p>
        </p:txBody>
      </p:sp>
      <p:sp>
        <p:nvSpPr>
          <p:cNvPr id="8" name="矩形 7">
            <a:extLst>
              <a:ext uri="{FF2B5EF4-FFF2-40B4-BE49-F238E27FC236}">
                <a16:creationId xmlns:a16="http://schemas.microsoft.com/office/drawing/2014/main" id="{EF822438-2B1A-43AA-A01D-AF9C652E6E67}"/>
              </a:ext>
            </a:extLst>
          </p:cNvPr>
          <p:cNvSpPr/>
          <p:nvPr/>
        </p:nvSpPr>
        <p:spPr>
          <a:xfrm>
            <a:off x="7333451" y="3313335"/>
            <a:ext cx="1800493" cy="369332"/>
          </a:xfrm>
          <a:prstGeom prst="rect">
            <a:avLst/>
          </a:prstGeom>
        </p:spPr>
        <p:txBody>
          <a:bodyPr wrap="none">
            <a:spAutoFit/>
          </a:bodyPr>
          <a:lstStyle/>
          <a:p>
            <a:r>
              <a:rPr lang="zh-CN" altLang="en-US" dirty="0"/>
              <a:t>增加网络复杂度</a:t>
            </a:r>
            <a:endParaRPr lang="en-US" dirty="0"/>
          </a:p>
        </p:txBody>
      </p:sp>
      <p:sp>
        <p:nvSpPr>
          <p:cNvPr id="18" name="矩形: 圆角 17">
            <a:extLst>
              <a:ext uri="{FF2B5EF4-FFF2-40B4-BE49-F238E27FC236}">
                <a16:creationId xmlns:a16="http://schemas.microsoft.com/office/drawing/2014/main" id="{23DC5A79-1DAB-46B4-B115-81437A2501D6}"/>
              </a:ext>
            </a:extLst>
          </p:cNvPr>
          <p:cNvSpPr/>
          <p:nvPr/>
        </p:nvSpPr>
        <p:spPr>
          <a:xfrm>
            <a:off x="6577716" y="2907783"/>
            <a:ext cx="1779280" cy="356542"/>
          </a:xfrm>
          <a:prstGeom prst="roundRect">
            <a:avLst>
              <a:gd name="adj" fmla="val 5000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Roboto"/>
                <a:ea typeface="思源黑体 CN Regular"/>
                <a:cs typeface="+mn-cs"/>
              </a:rPr>
              <a:t>欠拟合解决措施</a:t>
            </a:r>
          </a:p>
        </p:txBody>
      </p:sp>
      <p:sp>
        <p:nvSpPr>
          <p:cNvPr id="17" name="矩形 16">
            <a:extLst>
              <a:ext uri="{FF2B5EF4-FFF2-40B4-BE49-F238E27FC236}">
                <a16:creationId xmlns:a16="http://schemas.microsoft.com/office/drawing/2014/main" id="{30225401-56F6-4910-8340-BA9AD39398BB}"/>
              </a:ext>
            </a:extLst>
          </p:cNvPr>
          <p:cNvSpPr/>
          <p:nvPr/>
        </p:nvSpPr>
        <p:spPr>
          <a:xfrm>
            <a:off x="7333451" y="3723650"/>
            <a:ext cx="1338828" cy="369332"/>
          </a:xfrm>
          <a:prstGeom prst="rect">
            <a:avLst/>
          </a:prstGeom>
        </p:spPr>
        <p:txBody>
          <a:bodyPr wrap="none">
            <a:spAutoFit/>
          </a:bodyPr>
          <a:lstStyle/>
          <a:p>
            <a:r>
              <a:rPr lang="zh-CN" altLang="en-US" dirty="0"/>
              <a:t>多训练几轮</a:t>
            </a:r>
            <a:endParaRPr lang="en-US" dirty="0"/>
          </a:p>
        </p:txBody>
      </p:sp>
      <p:grpSp>
        <p:nvGrpSpPr>
          <p:cNvPr id="20" name="组合 19">
            <a:extLst>
              <a:ext uri="{FF2B5EF4-FFF2-40B4-BE49-F238E27FC236}">
                <a16:creationId xmlns:a16="http://schemas.microsoft.com/office/drawing/2014/main" id="{1D68902E-A047-4A83-8C29-FD91A95EC77D}"/>
              </a:ext>
            </a:extLst>
          </p:cNvPr>
          <p:cNvGrpSpPr/>
          <p:nvPr/>
        </p:nvGrpSpPr>
        <p:grpSpPr>
          <a:xfrm>
            <a:off x="7101748" y="3413369"/>
            <a:ext cx="156932" cy="156932"/>
            <a:chOff x="5068711" y="1043719"/>
            <a:chExt cx="156932" cy="156932"/>
          </a:xfrm>
        </p:grpSpPr>
        <p:sp>
          <p:nvSpPr>
            <p:cNvPr id="21" name="椭圆 20">
              <a:extLst>
                <a:ext uri="{FF2B5EF4-FFF2-40B4-BE49-F238E27FC236}">
                  <a16:creationId xmlns:a16="http://schemas.microsoft.com/office/drawing/2014/main" id="{ED3011CE-F25C-415B-9A83-22176F623E66}"/>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2" name="椭圆 21">
              <a:extLst>
                <a:ext uri="{FF2B5EF4-FFF2-40B4-BE49-F238E27FC236}">
                  <a16:creationId xmlns:a16="http://schemas.microsoft.com/office/drawing/2014/main" id="{C669EF55-EE63-49B8-9539-DD835205165D}"/>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grpSp>
        <p:nvGrpSpPr>
          <p:cNvPr id="23" name="组合 22">
            <a:extLst>
              <a:ext uri="{FF2B5EF4-FFF2-40B4-BE49-F238E27FC236}">
                <a16:creationId xmlns:a16="http://schemas.microsoft.com/office/drawing/2014/main" id="{21E62ECE-4A39-4E03-AD29-1CD66410B30C}"/>
              </a:ext>
            </a:extLst>
          </p:cNvPr>
          <p:cNvGrpSpPr/>
          <p:nvPr/>
        </p:nvGrpSpPr>
        <p:grpSpPr>
          <a:xfrm>
            <a:off x="7101748" y="3829850"/>
            <a:ext cx="156932" cy="156932"/>
            <a:chOff x="5068711" y="1043719"/>
            <a:chExt cx="156932" cy="156932"/>
          </a:xfrm>
        </p:grpSpPr>
        <p:sp>
          <p:nvSpPr>
            <p:cNvPr id="24" name="椭圆 23">
              <a:extLst>
                <a:ext uri="{FF2B5EF4-FFF2-40B4-BE49-F238E27FC236}">
                  <a16:creationId xmlns:a16="http://schemas.microsoft.com/office/drawing/2014/main" id="{C27313A6-D776-4D10-8919-6A28BC6C0404}"/>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5" name="椭圆 24">
              <a:extLst>
                <a:ext uri="{FF2B5EF4-FFF2-40B4-BE49-F238E27FC236}">
                  <a16:creationId xmlns:a16="http://schemas.microsoft.com/office/drawing/2014/main" id="{6F79B852-64E7-4747-8364-8356611D3279}"/>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26" name="矩形: 圆角 25">
            <a:extLst>
              <a:ext uri="{FF2B5EF4-FFF2-40B4-BE49-F238E27FC236}">
                <a16:creationId xmlns:a16="http://schemas.microsoft.com/office/drawing/2014/main" id="{935AF9FB-F9C5-4EFB-9428-DA4439BC43C8}"/>
              </a:ext>
            </a:extLst>
          </p:cNvPr>
          <p:cNvSpPr/>
          <p:nvPr/>
        </p:nvSpPr>
        <p:spPr>
          <a:xfrm>
            <a:off x="2216879" y="4517273"/>
            <a:ext cx="1779280" cy="356542"/>
          </a:xfrm>
          <a:prstGeom prst="roundRect">
            <a:avLst>
              <a:gd name="adj" fmla="val 5000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Roboto"/>
                <a:ea typeface="思源黑体 CN Regular"/>
                <a:cs typeface="+mn-cs"/>
              </a:rPr>
              <a:t>过拟合缓解措施</a:t>
            </a:r>
          </a:p>
        </p:txBody>
      </p:sp>
      <p:grpSp>
        <p:nvGrpSpPr>
          <p:cNvPr id="27" name="组合 26">
            <a:extLst>
              <a:ext uri="{FF2B5EF4-FFF2-40B4-BE49-F238E27FC236}">
                <a16:creationId xmlns:a16="http://schemas.microsoft.com/office/drawing/2014/main" id="{023806F6-87DB-4A7D-A651-DBB65BBCF846}"/>
              </a:ext>
            </a:extLst>
          </p:cNvPr>
          <p:cNvGrpSpPr/>
          <p:nvPr/>
        </p:nvGrpSpPr>
        <p:grpSpPr>
          <a:xfrm>
            <a:off x="2505768" y="5166542"/>
            <a:ext cx="156932" cy="156932"/>
            <a:chOff x="5068711" y="1043719"/>
            <a:chExt cx="156932" cy="156932"/>
          </a:xfrm>
        </p:grpSpPr>
        <p:sp>
          <p:nvSpPr>
            <p:cNvPr id="28" name="椭圆 27">
              <a:extLst>
                <a:ext uri="{FF2B5EF4-FFF2-40B4-BE49-F238E27FC236}">
                  <a16:creationId xmlns:a16="http://schemas.microsoft.com/office/drawing/2014/main" id="{69142286-128D-4439-A69C-A95A8F0C53F7}"/>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9" name="椭圆 28">
              <a:extLst>
                <a:ext uri="{FF2B5EF4-FFF2-40B4-BE49-F238E27FC236}">
                  <a16:creationId xmlns:a16="http://schemas.microsoft.com/office/drawing/2014/main" id="{54A2EE17-5026-415A-A4FD-6AAF0A74639C}"/>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19" name="矩形 18">
            <a:extLst>
              <a:ext uri="{FF2B5EF4-FFF2-40B4-BE49-F238E27FC236}">
                <a16:creationId xmlns:a16="http://schemas.microsoft.com/office/drawing/2014/main" id="{2CBDACAF-8DFB-4A7C-83A7-5B722C1AC099}"/>
              </a:ext>
            </a:extLst>
          </p:cNvPr>
          <p:cNvSpPr/>
          <p:nvPr/>
        </p:nvSpPr>
        <p:spPr>
          <a:xfrm>
            <a:off x="2777899" y="5568865"/>
            <a:ext cx="7938423" cy="369332"/>
          </a:xfrm>
          <a:prstGeom prst="rect">
            <a:avLst/>
          </a:prstGeom>
        </p:spPr>
        <p:txBody>
          <a:bodyPr wrap="square">
            <a:spAutoFit/>
          </a:bodyPr>
          <a:lstStyle/>
          <a:p>
            <a:r>
              <a:rPr lang="zh-CN" altLang="en-US" dirty="0"/>
              <a:t>正则化：误差函数种增加一个描述网络复杂度的部分</a:t>
            </a:r>
            <a:endParaRPr lang="en-US" dirty="0"/>
          </a:p>
        </p:txBody>
      </p:sp>
      <p:grpSp>
        <p:nvGrpSpPr>
          <p:cNvPr id="31" name="组合 30">
            <a:extLst>
              <a:ext uri="{FF2B5EF4-FFF2-40B4-BE49-F238E27FC236}">
                <a16:creationId xmlns:a16="http://schemas.microsoft.com/office/drawing/2014/main" id="{CBCE43D2-5426-4B96-8486-D1383777D52D}"/>
              </a:ext>
            </a:extLst>
          </p:cNvPr>
          <p:cNvGrpSpPr/>
          <p:nvPr/>
        </p:nvGrpSpPr>
        <p:grpSpPr>
          <a:xfrm>
            <a:off x="2505768" y="5675065"/>
            <a:ext cx="156932" cy="156932"/>
            <a:chOff x="5068711" y="1043719"/>
            <a:chExt cx="156932" cy="156932"/>
          </a:xfrm>
        </p:grpSpPr>
        <p:sp>
          <p:nvSpPr>
            <p:cNvPr id="32" name="椭圆 31">
              <a:extLst>
                <a:ext uri="{FF2B5EF4-FFF2-40B4-BE49-F238E27FC236}">
                  <a16:creationId xmlns:a16="http://schemas.microsoft.com/office/drawing/2014/main" id="{D688BC65-052B-4B9D-A1E0-4934D3543D56}"/>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3" name="椭圆 32">
              <a:extLst>
                <a:ext uri="{FF2B5EF4-FFF2-40B4-BE49-F238E27FC236}">
                  <a16:creationId xmlns:a16="http://schemas.microsoft.com/office/drawing/2014/main" id="{1DCF708B-C46A-4678-980B-227893F1AB99}"/>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Tree>
    <p:extLst>
      <p:ext uri="{BB962C8B-B14F-4D97-AF65-F5344CB8AC3E}">
        <p14:creationId xmlns:p14="http://schemas.microsoft.com/office/powerpoint/2010/main" val="17847650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imgconvert.csdnimg.cn/aHR0cHM6Ly9pbWFnZXMyMDE4LmNuYmxvZ3MuY29tL2Jsb2cvNzI5NzU4LzIwMTgwNy83Mjk3NTgtMjAxODA3MjIxMzI2NDQwMDgtMjkzMzE5NTYzLnBuZw?x-oss-process=image/format,png">
            <a:extLst>
              <a:ext uri="{FF2B5EF4-FFF2-40B4-BE49-F238E27FC236}">
                <a16:creationId xmlns:a16="http://schemas.microsoft.com/office/drawing/2014/main" id="{10F35EEB-BC74-4ACE-83FD-2F752035B5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8069" y="848103"/>
            <a:ext cx="3923374" cy="2718198"/>
          </a:xfrm>
          <a:prstGeom prst="rect">
            <a:avLst/>
          </a:prstGeom>
          <a:solidFill>
            <a:srgbClr val="FF3300"/>
          </a:solidFill>
          <a:ln>
            <a:solidFill>
              <a:srgbClr val="FF3300"/>
            </a:solidFill>
          </a:ln>
          <a:extLst/>
        </p:spPr>
      </p:pic>
      <p:pic>
        <p:nvPicPr>
          <p:cNvPr id="6" name="图片 5">
            <a:extLst>
              <a:ext uri="{FF2B5EF4-FFF2-40B4-BE49-F238E27FC236}">
                <a16:creationId xmlns:a16="http://schemas.microsoft.com/office/drawing/2014/main" id="{615ACED9-CE61-4821-89CA-E75DB1E7309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1705" y="1630891"/>
            <a:ext cx="3377049" cy="2139143"/>
          </a:xfrm>
          <a:prstGeom prst="rect">
            <a:avLst/>
          </a:prstGeom>
        </p:spPr>
      </p:pic>
      <p:sp>
        <p:nvSpPr>
          <p:cNvPr id="57" name="标题 1">
            <a:extLst>
              <a:ext uri="{FF2B5EF4-FFF2-40B4-BE49-F238E27FC236}">
                <a16:creationId xmlns:a16="http://schemas.microsoft.com/office/drawing/2014/main" id="{16D4AD8B-22D7-4CA6-A7E3-0B8B3F431E2A}"/>
              </a:ext>
            </a:extLst>
          </p:cNvPr>
          <p:cNvSpPr txBox="1">
            <a:spLocks/>
          </p:cNvSpPr>
          <p:nvPr/>
        </p:nvSpPr>
        <p:spPr>
          <a:xfrm>
            <a:off x="550863" y="352686"/>
            <a:ext cx="10972800" cy="5334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dirty="0"/>
          </a:p>
        </p:txBody>
      </p:sp>
      <p:sp>
        <p:nvSpPr>
          <p:cNvPr id="2" name="文本框 1">
            <a:extLst>
              <a:ext uri="{FF2B5EF4-FFF2-40B4-BE49-F238E27FC236}">
                <a16:creationId xmlns:a16="http://schemas.microsoft.com/office/drawing/2014/main" id="{A94A4687-9C8A-4532-B54E-90879AA0D549}"/>
              </a:ext>
            </a:extLst>
          </p:cNvPr>
          <p:cNvSpPr txBox="1"/>
          <p:nvPr/>
        </p:nvSpPr>
        <p:spPr>
          <a:xfrm>
            <a:off x="668337" y="434720"/>
            <a:ext cx="9480598" cy="369332"/>
          </a:xfrm>
          <a:prstGeom prst="rect">
            <a:avLst/>
          </a:prstGeom>
          <a:noFill/>
        </p:spPr>
        <p:txBody>
          <a:bodyPr wrap="square" rtlCol="0">
            <a:spAutoFit/>
          </a:bodyPr>
          <a:lstStyle/>
          <a:p>
            <a:r>
              <a:rPr lang="zh-CN" altLang="en-US" dirty="0"/>
              <a:t>其他神经网络：</a:t>
            </a:r>
            <a:r>
              <a:rPr lang="en-US" altLang="zh-CN" dirty="0"/>
              <a:t>RBF</a:t>
            </a:r>
            <a:endParaRPr lang="en-US" dirty="0"/>
          </a:p>
        </p:txBody>
      </p:sp>
      <p:sp>
        <p:nvSpPr>
          <p:cNvPr id="10" name="文本框 9">
            <a:extLst>
              <a:ext uri="{FF2B5EF4-FFF2-40B4-BE49-F238E27FC236}">
                <a16:creationId xmlns:a16="http://schemas.microsoft.com/office/drawing/2014/main" id="{D1019194-4974-4449-B1FF-B0C0A0B7A702}"/>
              </a:ext>
            </a:extLst>
          </p:cNvPr>
          <p:cNvSpPr txBox="1"/>
          <p:nvPr/>
        </p:nvSpPr>
        <p:spPr>
          <a:xfrm>
            <a:off x="669390" y="3905490"/>
            <a:ext cx="5656051" cy="369332"/>
          </a:xfrm>
          <a:prstGeom prst="rect">
            <a:avLst/>
          </a:prstGeom>
          <a:noFill/>
        </p:spPr>
        <p:txBody>
          <a:bodyPr wrap="square" rtlCol="0">
            <a:spAutoFit/>
          </a:bodyPr>
          <a:lstStyle/>
          <a:p>
            <a:r>
              <a:rPr lang="zh-CN" altLang="en-US" dirty="0"/>
              <a:t>径向基函数：样本到数据中心的欧氏距离的单调函数</a:t>
            </a:r>
            <a:endParaRPr 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FF9E7B38-5215-4AAF-92D6-CA5900E35C9A}"/>
                  </a:ext>
                </a:extLst>
              </p:cNvPr>
              <p:cNvSpPr txBox="1"/>
              <p:nvPr/>
            </p:nvSpPr>
            <p:spPr>
              <a:xfrm>
                <a:off x="2556778" y="4516118"/>
                <a:ext cx="2129622" cy="31483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𝜌</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𝑐</m:t>
                              </m:r>
                            </m:e>
                            <m:sub>
                              <m:r>
                                <a:rPr lang="en-US" b="0" i="1" smtClean="0">
                                  <a:latin typeface="Cambria Math" panose="02040503050406030204" pitchFamily="18" charset="0"/>
                                  <a:ea typeface="Cambria Math" panose="02040503050406030204" pitchFamily="18" charset="0"/>
                                </a:rPr>
                                <m:t>𝑖</m:t>
                              </m:r>
                            </m:sub>
                          </m:sSub>
                        </m:e>
                      </m:d>
                      <m:r>
                        <a:rPr lang="en-US" i="1" smtClean="0">
                          <a:latin typeface="Cambria Math" panose="02040503050406030204" pitchFamily="18" charset="0"/>
                        </a:rPr>
                        <m:t>=</m:t>
                      </m:r>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𝑖</m:t>
                              </m:r>
                            </m:sub>
                          </m:sSub>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𝑥</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e>
                              </m:d>
                            </m:e>
                            <m:sup>
                              <m:r>
                                <a:rPr lang="en-US" b="0" i="1" smtClean="0">
                                  <a:latin typeface="Cambria Math" panose="02040503050406030204" pitchFamily="18" charset="0"/>
                                </a:rPr>
                                <m:t>2</m:t>
                              </m:r>
                            </m:sup>
                          </m:sSup>
                        </m:sup>
                      </m:sSup>
                    </m:oMath>
                  </m:oMathPara>
                </a14:m>
                <a:endParaRPr lang="en-US" dirty="0"/>
              </a:p>
            </p:txBody>
          </p:sp>
        </mc:Choice>
        <mc:Fallback xmlns="">
          <p:sp>
            <p:nvSpPr>
              <p:cNvPr id="9" name="文本框 8">
                <a:extLst>
                  <a:ext uri="{FF2B5EF4-FFF2-40B4-BE49-F238E27FC236}">
                    <a16:creationId xmlns:a16="http://schemas.microsoft.com/office/drawing/2014/main" id="{FF9E7B38-5215-4AAF-92D6-CA5900E35C9A}"/>
                  </a:ext>
                </a:extLst>
              </p:cNvPr>
              <p:cNvSpPr txBox="1">
                <a:spLocks noRot="1" noChangeAspect="1" noMove="1" noResize="1" noEditPoints="1" noAdjustHandles="1" noChangeArrowheads="1" noChangeShapeType="1" noTextEdit="1"/>
              </p:cNvSpPr>
              <p:nvPr/>
            </p:nvSpPr>
            <p:spPr>
              <a:xfrm>
                <a:off x="2556778" y="4516118"/>
                <a:ext cx="2129622" cy="314830"/>
              </a:xfrm>
              <a:prstGeom prst="rect">
                <a:avLst/>
              </a:prstGeom>
              <a:blipFill>
                <a:blip r:embed="rId4"/>
                <a:stretch>
                  <a:fillRect l="-2286" b="-25490"/>
                </a:stretch>
              </a:blipFill>
            </p:spPr>
            <p:txBody>
              <a:bodyPr/>
              <a:lstStyle/>
              <a:p>
                <a:r>
                  <a:rPr lang="en-US">
                    <a:noFill/>
                  </a:rPr>
                  <a:t> </a:t>
                </a:r>
              </a:p>
            </p:txBody>
          </p:sp>
        </mc:Fallback>
      </mc:AlternateContent>
      <p:sp>
        <p:nvSpPr>
          <p:cNvPr id="12" name="文本框 11">
            <a:extLst>
              <a:ext uri="{FF2B5EF4-FFF2-40B4-BE49-F238E27FC236}">
                <a16:creationId xmlns:a16="http://schemas.microsoft.com/office/drawing/2014/main" id="{13AB6478-735F-4D20-9CEB-78D1D66D03F4}"/>
              </a:ext>
            </a:extLst>
          </p:cNvPr>
          <p:cNvSpPr txBox="1"/>
          <p:nvPr/>
        </p:nvSpPr>
        <p:spPr>
          <a:xfrm>
            <a:off x="669390" y="4490451"/>
            <a:ext cx="1933540" cy="369332"/>
          </a:xfrm>
          <a:prstGeom prst="rect">
            <a:avLst/>
          </a:prstGeom>
          <a:noFill/>
        </p:spPr>
        <p:txBody>
          <a:bodyPr wrap="square" rtlCol="0">
            <a:spAutoFit/>
          </a:bodyPr>
          <a:lstStyle/>
          <a:p>
            <a:r>
              <a:rPr lang="zh-CN" altLang="en-US" dirty="0"/>
              <a:t>高斯径向基函数：</a:t>
            </a:r>
            <a:endParaRPr lang="en-US" dirty="0"/>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538C45A3-5B0C-463C-8E1D-E1437445C0CD}"/>
                  </a:ext>
                </a:extLst>
              </p:cNvPr>
              <p:cNvSpPr txBox="1"/>
              <p:nvPr/>
            </p:nvSpPr>
            <p:spPr>
              <a:xfrm>
                <a:off x="3143091" y="1701580"/>
                <a:ext cx="2140138" cy="75623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smtClean="0">
                          <a:latin typeface="Cambria Math" panose="02040503050406030204" pitchFamily="18" charset="0"/>
                          <a:ea typeface="Cambria Math" panose="02040503050406030204" pitchFamily="18" charset="0"/>
                        </a:rPr>
                        <m:t>𝜑</m:t>
                      </m:r>
                      <m:d>
                        <m:dPr>
                          <m:ctrlPr>
                            <a:rPr lang="en-US"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𝑥</m:t>
                          </m:r>
                        </m:e>
                      </m:d>
                      <m:r>
                        <a:rPr lang="en-US" b="0" i="1" smtClean="0">
                          <a:latin typeface="Cambria Math" panose="02040503050406030204" pitchFamily="18" charset="0"/>
                          <a:ea typeface="Cambria Math" panose="02040503050406030204" pitchFamily="18" charset="0"/>
                        </a:rPr>
                        <m:t>=</m:t>
                      </m:r>
                      <m:nary>
                        <m:naryPr>
                          <m:chr m:val="∑"/>
                          <m:ctrlPr>
                            <a:rPr lang="en-US" b="0" i="1" smtClean="0">
                              <a:latin typeface="Cambria Math" panose="02040503050406030204" pitchFamily="18" charset="0"/>
                              <a:ea typeface="Cambria Math" panose="02040503050406030204" pitchFamily="18" charset="0"/>
                            </a:rPr>
                          </m:ctrlPr>
                        </m:naryPr>
                        <m:sub>
                          <m:r>
                            <m:rPr>
                              <m:brk m:alnAt="23"/>
                            </m:rPr>
                            <a:rPr lang="en-US" b="0" i="1" smtClean="0">
                              <a:latin typeface="Cambria Math" panose="02040503050406030204" pitchFamily="18" charset="0"/>
                              <a:ea typeface="Cambria Math" panose="02040503050406030204" pitchFamily="18" charset="0"/>
                            </a:rPr>
                            <m:t>𝑖</m:t>
                          </m:r>
                          <m:r>
                            <a:rPr lang="en-US" b="0" i="1" smtClean="0">
                              <a:latin typeface="Cambria Math" panose="02040503050406030204" pitchFamily="18" charset="0"/>
                              <a:ea typeface="Cambria Math" panose="02040503050406030204" pitchFamily="18" charset="0"/>
                            </a:rPr>
                            <m:t>=1</m:t>
                          </m:r>
                        </m:sub>
                        <m:sup>
                          <m:r>
                            <a:rPr lang="en-US" b="0" i="1" smtClean="0">
                              <a:latin typeface="Cambria Math" panose="02040503050406030204" pitchFamily="18" charset="0"/>
                              <a:ea typeface="Cambria Math" panose="02040503050406030204" pitchFamily="18" charset="0"/>
                            </a:rPr>
                            <m:t>𝑞</m:t>
                          </m:r>
                        </m:sup>
                        <m:e>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𝜔</m:t>
                              </m:r>
                            </m:e>
                            <m:sub>
                              <m:r>
                                <a:rPr lang="en-US" b="0" i="1" smtClean="0">
                                  <a:latin typeface="Cambria Math" panose="02040503050406030204" pitchFamily="18" charset="0"/>
                                  <a:ea typeface="Cambria Math" panose="02040503050406030204" pitchFamily="18" charset="0"/>
                                </a:rPr>
                                <m:t>𝑖</m:t>
                              </m:r>
                            </m:sub>
                          </m:sSub>
                          <m:r>
                            <a:rPr lang="en-US" i="1">
                              <a:latin typeface="Cambria Math" panose="02040503050406030204" pitchFamily="18" charset="0"/>
                              <a:ea typeface="Cambria Math" panose="02040503050406030204" pitchFamily="18" charset="0"/>
                            </a:rPr>
                            <m:t>𝜌</m:t>
                          </m:r>
                          <m:d>
                            <m:dPr>
                              <m:ctrlPr>
                                <a:rPr lang="en-US" i="1">
                                  <a:latin typeface="Cambria Math" panose="02040503050406030204" pitchFamily="18" charset="0"/>
                                  <a:ea typeface="Cambria Math" panose="02040503050406030204" pitchFamily="18" charset="0"/>
                                </a:rPr>
                              </m:ctrlPr>
                            </m:dPr>
                            <m:e>
                              <m:r>
                                <a:rPr lang="en-US" i="1">
                                  <a:latin typeface="Cambria Math" panose="02040503050406030204" pitchFamily="18" charset="0"/>
                                  <a:ea typeface="Cambria Math" panose="02040503050406030204" pitchFamily="18" charset="0"/>
                                </a:rPr>
                                <m:t>𝑥</m:t>
                              </m:r>
                              <m:r>
                                <a:rPr lang="en-US" i="1">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𝑖</m:t>
                                  </m:r>
                                </m:sub>
                              </m:sSub>
                            </m:e>
                          </m:d>
                        </m:e>
                      </m:nary>
                    </m:oMath>
                  </m:oMathPara>
                </a14:m>
                <a:endParaRPr lang="en-US" dirty="0"/>
              </a:p>
            </p:txBody>
          </p:sp>
        </mc:Choice>
        <mc:Fallback xmlns="">
          <p:sp>
            <p:nvSpPr>
              <p:cNvPr id="11" name="文本框 10">
                <a:extLst>
                  <a:ext uri="{FF2B5EF4-FFF2-40B4-BE49-F238E27FC236}">
                    <a16:creationId xmlns:a16="http://schemas.microsoft.com/office/drawing/2014/main" id="{538C45A3-5B0C-463C-8E1D-E1437445C0CD}"/>
                  </a:ext>
                </a:extLst>
              </p:cNvPr>
              <p:cNvSpPr txBox="1">
                <a:spLocks noRot="1" noChangeAspect="1" noMove="1" noResize="1" noEditPoints="1" noAdjustHandles="1" noChangeArrowheads="1" noChangeShapeType="1" noTextEdit="1"/>
              </p:cNvSpPr>
              <p:nvPr/>
            </p:nvSpPr>
            <p:spPr>
              <a:xfrm>
                <a:off x="3143091" y="1701580"/>
                <a:ext cx="2140138" cy="756233"/>
              </a:xfrm>
              <a:prstGeom prst="rect">
                <a:avLst/>
              </a:prstGeom>
              <a:blipFill>
                <a:blip r:embed="rId5"/>
                <a:stretch>
                  <a:fillRect/>
                </a:stretch>
              </a:blipFill>
            </p:spPr>
            <p:txBody>
              <a:bodyPr/>
              <a:lstStyle/>
              <a:p>
                <a:r>
                  <a:rPr lang="en-US">
                    <a:noFill/>
                  </a:rPr>
                  <a:t> </a:t>
                </a:r>
              </a:p>
            </p:txBody>
          </p:sp>
        </mc:Fallback>
      </mc:AlternateContent>
      <p:sp>
        <p:nvSpPr>
          <p:cNvPr id="15" name="矩形 14">
            <a:extLst>
              <a:ext uri="{FF2B5EF4-FFF2-40B4-BE49-F238E27FC236}">
                <a16:creationId xmlns:a16="http://schemas.microsoft.com/office/drawing/2014/main" id="{403280DE-1164-4B6E-8B5A-5BB7294B6172}"/>
              </a:ext>
            </a:extLst>
          </p:cNvPr>
          <p:cNvSpPr/>
          <p:nvPr/>
        </p:nvSpPr>
        <p:spPr>
          <a:xfrm>
            <a:off x="9933549" y="3157186"/>
            <a:ext cx="1238007" cy="369332"/>
          </a:xfrm>
          <a:prstGeom prst="rect">
            <a:avLst/>
          </a:prstGeom>
        </p:spPr>
        <p:txBody>
          <a:bodyPr wrap="square">
            <a:spAutoFit/>
          </a:bodyPr>
          <a:lstStyle/>
          <a:p>
            <a:r>
              <a:rPr lang="zh-CN" altLang="en-US" dirty="0">
                <a:solidFill>
                  <a:srgbClr val="FF0000"/>
                </a:solidFill>
              </a:rPr>
              <a:t>局部映射</a:t>
            </a:r>
            <a:endParaRPr lang="en-US" dirty="0">
              <a:solidFill>
                <a:srgbClr val="FF0000"/>
              </a:solidFill>
            </a:endParaRPr>
          </a:p>
        </p:txBody>
      </p:sp>
      <p:sp>
        <p:nvSpPr>
          <p:cNvPr id="19" name="文本框 18">
            <a:extLst>
              <a:ext uri="{FF2B5EF4-FFF2-40B4-BE49-F238E27FC236}">
                <a16:creationId xmlns:a16="http://schemas.microsoft.com/office/drawing/2014/main" id="{034B2313-ADB3-48E2-9E5B-D2A1E8F382BE}"/>
              </a:ext>
            </a:extLst>
          </p:cNvPr>
          <p:cNvSpPr txBox="1"/>
          <p:nvPr/>
        </p:nvSpPr>
        <p:spPr>
          <a:xfrm>
            <a:off x="2114913" y="5434250"/>
            <a:ext cx="7962174" cy="369332"/>
          </a:xfrm>
          <a:prstGeom prst="rect">
            <a:avLst/>
          </a:prstGeom>
          <a:noFill/>
        </p:spPr>
        <p:txBody>
          <a:bodyPr wrap="square" rtlCol="0">
            <a:spAutoFit/>
          </a:bodyPr>
          <a:lstStyle/>
          <a:p>
            <a:r>
              <a:rPr lang="zh-CN" altLang="en-US" dirty="0"/>
              <a:t>已证明：具有足够多隐层神经元的</a:t>
            </a:r>
            <a:r>
              <a:rPr lang="en-US" altLang="zh-CN" dirty="0"/>
              <a:t>RBF</a:t>
            </a:r>
            <a:r>
              <a:rPr lang="zh-CN" altLang="en-US" dirty="0"/>
              <a:t>网络能够以任意精度逼近任意连续函数</a:t>
            </a:r>
            <a:endParaRPr lang="en-US" dirty="0"/>
          </a:p>
        </p:txBody>
      </p:sp>
      <p:sp>
        <p:nvSpPr>
          <p:cNvPr id="3" name="矩形 2">
            <a:extLst>
              <a:ext uri="{FF2B5EF4-FFF2-40B4-BE49-F238E27FC236}">
                <a16:creationId xmlns:a16="http://schemas.microsoft.com/office/drawing/2014/main" id="{7653E429-1165-4BCA-9D70-78392B8DD772}"/>
              </a:ext>
            </a:extLst>
          </p:cNvPr>
          <p:cNvSpPr/>
          <p:nvPr/>
        </p:nvSpPr>
        <p:spPr>
          <a:xfrm>
            <a:off x="2519746" y="1136773"/>
            <a:ext cx="1338828" cy="369332"/>
          </a:xfrm>
          <a:prstGeom prst="rect">
            <a:avLst/>
          </a:prstGeom>
        </p:spPr>
        <p:txBody>
          <a:bodyPr wrap="none">
            <a:spAutoFit/>
          </a:bodyPr>
          <a:lstStyle/>
          <a:p>
            <a:r>
              <a:rPr lang="zh-CN" altLang="en-US" dirty="0">
                <a:solidFill>
                  <a:srgbClr val="FF0000"/>
                </a:solidFill>
              </a:rPr>
              <a:t>径向基函数</a:t>
            </a:r>
            <a:endParaRPr lang="en-US" dirty="0">
              <a:solidFill>
                <a:srgbClr val="FF0000"/>
              </a:solidFill>
            </a:endParaRPr>
          </a:p>
        </p:txBody>
      </p:sp>
      <p:cxnSp>
        <p:nvCxnSpPr>
          <p:cNvPr id="17" name="直接箭头连接符 16">
            <a:extLst>
              <a:ext uri="{FF2B5EF4-FFF2-40B4-BE49-F238E27FC236}">
                <a16:creationId xmlns:a16="http://schemas.microsoft.com/office/drawing/2014/main" id="{C49EA76F-C739-44AE-8EB6-C514F8B0289F}"/>
              </a:ext>
            </a:extLst>
          </p:cNvPr>
          <p:cNvCxnSpPr>
            <a:cxnSpLocks/>
          </p:cNvCxnSpPr>
          <p:nvPr/>
        </p:nvCxnSpPr>
        <p:spPr>
          <a:xfrm flipV="1">
            <a:off x="1956499" y="1347399"/>
            <a:ext cx="595211" cy="263722"/>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1D6E45C6-3152-4356-9D0F-C4543932E7F1}"/>
              </a:ext>
            </a:extLst>
          </p:cNvPr>
          <p:cNvCxnSpPr>
            <a:cxnSpLocks/>
            <a:endCxn id="3" idx="3"/>
          </p:cNvCxnSpPr>
          <p:nvPr/>
        </p:nvCxnSpPr>
        <p:spPr>
          <a:xfrm flipH="1" flipV="1">
            <a:off x="3858574" y="1321439"/>
            <a:ext cx="707266" cy="664538"/>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a:extLst>
              <a:ext uri="{FF2B5EF4-FFF2-40B4-BE49-F238E27FC236}">
                <a16:creationId xmlns:a16="http://schemas.microsoft.com/office/drawing/2014/main" id="{3DBED960-A9C2-447E-9811-67579D0382F8}"/>
              </a:ext>
            </a:extLst>
          </p:cNvPr>
          <p:cNvCxnSpPr>
            <a:cxnSpLocks/>
            <a:endCxn id="15" idx="0"/>
          </p:cNvCxnSpPr>
          <p:nvPr/>
        </p:nvCxnSpPr>
        <p:spPr>
          <a:xfrm>
            <a:off x="9162107" y="1971746"/>
            <a:ext cx="1390446" cy="1185440"/>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D09E4369-C3DE-46C9-9D82-D0F65F1EAE8C}"/>
              </a:ext>
            </a:extLst>
          </p:cNvPr>
          <p:cNvCxnSpPr>
            <a:cxnSpLocks/>
          </p:cNvCxnSpPr>
          <p:nvPr/>
        </p:nvCxnSpPr>
        <p:spPr>
          <a:xfrm flipH="1" flipV="1">
            <a:off x="6551892" y="1271066"/>
            <a:ext cx="46000" cy="1331898"/>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9" name="矩形 28">
                <a:extLst>
                  <a:ext uri="{FF2B5EF4-FFF2-40B4-BE49-F238E27FC236}">
                    <a16:creationId xmlns:a16="http://schemas.microsoft.com/office/drawing/2014/main" id="{B726A2A0-B6B3-46C2-8CC4-16148CADF4CD}"/>
                  </a:ext>
                </a:extLst>
              </p:cNvPr>
              <p:cNvSpPr/>
              <p:nvPr/>
            </p:nvSpPr>
            <p:spPr>
              <a:xfrm>
                <a:off x="6324388" y="874918"/>
                <a:ext cx="412356"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𝑐</m:t>
                          </m:r>
                        </m:e>
                        <m:sub>
                          <m:r>
                            <a:rPr lang="en-US" i="1">
                              <a:latin typeface="Cambria Math" panose="02040503050406030204" pitchFamily="18" charset="0"/>
                              <a:ea typeface="Cambria Math" panose="02040503050406030204" pitchFamily="18" charset="0"/>
                            </a:rPr>
                            <m:t>𝑖</m:t>
                          </m:r>
                        </m:sub>
                      </m:sSub>
                    </m:oMath>
                  </m:oMathPara>
                </a14:m>
                <a:endParaRPr lang="en-US" dirty="0"/>
              </a:p>
            </p:txBody>
          </p:sp>
        </mc:Choice>
        <mc:Fallback xmlns="">
          <p:sp>
            <p:nvSpPr>
              <p:cNvPr id="29" name="矩形 28">
                <a:extLst>
                  <a:ext uri="{FF2B5EF4-FFF2-40B4-BE49-F238E27FC236}">
                    <a16:creationId xmlns:a16="http://schemas.microsoft.com/office/drawing/2014/main" id="{B726A2A0-B6B3-46C2-8CC4-16148CADF4CD}"/>
                  </a:ext>
                </a:extLst>
              </p:cNvPr>
              <p:cNvSpPr>
                <a:spLocks noRot="1" noChangeAspect="1" noMove="1" noResize="1" noEditPoints="1" noAdjustHandles="1" noChangeArrowheads="1" noChangeShapeType="1" noTextEdit="1"/>
              </p:cNvSpPr>
              <p:nvPr/>
            </p:nvSpPr>
            <p:spPr>
              <a:xfrm>
                <a:off x="6324388" y="874918"/>
                <a:ext cx="412356" cy="369332"/>
              </a:xfrm>
              <a:prstGeom prst="rect">
                <a:avLst/>
              </a:prstGeom>
              <a:blipFill>
                <a:blip r:embed="rId6"/>
                <a:stretch>
                  <a:fillRect b="-1667"/>
                </a:stretch>
              </a:blipFill>
            </p:spPr>
            <p:txBody>
              <a:bodyPr/>
              <a:lstStyle/>
              <a:p>
                <a:r>
                  <a:rPr lang="en-US">
                    <a:noFill/>
                  </a:rPr>
                  <a:t> </a:t>
                </a:r>
              </a:p>
            </p:txBody>
          </p:sp>
        </mc:Fallback>
      </mc:AlternateContent>
      <p:sp>
        <p:nvSpPr>
          <p:cNvPr id="33" name="椭圆 32">
            <a:extLst>
              <a:ext uri="{FF2B5EF4-FFF2-40B4-BE49-F238E27FC236}">
                <a16:creationId xmlns:a16="http://schemas.microsoft.com/office/drawing/2014/main" id="{A59B8248-7C4D-4A43-BE92-F82E6C42346E}"/>
              </a:ext>
            </a:extLst>
          </p:cNvPr>
          <p:cNvSpPr/>
          <p:nvPr/>
        </p:nvSpPr>
        <p:spPr>
          <a:xfrm>
            <a:off x="6560311" y="2640537"/>
            <a:ext cx="71334" cy="71334"/>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椭圆 35">
            <a:extLst>
              <a:ext uri="{FF2B5EF4-FFF2-40B4-BE49-F238E27FC236}">
                <a16:creationId xmlns:a16="http://schemas.microsoft.com/office/drawing/2014/main" id="{A5F6620F-5E8B-4432-BA9B-E45C34B7B23C}"/>
              </a:ext>
            </a:extLst>
          </p:cNvPr>
          <p:cNvSpPr/>
          <p:nvPr/>
        </p:nvSpPr>
        <p:spPr>
          <a:xfrm>
            <a:off x="7515483" y="2133978"/>
            <a:ext cx="59527" cy="59527"/>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椭圆 36">
            <a:extLst>
              <a:ext uri="{FF2B5EF4-FFF2-40B4-BE49-F238E27FC236}">
                <a16:creationId xmlns:a16="http://schemas.microsoft.com/office/drawing/2014/main" id="{0B5197C3-C9BA-4D75-97A4-FDA4A3A1CAB0}"/>
              </a:ext>
            </a:extLst>
          </p:cNvPr>
          <p:cNvSpPr/>
          <p:nvPr/>
        </p:nvSpPr>
        <p:spPr>
          <a:xfrm>
            <a:off x="8610702" y="1624748"/>
            <a:ext cx="64512" cy="64512"/>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椭圆 37">
            <a:extLst>
              <a:ext uri="{FF2B5EF4-FFF2-40B4-BE49-F238E27FC236}">
                <a16:creationId xmlns:a16="http://schemas.microsoft.com/office/drawing/2014/main" id="{5B51F01D-3594-4992-A94A-505523DFFE0F}"/>
              </a:ext>
            </a:extLst>
          </p:cNvPr>
          <p:cNvSpPr/>
          <p:nvPr/>
        </p:nvSpPr>
        <p:spPr>
          <a:xfrm>
            <a:off x="8497385" y="2525106"/>
            <a:ext cx="59527" cy="59527"/>
          </a:xfrm>
          <a:prstGeom prst="ellipse">
            <a:avLst/>
          </a:prstGeom>
          <a:solidFill>
            <a:srgbClr val="FF3300"/>
          </a:solidFill>
          <a:ln>
            <a:solidFill>
              <a:srgbClr val="FF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9" name="直接箭头连接符 38">
            <a:extLst>
              <a:ext uri="{FF2B5EF4-FFF2-40B4-BE49-F238E27FC236}">
                <a16:creationId xmlns:a16="http://schemas.microsoft.com/office/drawing/2014/main" id="{B294446B-AE42-4B7D-B79C-11FC8F9CD23A}"/>
              </a:ext>
            </a:extLst>
          </p:cNvPr>
          <p:cNvCxnSpPr>
            <a:cxnSpLocks/>
          </p:cNvCxnSpPr>
          <p:nvPr/>
        </p:nvCxnSpPr>
        <p:spPr>
          <a:xfrm flipH="1" flipV="1">
            <a:off x="6608505" y="1281823"/>
            <a:ext cx="896365" cy="852155"/>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2" name="直接箭头连接符 41">
            <a:extLst>
              <a:ext uri="{FF2B5EF4-FFF2-40B4-BE49-F238E27FC236}">
                <a16:creationId xmlns:a16="http://schemas.microsoft.com/office/drawing/2014/main" id="{B61905AE-8457-4FCB-964B-0A599DF3BA5C}"/>
              </a:ext>
            </a:extLst>
          </p:cNvPr>
          <p:cNvCxnSpPr>
            <a:cxnSpLocks/>
          </p:cNvCxnSpPr>
          <p:nvPr/>
        </p:nvCxnSpPr>
        <p:spPr>
          <a:xfrm flipH="1" flipV="1">
            <a:off x="6668032" y="1244250"/>
            <a:ext cx="1829353" cy="1280856"/>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5" name="直接箭头连接符 44">
            <a:extLst>
              <a:ext uri="{FF2B5EF4-FFF2-40B4-BE49-F238E27FC236}">
                <a16:creationId xmlns:a16="http://schemas.microsoft.com/office/drawing/2014/main" id="{97704175-05BD-4738-B01C-76B6C0E9EB0D}"/>
              </a:ext>
            </a:extLst>
          </p:cNvPr>
          <p:cNvCxnSpPr>
            <a:cxnSpLocks/>
          </p:cNvCxnSpPr>
          <p:nvPr/>
        </p:nvCxnSpPr>
        <p:spPr>
          <a:xfrm flipH="1" flipV="1">
            <a:off x="6702390" y="1162217"/>
            <a:ext cx="1865135" cy="485456"/>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矩形: 圆角 49">
            <a:extLst>
              <a:ext uri="{FF2B5EF4-FFF2-40B4-BE49-F238E27FC236}">
                <a16:creationId xmlns:a16="http://schemas.microsoft.com/office/drawing/2014/main" id="{D674F311-D3FF-4EAB-8FC4-727860131BFF}"/>
              </a:ext>
            </a:extLst>
          </p:cNvPr>
          <p:cNvSpPr/>
          <p:nvPr/>
        </p:nvSpPr>
        <p:spPr>
          <a:xfrm>
            <a:off x="6324388" y="3777897"/>
            <a:ext cx="1779280" cy="356542"/>
          </a:xfrm>
          <a:prstGeom prst="roundRect">
            <a:avLst>
              <a:gd name="adj" fmla="val 5000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dirty="0">
                <a:ln>
                  <a:noFill/>
                </a:ln>
                <a:solidFill>
                  <a:schemeClr val="tx1"/>
                </a:solidFill>
                <a:effectLst/>
                <a:uLnTx/>
                <a:uFillTx/>
                <a:latin typeface="Roboto"/>
                <a:ea typeface="思源黑体 CN Regular"/>
                <a:cs typeface="+mn-cs"/>
              </a:rPr>
              <a:t>KBF</a:t>
            </a:r>
            <a:r>
              <a:rPr kumimoji="0" lang="zh-CN" altLang="en-US" sz="1600" b="0" i="0" u="none" strike="noStrike" kern="1200" cap="none" spc="0" normalizeH="0" baseline="0" noProof="0" dirty="0">
                <a:ln>
                  <a:noFill/>
                </a:ln>
                <a:solidFill>
                  <a:schemeClr val="tx1"/>
                </a:solidFill>
                <a:effectLst/>
                <a:uLnTx/>
                <a:uFillTx/>
                <a:latin typeface="Roboto"/>
                <a:ea typeface="思源黑体 CN Regular"/>
                <a:cs typeface="+mn-cs"/>
              </a:rPr>
              <a:t>训练</a:t>
            </a:r>
          </a:p>
        </p:txBody>
      </p:sp>
      <p:grpSp>
        <p:nvGrpSpPr>
          <p:cNvPr id="51" name="组合 50">
            <a:extLst>
              <a:ext uri="{FF2B5EF4-FFF2-40B4-BE49-F238E27FC236}">
                <a16:creationId xmlns:a16="http://schemas.microsoft.com/office/drawing/2014/main" id="{3198CA11-F4F8-429F-B0A0-DC04D52D740A}"/>
              </a:ext>
            </a:extLst>
          </p:cNvPr>
          <p:cNvGrpSpPr/>
          <p:nvPr/>
        </p:nvGrpSpPr>
        <p:grpSpPr>
          <a:xfrm>
            <a:off x="6544934" y="4395347"/>
            <a:ext cx="156932" cy="156932"/>
            <a:chOff x="5068711" y="1043719"/>
            <a:chExt cx="156932" cy="156932"/>
          </a:xfrm>
        </p:grpSpPr>
        <p:sp>
          <p:nvSpPr>
            <p:cNvPr id="52" name="椭圆 51">
              <a:extLst>
                <a:ext uri="{FF2B5EF4-FFF2-40B4-BE49-F238E27FC236}">
                  <a16:creationId xmlns:a16="http://schemas.microsoft.com/office/drawing/2014/main" id="{709E5857-C07B-42FD-A0B5-81FDB0D3AB82}"/>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53" name="椭圆 52">
              <a:extLst>
                <a:ext uri="{FF2B5EF4-FFF2-40B4-BE49-F238E27FC236}">
                  <a16:creationId xmlns:a16="http://schemas.microsoft.com/office/drawing/2014/main" id="{F27E9684-8949-4E2B-A61F-56188F728047}"/>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mc:AlternateContent xmlns:mc="http://schemas.openxmlformats.org/markup-compatibility/2006" xmlns:a14="http://schemas.microsoft.com/office/drawing/2010/main">
        <mc:Choice Requires="a14">
          <p:sp>
            <p:nvSpPr>
              <p:cNvPr id="48" name="矩形 47">
                <a:extLst>
                  <a:ext uri="{FF2B5EF4-FFF2-40B4-BE49-F238E27FC236}">
                    <a16:creationId xmlns:a16="http://schemas.microsoft.com/office/drawing/2014/main" id="{50E8F475-5447-4C47-9394-5F8A811EEEE2}"/>
                  </a:ext>
                </a:extLst>
              </p:cNvPr>
              <p:cNvSpPr/>
              <p:nvPr/>
            </p:nvSpPr>
            <p:spPr>
              <a:xfrm>
                <a:off x="6736744" y="4289147"/>
                <a:ext cx="4745273" cy="369332"/>
              </a:xfrm>
              <a:prstGeom prst="rect">
                <a:avLst/>
              </a:prstGeom>
            </p:spPr>
            <p:txBody>
              <a:bodyPr wrap="none">
                <a:spAutoFit/>
              </a:bodyPr>
              <a:lstStyle/>
              <a:p>
                <a:r>
                  <a:rPr lang="zh-CN" altLang="en-US" dirty="0"/>
                  <a:t>使用随机采样、聚类等方法确定神经元中心</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𝑐</m:t>
                        </m:r>
                      </m:e>
                      <m:sub>
                        <m:r>
                          <a:rPr lang="en-US" i="1">
                            <a:latin typeface="Cambria Math" panose="02040503050406030204" pitchFamily="18" charset="0"/>
                          </a:rPr>
                          <m:t>𝑖</m:t>
                        </m:r>
                      </m:sub>
                    </m:sSub>
                  </m:oMath>
                </a14:m>
                <a:endParaRPr lang="en-US" dirty="0"/>
              </a:p>
            </p:txBody>
          </p:sp>
        </mc:Choice>
        <mc:Fallback xmlns="">
          <p:sp>
            <p:nvSpPr>
              <p:cNvPr id="48" name="矩形 47">
                <a:extLst>
                  <a:ext uri="{FF2B5EF4-FFF2-40B4-BE49-F238E27FC236}">
                    <a16:creationId xmlns:a16="http://schemas.microsoft.com/office/drawing/2014/main" id="{50E8F475-5447-4C47-9394-5F8A811EEEE2}"/>
                  </a:ext>
                </a:extLst>
              </p:cNvPr>
              <p:cNvSpPr>
                <a:spLocks noRot="1" noChangeAspect="1" noMove="1" noResize="1" noEditPoints="1" noAdjustHandles="1" noChangeArrowheads="1" noChangeShapeType="1" noTextEdit="1"/>
              </p:cNvSpPr>
              <p:nvPr/>
            </p:nvSpPr>
            <p:spPr>
              <a:xfrm>
                <a:off x="6736744" y="4289147"/>
                <a:ext cx="4745273" cy="369332"/>
              </a:xfrm>
              <a:prstGeom prst="rect">
                <a:avLst/>
              </a:prstGeom>
              <a:blipFill>
                <a:blip r:embed="rId7"/>
                <a:stretch>
                  <a:fillRect l="-1027" t="-10000" b="-26667"/>
                </a:stretch>
              </a:blipFill>
            </p:spPr>
            <p:txBody>
              <a:bodyPr/>
              <a:lstStyle/>
              <a:p>
                <a:r>
                  <a:rPr lang="en-US">
                    <a:noFill/>
                  </a:rPr>
                  <a:t> </a:t>
                </a:r>
              </a:p>
            </p:txBody>
          </p:sp>
        </mc:Fallback>
      </mc:AlternateContent>
      <p:grpSp>
        <p:nvGrpSpPr>
          <p:cNvPr id="55" name="组合 54">
            <a:extLst>
              <a:ext uri="{FF2B5EF4-FFF2-40B4-BE49-F238E27FC236}">
                <a16:creationId xmlns:a16="http://schemas.microsoft.com/office/drawing/2014/main" id="{3DE3C09B-A299-4AB0-8C9A-FF2CE515F34D}"/>
              </a:ext>
            </a:extLst>
          </p:cNvPr>
          <p:cNvGrpSpPr/>
          <p:nvPr/>
        </p:nvGrpSpPr>
        <p:grpSpPr>
          <a:xfrm>
            <a:off x="6544934" y="4704763"/>
            <a:ext cx="156932" cy="156932"/>
            <a:chOff x="5068711" y="1043719"/>
            <a:chExt cx="156932" cy="156932"/>
          </a:xfrm>
        </p:grpSpPr>
        <p:sp>
          <p:nvSpPr>
            <p:cNvPr id="56" name="椭圆 55">
              <a:extLst>
                <a:ext uri="{FF2B5EF4-FFF2-40B4-BE49-F238E27FC236}">
                  <a16:creationId xmlns:a16="http://schemas.microsoft.com/office/drawing/2014/main" id="{0DA9FFB3-A6AF-45F5-9A29-3F046D111E80}"/>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58" name="椭圆 57">
              <a:extLst>
                <a:ext uri="{FF2B5EF4-FFF2-40B4-BE49-F238E27FC236}">
                  <a16:creationId xmlns:a16="http://schemas.microsoft.com/office/drawing/2014/main" id="{6D0B526A-5F0D-4044-9C2A-60D07A030F32}"/>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mc:AlternateContent xmlns:mc="http://schemas.openxmlformats.org/markup-compatibility/2006" xmlns:a14="http://schemas.microsoft.com/office/drawing/2010/main">
        <mc:Choice Requires="a14">
          <p:sp>
            <p:nvSpPr>
              <p:cNvPr id="59" name="文本框 58">
                <a:extLst>
                  <a:ext uri="{FF2B5EF4-FFF2-40B4-BE49-F238E27FC236}">
                    <a16:creationId xmlns:a16="http://schemas.microsoft.com/office/drawing/2014/main" id="{044AECD0-CC4D-415E-AE7F-01892B58992C}"/>
                  </a:ext>
                </a:extLst>
              </p:cNvPr>
              <p:cNvSpPr txBox="1"/>
              <p:nvPr/>
            </p:nvSpPr>
            <p:spPr>
              <a:xfrm>
                <a:off x="6792700" y="4598563"/>
                <a:ext cx="3334703" cy="369332"/>
              </a:xfrm>
              <a:prstGeom prst="rect">
                <a:avLst/>
              </a:prstGeom>
              <a:noFill/>
            </p:spPr>
            <p:txBody>
              <a:bodyPr wrap="square" rtlCol="0">
                <a:spAutoFit/>
              </a:bodyPr>
              <a:lstStyle/>
              <a:p>
                <a:r>
                  <a:rPr lang="zh-CN" altLang="en-US" dirty="0"/>
                  <a:t>利用</a:t>
                </a:r>
                <a:r>
                  <a:rPr lang="en-US" altLang="zh-CN" dirty="0"/>
                  <a:t>BP</a:t>
                </a:r>
                <a:r>
                  <a:rPr lang="zh-CN" altLang="en-US" dirty="0"/>
                  <a:t>算法确定参数</a:t>
                </a:r>
                <a14:m>
                  <m:oMath xmlns:m="http://schemas.openxmlformats.org/officeDocument/2006/math">
                    <m:sSub>
                      <m:sSubPr>
                        <m:ctrlPr>
                          <a:rPr lang="en-US" altLang="zh-CN" i="1" smtClean="0">
                            <a:latin typeface="Cambria Math" panose="02040503050406030204" pitchFamily="18" charset="0"/>
                          </a:rPr>
                        </m:ctrlPr>
                      </m:sSubPr>
                      <m:e>
                        <m:r>
                          <a:rPr lang="zh-CN" altLang="en-US" i="1" smtClean="0">
                            <a:latin typeface="Cambria Math" panose="02040503050406030204" pitchFamily="18" charset="0"/>
                          </a:rPr>
                          <m:t>𝜔</m:t>
                        </m:r>
                      </m:e>
                      <m:sub>
                        <m:r>
                          <a:rPr lang="en-US" altLang="zh-CN" b="0" i="1" smtClean="0">
                            <a:latin typeface="Cambria Math" panose="02040503050406030204" pitchFamily="18" charset="0"/>
                          </a:rPr>
                          <m:t>𝑖</m:t>
                        </m:r>
                      </m:sub>
                    </m:sSub>
                    <m:r>
                      <a:rPr lang="zh-CN" altLang="en-US" i="1">
                        <a:latin typeface="Cambria Math" panose="02040503050406030204" pitchFamily="18" charset="0"/>
                      </a:rPr>
                      <m:t>和</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i="1">
                            <a:latin typeface="Cambria Math" panose="02040503050406030204" pitchFamily="18" charset="0"/>
                          </a:rPr>
                          <m:t>𝑖</m:t>
                        </m:r>
                      </m:sub>
                    </m:sSub>
                  </m:oMath>
                </a14:m>
                <a:endParaRPr lang="en-US" dirty="0"/>
              </a:p>
            </p:txBody>
          </p:sp>
        </mc:Choice>
        <mc:Fallback xmlns="">
          <p:sp>
            <p:nvSpPr>
              <p:cNvPr id="59" name="文本框 58">
                <a:extLst>
                  <a:ext uri="{FF2B5EF4-FFF2-40B4-BE49-F238E27FC236}">
                    <a16:creationId xmlns:a16="http://schemas.microsoft.com/office/drawing/2014/main" id="{044AECD0-CC4D-415E-AE7F-01892B58992C}"/>
                  </a:ext>
                </a:extLst>
              </p:cNvPr>
              <p:cNvSpPr txBox="1">
                <a:spLocks noRot="1" noChangeAspect="1" noMove="1" noResize="1" noEditPoints="1" noAdjustHandles="1" noChangeArrowheads="1" noChangeShapeType="1" noTextEdit="1"/>
              </p:cNvSpPr>
              <p:nvPr/>
            </p:nvSpPr>
            <p:spPr>
              <a:xfrm>
                <a:off x="6792700" y="4598563"/>
                <a:ext cx="3334703" cy="369332"/>
              </a:xfrm>
              <a:prstGeom prst="rect">
                <a:avLst/>
              </a:prstGeom>
              <a:blipFill>
                <a:blip r:embed="rId8"/>
                <a:stretch>
                  <a:fillRect l="-1463" t="-8197" b="-24590"/>
                </a:stretch>
              </a:blipFill>
            </p:spPr>
            <p:txBody>
              <a:bodyPr/>
              <a:lstStyle/>
              <a:p>
                <a:r>
                  <a:rPr lang="en-US">
                    <a:noFill/>
                  </a:rPr>
                  <a:t> </a:t>
                </a:r>
              </a:p>
            </p:txBody>
          </p:sp>
        </mc:Fallback>
      </mc:AlternateContent>
    </p:spTree>
    <p:extLst>
      <p:ext uri="{BB962C8B-B14F-4D97-AF65-F5344CB8AC3E}">
        <p14:creationId xmlns:p14="http://schemas.microsoft.com/office/powerpoint/2010/main" val="227140030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标题 1">
            <a:extLst>
              <a:ext uri="{FF2B5EF4-FFF2-40B4-BE49-F238E27FC236}">
                <a16:creationId xmlns:a16="http://schemas.microsoft.com/office/drawing/2014/main" id="{16D4AD8B-22D7-4CA6-A7E3-0B8B3F431E2A}"/>
              </a:ext>
            </a:extLst>
          </p:cNvPr>
          <p:cNvSpPr txBox="1">
            <a:spLocks/>
          </p:cNvSpPr>
          <p:nvPr/>
        </p:nvSpPr>
        <p:spPr>
          <a:xfrm>
            <a:off x="550863" y="352686"/>
            <a:ext cx="10972800" cy="5334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dirty="0"/>
          </a:p>
        </p:txBody>
      </p:sp>
      <p:sp>
        <p:nvSpPr>
          <p:cNvPr id="2" name="文本框 1">
            <a:extLst>
              <a:ext uri="{FF2B5EF4-FFF2-40B4-BE49-F238E27FC236}">
                <a16:creationId xmlns:a16="http://schemas.microsoft.com/office/drawing/2014/main" id="{A94A4687-9C8A-4532-B54E-90879AA0D549}"/>
              </a:ext>
            </a:extLst>
          </p:cNvPr>
          <p:cNvSpPr txBox="1"/>
          <p:nvPr/>
        </p:nvSpPr>
        <p:spPr>
          <a:xfrm>
            <a:off x="668337" y="434720"/>
            <a:ext cx="9480598" cy="369332"/>
          </a:xfrm>
          <a:prstGeom prst="rect">
            <a:avLst/>
          </a:prstGeom>
          <a:noFill/>
        </p:spPr>
        <p:txBody>
          <a:bodyPr wrap="square" rtlCol="0">
            <a:spAutoFit/>
          </a:bodyPr>
          <a:lstStyle/>
          <a:p>
            <a:r>
              <a:rPr lang="zh-CN" altLang="en-US" dirty="0"/>
              <a:t>其他神经网络：</a:t>
            </a:r>
            <a:r>
              <a:rPr lang="en-US" altLang="zh-CN" dirty="0"/>
              <a:t>ART</a:t>
            </a:r>
            <a:r>
              <a:rPr lang="zh-CN" altLang="en-US" dirty="0"/>
              <a:t>网络</a:t>
            </a:r>
            <a:endParaRPr lang="en-US" dirty="0"/>
          </a:p>
        </p:txBody>
      </p:sp>
      <p:sp>
        <p:nvSpPr>
          <p:cNvPr id="3" name="文本框 2">
            <a:extLst>
              <a:ext uri="{FF2B5EF4-FFF2-40B4-BE49-F238E27FC236}">
                <a16:creationId xmlns:a16="http://schemas.microsoft.com/office/drawing/2014/main" id="{BDEC4627-D666-4E3F-A63B-71BB1FF65507}"/>
              </a:ext>
            </a:extLst>
          </p:cNvPr>
          <p:cNvSpPr txBox="1"/>
          <p:nvPr/>
        </p:nvSpPr>
        <p:spPr>
          <a:xfrm>
            <a:off x="941466" y="4723149"/>
            <a:ext cx="10013132" cy="369332"/>
          </a:xfrm>
          <a:prstGeom prst="rect">
            <a:avLst/>
          </a:prstGeom>
          <a:noFill/>
        </p:spPr>
        <p:txBody>
          <a:bodyPr wrap="square" rtlCol="0">
            <a:spAutoFit/>
          </a:bodyPr>
          <a:lstStyle/>
          <a:p>
            <a:r>
              <a:rPr lang="zh-CN" altLang="en-US" dirty="0"/>
              <a:t>竞争型学习：网络的输出神经元相互竞争，每一时刻仅有一个竞争获胜的神经元被激活</a:t>
            </a:r>
            <a:endParaRPr lang="en-US" dirty="0"/>
          </a:p>
        </p:txBody>
      </p:sp>
      <p:sp>
        <p:nvSpPr>
          <p:cNvPr id="17" name="文本框 16">
            <a:extLst>
              <a:ext uri="{FF2B5EF4-FFF2-40B4-BE49-F238E27FC236}">
                <a16:creationId xmlns:a16="http://schemas.microsoft.com/office/drawing/2014/main" id="{969A0BE6-8F56-4F1C-AAE7-50EC6909C61D}"/>
              </a:ext>
            </a:extLst>
          </p:cNvPr>
          <p:cNvSpPr txBox="1"/>
          <p:nvPr/>
        </p:nvSpPr>
        <p:spPr>
          <a:xfrm>
            <a:off x="987048" y="5358766"/>
            <a:ext cx="10536615" cy="369332"/>
          </a:xfrm>
          <a:prstGeom prst="rect">
            <a:avLst/>
          </a:prstGeom>
          <a:noFill/>
        </p:spPr>
        <p:txBody>
          <a:bodyPr wrap="square" rtlCol="0">
            <a:spAutoFit/>
          </a:bodyPr>
          <a:lstStyle/>
          <a:p>
            <a:r>
              <a:rPr lang="zh-CN" altLang="en-US" dirty="0"/>
              <a:t>竞争方式：计算输入向量与每个识别层神经元所对应的模式类的代表向量之间的距离，距离最小者获胜</a:t>
            </a:r>
            <a:endParaRPr lang="en-US" dirty="0"/>
          </a:p>
        </p:txBody>
      </p:sp>
      <p:pic>
        <p:nvPicPr>
          <p:cNvPr id="1026" name="Picture 2" descr="在这里插入图片描述">
            <a:extLst>
              <a:ext uri="{FF2B5EF4-FFF2-40B4-BE49-F238E27FC236}">
                <a16:creationId xmlns:a16="http://schemas.microsoft.com/office/drawing/2014/main" id="{DCDD4D00-9728-45B3-9C55-E8A86EE3DB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8859"/>
          <a:stretch/>
        </p:blipFill>
        <p:spPr bwMode="auto">
          <a:xfrm>
            <a:off x="1335480" y="1730456"/>
            <a:ext cx="3933825" cy="2196322"/>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76AFD0BC-BD7F-46C2-ABA1-31D3E7D7ACD8}"/>
              </a:ext>
            </a:extLst>
          </p:cNvPr>
          <p:cNvSpPr/>
          <p:nvPr/>
        </p:nvSpPr>
        <p:spPr>
          <a:xfrm>
            <a:off x="2764116" y="3035346"/>
            <a:ext cx="801802" cy="338554"/>
          </a:xfrm>
          <a:prstGeom prst="rect">
            <a:avLst/>
          </a:prstGeom>
          <a:solidFill>
            <a:schemeClr val="bg1"/>
          </a:solidFill>
        </p:spPr>
        <p:txBody>
          <a:bodyPr wrap="square">
            <a:spAutoFit/>
          </a:bodyPr>
          <a:lstStyle/>
          <a:p>
            <a:r>
              <a:rPr lang="zh-CN" altLang="en-US" sz="1600" dirty="0"/>
              <a:t>比较层</a:t>
            </a:r>
            <a:endParaRPr lang="en-US" sz="1600" dirty="0"/>
          </a:p>
        </p:txBody>
      </p:sp>
      <p:sp>
        <p:nvSpPr>
          <p:cNvPr id="9" name="矩形 8">
            <a:extLst>
              <a:ext uri="{FF2B5EF4-FFF2-40B4-BE49-F238E27FC236}">
                <a16:creationId xmlns:a16="http://schemas.microsoft.com/office/drawing/2014/main" id="{0675DB3A-28A4-43BF-A52D-1145BAD9390C}"/>
              </a:ext>
            </a:extLst>
          </p:cNvPr>
          <p:cNvSpPr/>
          <p:nvPr/>
        </p:nvSpPr>
        <p:spPr>
          <a:xfrm>
            <a:off x="2764116" y="1862226"/>
            <a:ext cx="801802" cy="338554"/>
          </a:xfrm>
          <a:prstGeom prst="rect">
            <a:avLst/>
          </a:prstGeom>
          <a:solidFill>
            <a:schemeClr val="bg1"/>
          </a:solidFill>
        </p:spPr>
        <p:txBody>
          <a:bodyPr wrap="square">
            <a:spAutoFit/>
          </a:bodyPr>
          <a:lstStyle/>
          <a:p>
            <a:r>
              <a:rPr lang="zh-CN" altLang="en-US" sz="1600" dirty="0"/>
              <a:t>识别层</a:t>
            </a:r>
            <a:endParaRPr lang="en-US" sz="1600" dirty="0"/>
          </a:p>
        </p:txBody>
      </p:sp>
      <p:sp>
        <p:nvSpPr>
          <p:cNvPr id="5" name="矩形 4">
            <a:extLst>
              <a:ext uri="{FF2B5EF4-FFF2-40B4-BE49-F238E27FC236}">
                <a16:creationId xmlns:a16="http://schemas.microsoft.com/office/drawing/2014/main" id="{C16F3DC3-3860-47B8-B61D-D7F8BA6C0B22}"/>
              </a:ext>
            </a:extLst>
          </p:cNvPr>
          <p:cNvSpPr/>
          <p:nvPr/>
        </p:nvSpPr>
        <p:spPr>
          <a:xfrm>
            <a:off x="3853464" y="1172205"/>
            <a:ext cx="7991197" cy="338554"/>
          </a:xfrm>
          <a:prstGeom prst="rect">
            <a:avLst/>
          </a:prstGeom>
        </p:spPr>
        <p:txBody>
          <a:bodyPr wrap="square">
            <a:spAutoFit/>
          </a:bodyPr>
          <a:lstStyle/>
          <a:p>
            <a:r>
              <a:rPr lang="zh-CN" altLang="en-US" sz="1600" dirty="0">
                <a:solidFill>
                  <a:srgbClr val="FF0000"/>
                </a:solidFill>
              </a:rPr>
              <a:t>每个神经元对应一个模式类，神经元数目可在训练过程中动态增长以增加新的模式类</a:t>
            </a:r>
            <a:endParaRPr lang="en-US" sz="1600" dirty="0">
              <a:solidFill>
                <a:srgbClr val="FF0000"/>
              </a:solidFill>
            </a:endParaRPr>
          </a:p>
        </p:txBody>
      </p:sp>
      <p:cxnSp>
        <p:nvCxnSpPr>
          <p:cNvPr id="11" name="直接箭头连接符 10">
            <a:extLst>
              <a:ext uri="{FF2B5EF4-FFF2-40B4-BE49-F238E27FC236}">
                <a16:creationId xmlns:a16="http://schemas.microsoft.com/office/drawing/2014/main" id="{95BB9D91-C52B-4468-A613-212B9A0010D7}"/>
              </a:ext>
            </a:extLst>
          </p:cNvPr>
          <p:cNvCxnSpPr>
            <a:cxnSpLocks/>
            <a:endCxn id="5" idx="1"/>
          </p:cNvCxnSpPr>
          <p:nvPr/>
        </p:nvCxnSpPr>
        <p:spPr>
          <a:xfrm flipV="1">
            <a:off x="3476625" y="1341482"/>
            <a:ext cx="376839" cy="216359"/>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2BDEB1DE-FAC7-408D-B0DF-E203465D0669}"/>
              </a:ext>
            </a:extLst>
          </p:cNvPr>
          <p:cNvSpPr/>
          <p:nvPr/>
        </p:nvSpPr>
        <p:spPr>
          <a:xfrm>
            <a:off x="5330860" y="2237424"/>
            <a:ext cx="1273139" cy="338554"/>
          </a:xfrm>
          <a:prstGeom prst="rect">
            <a:avLst/>
          </a:prstGeom>
        </p:spPr>
        <p:txBody>
          <a:bodyPr wrap="square">
            <a:spAutoFit/>
          </a:bodyPr>
          <a:lstStyle/>
          <a:p>
            <a:r>
              <a:rPr lang="zh-CN" altLang="en-US" sz="1600" dirty="0">
                <a:solidFill>
                  <a:srgbClr val="FF0000"/>
                </a:solidFill>
              </a:rPr>
              <a:t>相似度阈值</a:t>
            </a:r>
            <a:endParaRPr lang="en-US" altLang="zh-CN" sz="1600" dirty="0">
              <a:solidFill>
                <a:srgbClr val="FF0000"/>
              </a:solidFill>
            </a:endParaRPr>
          </a:p>
        </p:txBody>
      </p:sp>
      <p:sp>
        <p:nvSpPr>
          <p:cNvPr id="14" name="矩形 13">
            <a:extLst>
              <a:ext uri="{FF2B5EF4-FFF2-40B4-BE49-F238E27FC236}">
                <a16:creationId xmlns:a16="http://schemas.microsoft.com/office/drawing/2014/main" id="{FE7C720E-65BC-4DA3-8326-00D89A42750B}"/>
              </a:ext>
            </a:extLst>
          </p:cNvPr>
          <p:cNvSpPr/>
          <p:nvPr/>
        </p:nvSpPr>
        <p:spPr>
          <a:xfrm>
            <a:off x="668337" y="3876527"/>
            <a:ext cx="2551113" cy="338554"/>
          </a:xfrm>
          <a:prstGeom prst="rect">
            <a:avLst/>
          </a:prstGeom>
        </p:spPr>
        <p:txBody>
          <a:bodyPr wrap="square">
            <a:spAutoFit/>
          </a:bodyPr>
          <a:lstStyle/>
          <a:p>
            <a:r>
              <a:rPr lang="zh-CN" altLang="en-US" sz="1600" dirty="0">
                <a:solidFill>
                  <a:srgbClr val="FF0000"/>
                </a:solidFill>
              </a:rPr>
              <a:t>接收数据，传递给识别层</a:t>
            </a:r>
            <a:endParaRPr lang="en-US" sz="1600" dirty="0">
              <a:solidFill>
                <a:srgbClr val="FF0000"/>
              </a:solidFill>
            </a:endParaRPr>
          </a:p>
        </p:txBody>
      </p:sp>
      <p:cxnSp>
        <p:nvCxnSpPr>
          <p:cNvPr id="15" name="直接箭头连接符 14">
            <a:extLst>
              <a:ext uri="{FF2B5EF4-FFF2-40B4-BE49-F238E27FC236}">
                <a16:creationId xmlns:a16="http://schemas.microsoft.com/office/drawing/2014/main" id="{77E73588-74FE-4B4D-BB51-C91D77AB0554}"/>
              </a:ext>
            </a:extLst>
          </p:cNvPr>
          <p:cNvCxnSpPr>
            <a:cxnSpLocks/>
          </p:cNvCxnSpPr>
          <p:nvPr/>
        </p:nvCxnSpPr>
        <p:spPr>
          <a:xfrm flipH="1">
            <a:off x="1811199" y="3413180"/>
            <a:ext cx="952917" cy="463209"/>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6008F5FF-2095-4D57-A3C1-828B6C098076}"/>
              </a:ext>
            </a:extLst>
          </p:cNvPr>
          <p:cNvGrpSpPr/>
          <p:nvPr/>
        </p:nvGrpSpPr>
        <p:grpSpPr>
          <a:xfrm>
            <a:off x="6020619" y="3134229"/>
            <a:ext cx="156932" cy="156932"/>
            <a:chOff x="5068711" y="1043719"/>
            <a:chExt cx="156932" cy="156932"/>
          </a:xfrm>
        </p:grpSpPr>
        <p:sp>
          <p:nvSpPr>
            <p:cNvPr id="20" name="椭圆 19">
              <a:extLst>
                <a:ext uri="{FF2B5EF4-FFF2-40B4-BE49-F238E27FC236}">
                  <a16:creationId xmlns:a16="http://schemas.microsoft.com/office/drawing/2014/main" id="{9696465C-B3CF-4937-A71B-0D5DC610414C}"/>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1" name="椭圆 20">
              <a:extLst>
                <a:ext uri="{FF2B5EF4-FFF2-40B4-BE49-F238E27FC236}">
                  <a16:creationId xmlns:a16="http://schemas.microsoft.com/office/drawing/2014/main" id="{E726C1AA-2FEE-41A7-833B-0151B1375B00}"/>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10" name="矩形 9">
            <a:extLst>
              <a:ext uri="{FF2B5EF4-FFF2-40B4-BE49-F238E27FC236}">
                <a16:creationId xmlns:a16="http://schemas.microsoft.com/office/drawing/2014/main" id="{6247CD41-6D6D-4933-875C-D673816E4998}"/>
              </a:ext>
            </a:extLst>
          </p:cNvPr>
          <p:cNvSpPr/>
          <p:nvPr/>
        </p:nvSpPr>
        <p:spPr>
          <a:xfrm>
            <a:off x="6213474" y="3028029"/>
            <a:ext cx="4339650" cy="369332"/>
          </a:xfrm>
          <a:prstGeom prst="rect">
            <a:avLst/>
          </a:prstGeom>
        </p:spPr>
        <p:txBody>
          <a:bodyPr wrap="none">
            <a:spAutoFit/>
          </a:bodyPr>
          <a:lstStyle/>
          <a:p>
            <a:r>
              <a:rPr lang="zh-CN" altLang="en-US" dirty="0"/>
              <a:t>相似度低于阈值，则增加一个新的模式类</a:t>
            </a:r>
            <a:endParaRPr lang="en-US" dirty="0"/>
          </a:p>
        </p:txBody>
      </p:sp>
      <p:grpSp>
        <p:nvGrpSpPr>
          <p:cNvPr id="22" name="组合 21">
            <a:extLst>
              <a:ext uri="{FF2B5EF4-FFF2-40B4-BE49-F238E27FC236}">
                <a16:creationId xmlns:a16="http://schemas.microsoft.com/office/drawing/2014/main" id="{C964048C-2E2F-411F-8957-36547ACB4885}"/>
              </a:ext>
            </a:extLst>
          </p:cNvPr>
          <p:cNvGrpSpPr/>
          <p:nvPr/>
        </p:nvGrpSpPr>
        <p:grpSpPr>
          <a:xfrm>
            <a:off x="6020619" y="2801926"/>
            <a:ext cx="156932" cy="156932"/>
            <a:chOff x="5068711" y="1043719"/>
            <a:chExt cx="156932" cy="156932"/>
          </a:xfrm>
        </p:grpSpPr>
        <p:sp>
          <p:nvSpPr>
            <p:cNvPr id="23" name="椭圆 22">
              <a:extLst>
                <a:ext uri="{FF2B5EF4-FFF2-40B4-BE49-F238E27FC236}">
                  <a16:creationId xmlns:a16="http://schemas.microsoft.com/office/drawing/2014/main" id="{C461E521-8042-4B58-A471-717DB6C11FD8}"/>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4" name="椭圆 23">
              <a:extLst>
                <a:ext uri="{FF2B5EF4-FFF2-40B4-BE49-F238E27FC236}">
                  <a16:creationId xmlns:a16="http://schemas.microsoft.com/office/drawing/2014/main" id="{9F1E850A-2852-4FC2-AAFC-9683C59EA490}"/>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25" name="矩形 24">
            <a:extLst>
              <a:ext uri="{FF2B5EF4-FFF2-40B4-BE49-F238E27FC236}">
                <a16:creationId xmlns:a16="http://schemas.microsoft.com/office/drawing/2014/main" id="{1CC31B3F-B1DB-40AE-AC2C-335B9D3C9157}"/>
              </a:ext>
            </a:extLst>
          </p:cNvPr>
          <p:cNvSpPr/>
          <p:nvPr/>
        </p:nvSpPr>
        <p:spPr>
          <a:xfrm>
            <a:off x="6213474" y="2695726"/>
            <a:ext cx="5022529" cy="369332"/>
          </a:xfrm>
          <a:prstGeom prst="rect">
            <a:avLst/>
          </a:prstGeom>
        </p:spPr>
        <p:txBody>
          <a:bodyPr wrap="none">
            <a:spAutoFit/>
          </a:bodyPr>
          <a:lstStyle/>
          <a:p>
            <a:r>
              <a:rPr lang="zh-CN" altLang="en-US" dirty="0"/>
              <a:t>相似度高于阈值，则当前样本归类为当前模式类</a:t>
            </a:r>
            <a:endParaRPr lang="en-US" dirty="0"/>
          </a:p>
        </p:txBody>
      </p:sp>
      <p:cxnSp>
        <p:nvCxnSpPr>
          <p:cNvPr id="26" name="直接箭头连接符 25">
            <a:extLst>
              <a:ext uri="{FF2B5EF4-FFF2-40B4-BE49-F238E27FC236}">
                <a16:creationId xmlns:a16="http://schemas.microsoft.com/office/drawing/2014/main" id="{E9BCF2C6-A135-4691-8126-7620F7C383BD}"/>
              </a:ext>
            </a:extLst>
          </p:cNvPr>
          <p:cNvCxnSpPr>
            <a:cxnSpLocks/>
          </p:cNvCxnSpPr>
          <p:nvPr/>
        </p:nvCxnSpPr>
        <p:spPr>
          <a:xfrm flipV="1">
            <a:off x="5061483" y="2520369"/>
            <a:ext cx="391283" cy="308248"/>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椭圆 15">
            <a:extLst>
              <a:ext uri="{FF2B5EF4-FFF2-40B4-BE49-F238E27FC236}">
                <a16:creationId xmlns:a16="http://schemas.microsoft.com/office/drawing/2014/main" id="{0174EFF8-9E6F-411D-99EB-4C7F0697155A}"/>
              </a:ext>
            </a:extLst>
          </p:cNvPr>
          <p:cNvSpPr/>
          <p:nvPr/>
        </p:nvSpPr>
        <p:spPr>
          <a:xfrm>
            <a:off x="2639116" y="1615877"/>
            <a:ext cx="104775" cy="10477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椭圆 28">
            <a:extLst>
              <a:ext uri="{FF2B5EF4-FFF2-40B4-BE49-F238E27FC236}">
                <a16:creationId xmlns:a16="http://schemas.microsoft.com/office/drawing/2014/main" id="{1E9A5AA0-99FE-46C1-9754-E4B08AA09D20}"/>
              </a:ext>
            </a:extLst>
          </p:cNvPr>
          <p:cNvSpPr/>
          <p:nvPr/>
        </p:nvSpPr>
        <p:spPr>
          <a:xfrm>
            <a:off x="2958588" y="1615877"/>
            <a:ext cx="104775" cy="104775"/>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30" name="椭圆 29">
            <a:extLst>
              <a:ext uri="{FF2B5EF4-FFF2-40B4-BE49-F238E27FC236}">
                <a16:creationId xmlns:a16="http://schemas.microsoft.com/office/drawing/2014/main" id="{33EA6B2C-5B05-4D60-BB40-716C0CE8D754}"/>
              </a:ext>
            </a:extLst>
          </p:cNvPr>
          <p:cNvSpPr/>
          <p:nvPr/>
        </p:nvSpPr>
        <p:spPr>
          <a:xfrm>
            <a:off x="3278060" y="1615877"/>
            <a:ext cx="104775" cy="104775"/>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1" name="椭圆 30">
            <a:extLst>
              <a:ext uri="{FF2B5EF4-FFF2-40B4-BE49-F238E27FC236}">
                <a16:creationId xmlns:a16="http://schemas.microsoft.com/office/drawing/2014/main" id="{AC6EAA43-3B3A-4850-A771-B51EA05D69B4}"/>
              </a:ext>
            </a:extLst>
          </p:cNvPr>
          <p:cNvSpPr/>
          <p:nvPr/>
        </p:nvSpPr>
        <p:spPr>
          <a:xfrm>
            <a:off x="3597531" y="1615877"/>
            <a:ext cx="104775" cy="10477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159527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标题 1">
            <a:extLst>
              <a:ext uri="{FF2B5EF4-FFF2-40B4-BE49-F238E27FC236}">
                <a16:creationId xmlns:a16="http://schemas.microsoft.com/office/drawing/2014/main" id="{16D4AD8B-22D7-4CA6-A7E3-0B8B3F431E2A}"/>
              </a:ext>
            </a:extLst>
          </p:cNvPr>
          <p:cNvSpPr txBox="1">
            <a:spLocks/>
          </p:cNvSpPr>
          <p:nvPr/>
        </p:nvSpPr>
        <p:spPr>
          <a:xfrm>
            <a:off x="550863" y="352686"/>
            <a:ext cx="10972800" cy="5334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dirty="0"/>
          </a:p>
        </p:txBody>
      </p:sp>
      <p:sp>
        <p:nvSpPr>
          <p:cNvPr id="2" name="文本框 1">
            <a:extLst>
              <a:ext uri="{FF2B5EF4-FFF2-40B4-BE49-F238E27FC236}">
                <a16:creationId xmlns:a16="http://schemas.microsoft.com/office/drawing/2014/main" id="{A94A4687-9C8A-4532-B54E-90879AA0D549}"/>
              </a:ext>
            </a:extLst>
          </p:cNvPr>
          <p:cNvSpPr txBox="1"/>
          <p:nvPr/>
        </p:nvSpPr>
        <p:spPr>
          <a:xfrm>
            <a:off x="668337" y="434720"/>
            <a:ext cx="9480598" cy="369332"/>
          </a:xfrm>
          <a:prstGeom prst="rect">
            <a:avLst/>
          </a:prstGeom>
          <a:noFill/>
        </p:spPr>
        <p:txBody>
          <a:bodyPr wrap="square" rtlCol="0">
            <a:spAutoFit/>
          </a:bodyPr>
          <a:lstStyle/>
          <a:p>
            <a:r>
              <a:rPr lang="zh-CN" altLang="en-US" dirty="0"/>
              <a:t>其他神经网络：级联相关网络</a:t>
            </a:r>
            <a:endParaRPr lang="en-US" dirty="0"/>
          </a:p>
        </p:txBody>
      </p:sp>
      <p:sp>
        <p:nvSpPr>
          <p:cNvPr id="8" name="文本框 7">
            <a:extLst>
              <a:ext uri="{FF2B5EF4-FFF2-40B4-BE49-F238E27FC236}">
                <a16:creationId xmlns:a16="http://schemas.microsoft.com/office/drawing/2014/main" id="{7BEC72C4-56C4-4084-8897-0B3506AE9620}"/>
              </a:ext>
            </a:extLst>
          </p:cNvPr>
          <p:cNvSpPr txBox="1"/>
          <p:nvPr/>
        </p:nvSpPr>
        <p:spPr>
          <a:xfrm>
            <a:off x="1209030" y="3933809"/>
            <a:ext cx="10139881" cy="369332"/>
          </a:xfrm>
          <a:prstGeom prst="rect">
            <a:avLst/>
          </a:prstGeom>
          <a:noFill/>
        </p:spPr>
        <p:txBody>
          <a:bodyPr wrap="square" rtlCol="0">
            <a:spAutoFit/>
          </a:bodyPr>
          <a:lstStyle/>
          <a:p>
            <a:r>
              <a:rPr lang="zh-CN" altLang="en-US" dirty="0"/>
              <a:t>结构自适应网络：不仅仅学习权值、阈值等参数，将网络结构也当作学习目标之一</a:t>
            </a:r>
            <a:endParaRPr lang="en-US" dirty="0"/>
          </a:p>
        </p:txBody>
      </p:sp>
      <p:pic>
        <p:nvPicPr>
          <p:cNvPr id="6" name="图片 5">
            <a:extLst>
              <a:ext uri="{FF2B5EF4-FFF2-40B4-BE49-F238E27FC236}">
                <a16:creationId xmlns:a16="http://schemas.microsoft.com/office/drawing/2014/main" id="{D06D126E-8EA7-44F1-B79A-E9CB48B5B8E8}"/>
              </a:ext>
            </a:extLst>
          </p:cNvPr>
          <p:cNvPicPr>
            <a:picLocks noChangeAspect="1"/>
          </p:cNvPicPr>
          <p:nvPr/>
        </p:nvPicPr>
        <p:blipFill>
          <a:blip r:embed="rId2"/>
          <a:stretch>
            <a:fillRect/>
          </a:stretch>
        </p:blipFill>
        <p:spPr>
          <a:xfrm>
            <a:off x="2506422" y="1204464"/>
            <a:ext cx="6951903" cy="2367028"/>
          </a:xfrm>
          <a:prstGeom prst="rect">
            <a:avLst/>
          </a:prstGeom>
        </p:spPr>
      </p:pic>
      <p:sp>
        <p:nvSpPr>
          <p:cNvPr id="4" name="矩形 3">
            <a:extLst>
              <a:ext uri="{FF2B5EF4-FFF2-40B4-BE49-F238E27FC236}">
                <a16:creationId xmlns:a16="http://schemas.microsoft.com/office/drawing/2014/main" id="{170D2D3A-E6D7-465A-A2E6-8E607CE957E1}"/>
              </a:ext>
            </a:extLst>
          </p:cNvPr>
          <p:cNvSpPr/>
          <p:nvPr/>
        </p:nvSpPr>
        <p:spPr>
          <a:xfrm>
            <a:off x="1992721" y="4708927"/>
            <a:ext cx="3416320" cy="369332"/>
          </a:xfrm>
          <a:prstGeom prst="rect">
            <a:avLst/>
          </a:prstGeom>
        </p:spPr>
        <p:txBody>
          <a:bodyPr wrap="none">
            <a:spAutoFit/>
          </a:bodyPr>
          <a:lstStyle/>
          <a:p>
            <a:r>
              <a:rPr lang="zh-CN" altLang="en-US" dirty="0"/>
              <a:t>级联：建立层次连接的层级结构</a:t>
            </a:r>
            <a:endParaRPr lang="en-US" dirty="0"/>
          </a:p>
        </p:txBody>
      </p:sp>
      <p:sp>
        <p:nvSpPr>
          <p:cNvPr id="5" name="矩形 4">
            <a:extLst>
              <a:ext uri="{FF2B5EF4-FFF2-40B4-BE49-F238E27FC236}">
                <a16:creationId xmlns:a16="http://schemas.microsoft.com/office/drawing/2014/main" id="{CA747340-EFCD-4745-82F7-06115310B7A2}"/>
              </a:ext>
            </a:extLst>
          </p:cNvPr>
          <p:cNvSpPr/>
          <p:nvPr/>
        </p:nvSpPr>
        <p:spPr>
          <a:xfrm>
            <a:off x="1992721" y="5226136"/>
            <a:ext cx="8932454" cy="369332"/>
          </a:xfrm>
          <a:prstGeom prst="rect">
            <a:avLst/>
          </a:prstGeom>
        </p:spPr>
        <p:txBody>
          <a:bodyPr wrap="square">
            <a:spAutoFit/>
          </a:bodyPr>
          <a:lstStyle/>
          <a:p>
            <a:r>
              <a:rPr lang="zh-CN" altLang="en-US" dirty="0"/>
              <a:t>相关：通过最大化新神经元的输出与网络误差之间的相关性来训练相关的参数</a:t>
            </a:r>
            <a:endParaRPr lang="en-US" dirty="0"/>
          </a:p>
        </p:txBody>
      </p:sp>
      <p:grpSp>
        <p:nvGrpSpPr>
          <p:cNvPr id="11" name="组合 10">
            <a:extLst>
              <a:ext uri="{FF2B5EF4-FFF2-40B4-BE49-F238E27FC236}">
                <a16:creationId xmlns:a16="http://schemas.microsoft.com/office/drawing/2014/main" id="{772E5CDE-53DA-4B7A-9B26-5C9DE4887228}"/>
              </a:ext>
            </a:extLst>
          </p:cNvPr>
          <p:cNvGrpSpPr/>
          <p:nvPr/>
        </p:nvGrpSpPr>
        <p:grpSpPr>
          <a:xfrm>
            <a:off x="1725284" y="4815127"/>
            <a:ext cx="156932" cy="156932"/>
            <a:chOff x="5068711" y="1043719"/>
            <a:chExt cx="156932" cy="156932"/>
          </a:xfrm>
        </p:grpSpPr>
        <p:sp>
          <p:nvSpPr>
            <p:cNvPr id="12" name="椭圆 11">
              <a:extLst>
                <a:ext uri="{FF2B5EF4-FFF2-40B4-BE49-F238E27FC236}">
                  <a16:creationId xmlns:a16="http://schemas.microsoft.com/office/drawing/2014/main" id="{7DC30538-14F6-49B9-9559-E3B935AFD0F5}"/>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3" name="椭圆 12">
              <a:extLst>
                <a:ext uri="{FF2B5EF4-FFF2-40B4-BE49-F238E27FC236}">
                  <a16:creationId xmlns:a16="http://schemas.microsoft.com/office/drawing/2014/main" id="{F83A6AED-0C63-41C9-9153-2E12690C9806}"/>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grpSp>
        <p:nvGrpSpPr>
          <p:cNvPr id="14" name="组合 13">
            <a:extLst>
              <a:ext uri="{FF2B5EF4-FFF2-40B4-BE49-F238E27FC236}">
                <a16:creationId xmlns:a16="http://schemas.microsoft.com/office/drawing/2014/main" id="{73ACF22D-CE8D-4709-9B4F-7D165226E450}"/>
              </a:ext>
            </a:extLst>
          </p:cNvPr>
          <p:cNvGrpSpPr/>
          <p:nvPr/>
        </p:nvGrpSpPr>
        <p:grpSpPr>
          <a:xfrm>
            <a:off x="1728337" y="5332336"/>
            <a:ext cx="156932" cy="156932"/>
            <a:chOff x="5068711" y="1043719"/>
            <a:chExt cx="156932" cy="156932"/>
          </a:xfrm>
        </p:grpSpPr>
        <p:sp>
          <p:nvSpPr>
            <p:cNvPr id="15" name="椭圆 14">
              <a:extLst>
                <a:ext uri="{FF2B5EF4-FFF2-40B4-BE49-F238E27FC236}">
                  <a16:creationId xmlns:a16="http://schemas.microsoft.com/office/drawing/2014/main" id="{E4E180A3-5443-46B0-A1A6-C77154E29171}"/>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6" name="椭圆 15">
              <a:extLst>
                <a:ext uri="{FF2B5EF4-FFF2-40B4-BE49-F238E27FC236}">
                  <a16:creationId xmlns:a16="http://schemas.microsoft.com/office/drawing/2014/main" id="{743C2629-F739-40F3-82A2-D1744EC52D0D}"/>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Tree>
    <p:extLst>
      <p:ext uri="{BB962C8B-B14F-4D97-AF65-F5344CB8AC3E}">
        <p14:creationId xmlns:p14="http://schemas.microsoft.com/office/powerpoint/2010/main" val="4007675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C3B00F8-5B8D-4B06-A736-D6A9912AFB13}"/>
              </a:ext>
            </a:extLst>
          </p:cNvPr>
          <p:cNvPicPr>
            <a:picLocks noChangeAspect="1"/>
          </p:cNvPicPr>
          <p:nvPr/>
        </p:nvPicPr>
        <p:blipFill>
          <a:blip r:embed="rId2"/>
          <a:stretch>
            <a:fillRect/>
          </a:stretch>
        </p:blipFill>
        <p:spPr>
          <a:xfrm>
            <a:off x="2084496" y="3420256"/>
            <a:ext cx="8306573" cy="2774267"/>
          </a:xfrm>
          <a:prstGeom prst="rect">
            <a:avLst/>
          </a:prstGeom>
        </p:spPr>
      </p:pic>
      <p:pic>
        <p:nvPicPr>
          <p:cNvPr id="10" name="Picture 2" descr="https://steemitimages.com/640x0/https:/steemitimages.com/DQmNpdioQ6bG9Raek9ngFD6sUmy7SWJrHXS7JTSFU7WdgyN/image.png">
            <a:extLst>
              <a:ext uri="{FF2B5EF4-FFF2-40B4-BE49-F238E27FC236}">
                <a16:creationId xmlns:a16="http://schemas.microsoft.com/office/drawing/2014/main" id="{9A414E0B-D2F1-48BD-908B-65140F9AA4D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746" t="14894" r="36254"/>
          <a:stretch/>
        </p:blipFill>
        <p:spPr bwMode="auto">
          <a:xfrm flipH="1">
            <a:off x="7511915" y="1181258"/>
            <a:ext cx="2679596" cy="3028792"/>
          </a:xfrm>
          <a:prstGeom prst="rect">
            <a:avLst/>
          </a:prstGeom>
          <a:noFill/>
          <a:extLst>
            <a:ext uri="{909E8E84-426E-40DD-AFC4-6F175D3DCCD1}">
              <a14:hiddenFill xmlns:a14="http://schemas.microsoft.com/office/drawing/2010/main">
                <a:solidFill>
                  <a:srgbClr val="FFFFFF"/>
                </a:solidFill>
              </a14:hiddenFill>
            </a:ext>
          </a:extLst>
        </p:spPr>
      </p:pic>
      <p:sp>
        <p:nvSpPr>
          <p:cNvPr id="57" name="标题 1">
            <a:extLst>
              <a:ext uri="{FF2B5EF4-FFF2-40B4-BE49-F238E27FC236}">
                <a16:creationId xmlns:a16="http://schemas.microsoft.com/office/drawing/2014/main" id="{16D4AD8B-22D7-4CA6-A7E3-0B8B3F431E2A}"/>
              </a:ext>
            </a:extLst>
          </p:cNvPr>
          <p:cNvSpPr txBox="1">
            <a:spLocks/>
          </p:cNvSpPr>
          <p:nvPr/>
        </p:nvSpPr>
        <p:spPr>
          <a:xfrm>
            <a:off x="550863" y="352686"/>
            <a:ext cx="10972800" cy="5334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dirty="0"/>
          </a:p>
        </p:txBody>
      </p:sp>
      <p:sp>
        <p:nvSpPr>
          <p:cNvPr id="2" name="文本框 1">
            <a:extLst>
              <a:ext uri="{FF2B5EF4-FFF2-40B4-BE49-F238E27FC236}">
                <a16:creationId xmlns:a16="http://schemas.microsoft.com/office/drawing/2014/main" id="{A94A4687-9C8A-4532-B54E-90879AA0D549}"/>
              </a:ext>
            </a:extLst>
          </p:cNvPr>
          <p:cNvSpPr txBox="1"/>
          <p:nvPr/>
        </p:nvSpPr>
        <p:spPr>
          <a:xfrm>
            <a:off x="668337" y="434720"/>
            <a:ext cx="9480598" cy="369332"/>
          </a:xfrm>
          <a:prstGeom prst="rect">
            <a:avLst/>
          </a:prstGeom>
          <a:noFill/>
        </p:spPr>
        <p:txBody>
          <a:bodyPr wrap="square" rtlCol="0">
            <a:spAutoFit/>
          </a:bodyPr>
          <a:lstStyle/>
          <a:p>
            <a:r>
              <a:rPr lang="zh-CN" altLang="en-US" dirty="0"/>
              <a:t>其他神经网络</a:t>
            </a:r>
            <a:endParaRPr lang="en-US" dirty="0"/>
          </a:p>
        </p:txBody>
      </p:sp>
      <p:pic>
        <p:nvPicPr>
          <p:cNvPr id="6146" name="Picture 2" descr="https://steemitimages.com/640x0/https:/steemitimages.com/DQmNpdioQ6bG9Raek9ngFD6sUmy7SWJrHXS7JTSFU7WdgyN/image.png">
            <a:extLst>
              <a:ext uri="{FF2B5EF4-FFF2-40B4-BE49-F238E27FC236}">
                <a16:creationId xmlns:a16="http://schemas.microsoft.com/office/drawing/2014/main" id="{93EBA92E-FFE5-4E1F-A9C9-838EEB69411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894" r="68096"/>
          <a:stretch/>
        </p:blipFill>
        <p:spPr bwMode="auto">
          <a:xfrm flipH="1">
            <a:off x="5221281" y="1492292"/>
            <a:ext cx="1944839" cy="2204918"/>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圆角 7">
            <a:extLst>
              <a:ext uri="{FF2B5EF4-FFF2-40B4-BE49-F238E27FC236}">
                <a16:creationId xmlns:a16="http://schemas.microsoft.com/office/drawing/2014/main" id="{C3F3B670-5821-4E5E-88D8-131262C2B077}"/>
              </a:ext>
            </a:extLst>
          </p:cNvPr>
          <p:cNvSpPr/>
          <p:nvPr/>
        </p:nvSpPr>
        <p:spPr>
          <a:xfrm>
            <a:off x="1342813" y="1481108"/>
            <a:ext cx="1779280" cy="356542"/>
          </a:xfrm>
          <a:prstGeom prst="roundRect">
            <a:avLst>
              <a:gd name="adj" fmla="val 5000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Roboto"/>
                <a:ea typeface="思源黑体 CN Regular"/>
                <a:cs typeface="+mn-cs"/>
              </a:rPr>
              <a:t>深层网络</a:t>
            </a:r>
          </a:p>
        </p:txBody>
      </p:sp>
      <p:grpSp>
        <p:nvGrpSpPr>
          <p:cNvPr id="9" name="组合 8">
            <a:extLst>
              <a:ext uri="{FF2B5EF4-FFF2-40B4-BE49-F238E27FC236}">
                <a16:creationId xmlns:a16="http://schemas.microsoft.com/office/drawing/2014/main" id="{CEC21CC4-F963-4D0F-9562-D4FCEAA957DA}"/>
              </a:ext>
            </a:extLst>
          </p:cNvPr>
          <p:cNvGrpSpPr/>
          <p:nvPr/>
        </p:nvGrpSpPr>
        <p:grpSpPr>
          <a:xfrm>
            <a:off x="1726534" y="2138899"/>
            <a:ext cx="156932" cy="156932"/>
            <a:chOff x="5068711" y="1043719"/>
            <a:chExt cx="156932" cy="156932"/>
          </a:xfrm>
        </p:grpSpPr>
        <p:sp>
          <p:nvSpPr>
            <p:cNvPr id="11" name="椭圆 10">
              <a:extLst>
                <a:ext uri="{FF2B5EF4-FFF2-40B4-BE49-F238E27FC236}">
                  <a16:creationId xmlns:a16="http://schemas.microsoft.com/office/drawing/2014/main" id="{44CF8064-95DF-4F43-A063-F6F1A14AEA9C}"/>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2" name="椭圆 11">
              <a:extLst>
                <a:ext uri="{FF2B5EF4-FFF2-40B4-BE49-F238E27FC236}">
                  <a16:creationId xmlns:a16="http://schemas.microsoft.com/office/drawing/2014/main" id="{8040CD89-C2C0-477A-9603-74C1AAEB2795}"/>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13" name="矩形 12">
            <a:extLst>
              <a:ext uri="{FF2B5EF4-FFF2-40B4-BE49-F238E27FC236}">
                <a16:creationId xmlns:a16="http://schemas.microsoft.com/office/drawing/2014/main" id="{0148A620-30E0-40EC-B7C5-320348ADDC3B}"/>
              </a:ext>
            </a:extLst>
          </p:cNvPr>
          <p:cNvSpPr/>
          <p:nvPr/>
        </p:nvSpPr>
        <p:spPr>
          <a:xfrm>
            <a:off x="1918344" y="2032699"/>
            <a:ext cx="1800493" cy="369332"/>
          </a:xfrm>
          <a:prstGeom prst="rect">
            <a:avLst/>
          </a:prstGeom>
        </p:spPr>
        <p:txBody>
          <a:bodyPr wrap="none">
            <a:spAutoFit/>
          </a:bodyPr>
          <a:lstStyle/>
          <a:p>
            <a:r>
              <a:rPr lang="zh-CN" altLang="en-US" dirty="0"/>
              <a:t>待训练参数过多</a:t>
            </a:r>
            <a:endParaRPr lang="en-US" dirty="0"/>
          </a:p>
        </p:txBody>
      </p:sp>
      <p:grpSp>
        <p:nvGrpSpPr>
          <p:cNvPr id="14" name="组合 13">
            <a:extLst>
              <a:ext uri="{FF2B5EF4-FFF2-40B4-BE49-F238E27FC236}">
                <a16:creationId xmlns:a16="http://schemas.microsoft.com/office/drawing/2014/main" id="{26C50651-4A79-4BE3-A5CC-52510A2303EF}"/>
              </a:ext>
            </a:extLst>
          </p:cNvPr>
          <p:cNvGrpSpPr/>
          <p:nvPr/>
        </p:nvGrpSpPr>
        <p:grpSpPr>
          <a:xfrm>
            <a:off x="1726534" y="2698572"/>
            <a:ext cx="156932" cy="156932"/>
            <a:chOff x="5068711" y="1043719"/>
            <a:chExt cx="156932" cy="156932"/>
          </a:xfrm>
        </p:grpSpPr>
        <p:sp>
          <p:nvSpPr>
            <p:cNvPr id="15" name="椭圆 14">
              <a:extLst>
                <a:ext uri="{FF2B5EF4-FFF2-40B4-BE49-F238E27FC236}">
                  <a16:creationId xmlns:a16="http://schemas.microsoft.com/office/drawing/2014/main" id="{416C2625-8B51-4A65-ADC8-630A7F4B4224}"/>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6" name="椭圆 15">
              <a:extLst>
                <a:ext uri="{FF2B5EF4-FFF2-40B4-BE49-F238E27FC236}">
                  <a16:creationId xmlns:a16="http://schemas.microsoft.com/office/drawing/2014/main" id="{7C430A67-2895-4088-87B4-0952BF569E62}"/>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17" name="矩形 16">
            <a:extLst>
              <a:ext uri="{FF2B5EF4-FFF2-40B4-BE49-F238E27FC236}">
                <a16:creationId xmlns:a16="http://schemas.microsoft.com/office/drawing/2014/main" id="{26108398-A078-416E-8365-A16B1C053F0A}"/>
              </a:ext>
            </a:extLst>
          </p:cNvPr>
          <p:cNvSpPr/>
          <p:nvPr/>
        </p:nvSpPr>
        <p:spPr>
          <a:xfrm>
            <a:off x="1918344" y="2597080"/>
            <a:ext cx="2262158" cy="369332"/>
          </a:xfrm>
          <a:prstGeom prst="rect">
            <a:avLst/>
          </a:prstGeom>
        </p:spPr>
        <p:txBody>
          <a:bodyPr wrap="none">
            <a:spAutoFit/>
          </a:bodyPr>
          <a:lstStyle/>
          <a:p>
            <a:r>
              <a:rPr lang="zh-CN" altLang="en-US" dirty="0"/>
              <a:t>梯度消失、梯度爆炸</a:t>
            </a:r>
            <a:endParaRPr lang="en-US" dirty="0"/>
          </a:p>
        </p:txBody>
      </p:sp>
      <p:sp>
        <p:nvSpPr>
          <p:cNvPr id="18" name="矩形 17">
            <a:extLst>
              <a:ext uri="{FF2B5EF4-FFF2-40B4-BE49-F238E27FC236}">
                <a16:creationId xmlns:a16="http://schemas.microsoft.com/office/drawing/2014/main" id="{8C76AD7D-AF93-4A60-A001-36FDEF882D3A}"/>
              </a:ext>
            </a:extLst>
          </p:cNvPr>
          <p:cNvSpPr/>
          <p:nvPr/>
        </p:nvSpPr>
        <p:spPr>
          <a:xfrm>
            <a:off x="5740910" y="906365"/>
            <a:ext cx="877163" cy="369332"/>
          </a:xfrm>
          <a:prstGeom prst="rect">
            <a:avLst/>
          </a:prstGeom>
        </p:spPr>
        <p:txBody>
          <a:bodyPr wrap="none">
            <a:spAutoFit/>
          </a:bodyPr>
          <a:lstStyle/>
          <a:p>
            <a:r>
              <a:rPr lang="zh-CN" altLang="en-US" dirty="0">
                <a:solidFill>
                  <a:srgbClr val="FF0000"/>
                </a:solidFill>
              </a:rPr>
              <a:t>全连接</a:t>
            </a:r>
            <a:endParaRPr lang="en-US" dirty="0">
              <a:solidFill>
                <a:srgbClr val="FF0000"/>
              </a:solidFill>
            </a:endParaRPr>
          </a:p>
        </p:txBody>
      </p:sp>
      <p:sp>
        <p:nvSpPr>
          <p:cNvPr id="21" name="矩形 20">
            <a:extLst>
              <a:ext uri="{FF2B5EF4-FFF2-40B4-BE49-F238E27FC236}">
                <a16:creationId xmlns:a16="http://schemas.microsoft.com/office/drawing/2014/main" id="{1DCC5D96-6EEF-4ABB-B3D7-73FFF1C5ACB5}"/>
              </a:ext>
            </a:extLst>
          </p:cNvPr>
          <p:cNvSpPr/>
          <p:nvPr/>
        </p:nvSpPr>
        <p:spPr>
          <a:xfrm>
            <a:off x="7893824" y="906365"/>
            <a:ext cx="2262158" cy="369332"/>
          </a:xfrm>
          <a:prstGeom prst="rect">
            <a:avLst/>
          </a:prstGeom>
        </p:spPr>
        <p:txBody>
          <a:bodyPr wrap="none">
            <a:spAutoFit/>
          </a:bodyPr>
          <a:lstStyle/>
          <a:p>
            <a:r>
              <a:rPr lang="zh-CN" altLang="en-US" dirty="0">
                <a:solidFill>
                  <a:srgbClr val="FF0000"/>
                </a:solidFill>
              </a:rPr>
              <a:t>局部连接、权值共享</a:t>
            </a:r>
            <a:endParaRPr lang="en-US" dirty="0">
              <a:solidFill>
                <a:srgbClr val="FF0000"/>
              </a:solidFill>
            </a:endParaRPr>
          </a:p>
        </p:txBody>
      </p:sp>
      <p:sp>
        <p:nvSpPr>
          <p:cNvPr id="20" name="矩形 19">
            <a:extLst>
              <a:ext uri="{FF2B5EF4-FFF2-40B4-BE49-F238E27FC236}">
                <a16:creationId xmlns:a16="http://schemas.microsoft.com/office/drawing/2014/main" id="{2E03484A-0E7A-4D3C-8B17-D08A7D16AEAD}"/>
              </a:ext>
            </a:extLst>
          </p:cNvPr>
          <p:cNvSpPr/>
          <p:nvPr/>
        </p:nvSpPr>
        <p:spPr>
          <a:xfrm>
            <a:off x="8192822" y="1243185"/>
            <a:ext cx="498098" cy="1678609"/>
          </a:xfrm>
          <a:prstGeom prst="rect">
            <a:avLst/>
          </a:prstGeom>
          <a:noFill/>
          <a:ln w="28575">
            <a:solidFill>
              <a:srgbClr val="AFDF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3" name="文本框 22">
                <a:extLst>
                  <a:ext uri="{FF2B5EF4-FFF2-40B4-BE49-F238E27FC236}">
                    <a16:creationId xmlns:a16="http://schemas.microsoft.com/office/drawing/2014/main" id="{70E1B354-F86E-4379-85BC-04510A99D854}"/>
                  </a:ext>
                </a:extLst>
              </p:cNvPr>
              <p:cNvSpPr txBox="1"/>
              <p:nvPr/>
            </p:nvSpPr>
            <p:spPr>
              <a:xfrm>
                <a:off x="8784114" y="1264118"/>
                <a:ext cx="321627"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E18530"/>
                              </a:solidFill>
                              <a:latin typeface="Cambria Math" panose="02040503050406030204" pitchFamily="18" charset="0"/>
                            </a:rPr>
                          </m:ctrlPr>
                        </m:sSubPr>
                        <m:e>
                          <m:r>
                            <a:rPr lang="en-US" i="1" smtClean="0">
                              <a:solidFill>
                                <a:srgbClr val="E18530"/>
                              </a:solidFill>
                              <a:latin typeface="Cambria Math" panose="02040503050406030204" pitchFamily="18" charset="0"/>
                              <a:ea typeface="Cambria Math" panose="02040503050406030204" pitchFamily="18" charset="0"/>
                            </a:rPr>
                            <m:t>𝜔</m:t>
                          </m:r>
                        </m:e>
                        <m:sub>
                          <m:r>
                            <a:rPr lang="en-US" altLang="zh-CN" i="1">
                              <a:solidFill>
                                <a:srgbClr val="E18530"/>
                              </a:solidFill>
                              <a:latin typeface="Cambria Math" panose="02040503050406030204" pitchFamily="18" charset="0"/>
                            </a:rPr>
                            <m:t>1</m:t>
                          </m:r>
                        </m:sub>
                      </m:sSub>
                    </m:oMath>
                  </m:oMathPara>
                </a14:m>
                <a:endParaRPr lang="en-US" dirty="0">
                  <a:solidFill>
                    <a:srgbClr val="E18530"/>
                  </a:solidFill>
                </a:endParaRPr>
              </a:p>
            </p:txBody>
          </p:sp>
        </mc:Choice>
        <mc:Fallback xmlns="">
          <p:sp>
            <p:nvSpPr>
              <p:cNvPr id="23" name="文本框 22">
                <a:extLst>
                  <a:ext uri="{FF2B5EF4-FFF2-40B4-BE49-F238E27FC236}">
                    <a16:creationId xmlns:a16="http://schemas.microsoft.com/office/drawing/2014/main" id="{70E1B354-F86E-4379-85BC-04510A99D854}"/>
                  </a:ext>
                </a:extLst>
              </p:cNvPr>
              <p:cNvSpPr txBox="1">
                <a:spLocks noRot="1" noChangeAspect="1" noMove="1" noResize="1" noEditPoints="1" noAdjustHandles="1" noChangeArrowheads="1" noChangeShapeType="1" noTextEdit="1"/>
              </p:cNvSpPr>
              <p:nvPr/>
            </p:nvSpPr>
            <p:spPr>
              <a:xfrm>
                <a:off x="8784114" y="1264118"/>
                <a:ext cx="321627" cy="276999"/>
              </a:xfrm>
              <a:prstGeom prst="rect">
                <a:avLst/>
              </a:prstGeom>
              <a:blipFill>
                <a:blip r:embed="rId4"/>
                <a:stretch>
                  <a:fillRect l="-11321" r="-5660"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文本框 25">
                <a:extLst>
                  <a:ext uri="{FF2B5EF4-FFF2-40B4-BE49-F238E27FC236}">
                    <a16:creationId xmlns:a16="http://schemas.microsoft.com/office/drawing/2014/main" id="{46638050-636E-4E2F-A9D4-8F8F36A33752}"/>
                  </a:ext>
                </a:extLst>
              </p:cNvPr>
              <p:cNvSpPr txBox="1"/>
              <p:nvPr/>
            </p:nvSpPr>
            <p:spPr>
              <a:xfrm>
                <a:off x="8709766" y="1696655"/>
                <a:ext cx="3269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151AFF"/>
                              </a:solidFill>
                              <a:latin typeface="Cambria Math" panose="02040503050406030204" pitchFamily="18" charset="0"/>
                            </a:rPr>
                          </m:ctrlPr>
                        </m:sSubPr>
                        <m:e>
                          <m:r>
                            <a:rPr lang="en-US" i="1" smtClean="0">
                              <a:solidFill>
                                <a:srgbClr val="151AFF"/>
                              </a:solidFill>
                              <a:latin typeface="Cambria Math" panose="02040503050406030204" pitchFamily="18" charset="0"/>
                              <a:ea typeface="Cambria Math" panose="02040503050406030204" pitchFamily="18" charset="0"/>
                            </a:rPr>
                            <m:t>𝜔</m:t>
                          </m:r>
                        </m:e>
                        <m:sub>
                          <m:r>
                            <a:rPr lang="en-US" b="0" i="1" smtClean="0">
                              <a:solidFill>
                                <a:srgbClr val="151AFF"/>
                              </a:solidFill>
                              <a:latin typeface="Cambria Math" panose="02040503050406030204" pitchFamily="18" charset="0"/>
                            </a:rPr>
                            <m:t>2</m:t>
                          </m:r>
                        </m:sub>
                      </m:sSub>
                    </m:oMath>
                  </m:oMathPara>
                </a14:m>
                <a:endParaRPr lang="en-US" dirty="0">
                  <a:solidFill>
                    <a:srgbClr val="151AFF"/>
                  </a:solidFill>
                </a:endParaRPr>
              </a:p>
            </p:txBody>
          </p:sp>
        </mc:Choice>
        <mc:Fallback xmlns="">
          <p:sp>
            <p:nvSpPr>
              <p:cNvPr id="26" name="文本框 25">
                <a:extLst>
                  <a:ext uri="{FF2B5EF4-FFF2-40B4-BE49-F238E27FC236}">
                    <a16:creationId xmlns:a16="http://schemas.microsoft.com/office/drawing/2014/main" id="{46638050-636E-4E2F-A9D4-8F8F36A33752}"/>
                  </a:ext>
                </a:extLst>
              </p:cNvPr>
              <p:cNvSpPr txBox="1">
                <a:spLocks noRot="1" noChangeAspect="1" noMove="1" noResize="1" noEditPoints="1" noAdjustHandles="1" noChangeArrowheads="1" noChangeShapeType="1" noTextEdit="1"/>
              </p:cNvSpPr>
              <p:nvPr/>
            </p:nvSpPr>
            <p:spPr>
              <a:xfrm>
                <a:off x="8709766" y="1696655"/>
                <a:ext cx="326949" cy="276999"/>
              </a:xfrm>
              <a:prstGeom prst="rect">
                <a:avLst/>
              </a:prstGeom>
              <a:blipFill>
                <a:blip r:embed="rId5"/>
                <a:stretch>
                  <a:fillRect l="-11321" r="-7547" b="-1521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5167B320-A38F-4096-A4D9-214743AF40C3}"/>
                  </a:ext>
                </a:extLst>
              </p:cNvPr>
              <p:cNvSpPr txBox="1"/>
              <p:nvPr/>
            </p:nvSpPr>
            <p:spPr>
              <a:xfrm>
                <a:off x="8662969" y="2130898"/>
                <a:ext cx="3269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smtClean="0">
                              <a:solidFill>
                                <a:srgbClr val="890303"/>
                              </a:solidFill>
                              <a:latin typeface="Cambria Math" panose="02040503050406030204" pitchFamily="18" charset="0"/>
                            </a:rPr>
                          </m:ctrlPr>
                        </m:sSubPr>
                        <m:e>
                          <m:r>
                            <a:rPr lang="en-US" i="1" smtClean="0">
                              <a:solidFill>
                                <a:srgbClr val="890303"/>
                              </a:solidFill>
                              <a:latin typeface="Cambria Math" panose="02040503050406030204" pitchFamily="18" charset="0"/>
                              <a:ea typeface="Cambria Math" panose="02040503050406030204" pitchFamily="18" charset="0"/>
                            </a:rPr>
                            <m:t>𝜔</m:t>
                          </m:r>
                        </m:e>
                        <m:sub>
                          <m:r>
                            <a:rPr lang="en-US" b="0" i="1" smtClean="0">
                              <a:solidFill>
                                <a:srgbClr val="890303"/>
                              </a:solidFill>
                              <a:latin typeface="Cambria Math" panose="02040503050406030204" pitchFamily="18" charset="0"/>
                            </a:rPr>
                            <m:t>3</m:t>
                          </m:r>
                        </m:sub>
                      </m:sSub>
                    </m:oMath>
                  </m:oMathPara>
                </a14:m>
                <a:endParaRPr lang="en-US" dirty="0">
                  <a:solidFill>
                    <a:srgbClr val="890303"/>
                  </a:solidFill>
                </a:endParaRPr>
              </a:p>
            </p:txBody>
          </p:sp>
        </mc:Choice>
        <mc:Fallback xmlns="">
          <p:sp>
            <p:nvSpPr>
              <p:cNvPr id="27" name="文本框 26">
                <a:extLst>
                  <a:ext uri="{FF2B5EF4-FFF2-40B4-BE49-F238E27FC236}">
                    <a16:creationId xmlns:a16="http://schemas.microsoft.com/office/drawing/2014/main" id="{5167B320-A38F-4096-A4D9-214743AF40C3}"/>
                  </a:ext>
                </a:extLst>
              </p:cNvPr>
              <p:cNvSpPr txBox="1">
                <a:spLocks noRot="1" noChangeAspect="1" noMove="1" noResize="1" noEditPoints="1" noAdjustHandles="1" noChangeArrowheads="1" noChangeShapeType="1" noTextEdit="1"/>
              </p:cNvSpPr>
              <p:nvPr/>
            </p:nvSpPr>
            <p:spPr>
              <a:xfrm>
                <a:off x="8662969" y="2130898"/>
                <a:ext cx="326949" cy="276999"/>
              </a:xfrm>
              <a:prstGeom prst="rect">
                <a:avLst/>
              </a:prstGeom>
              <a:blipFill>
                <a:blip r:embed="rId6"/>
                <a:stretch>
                  <a:fillRect l="-11111" r="-740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文本框 27">
                <a:extLst>
                  <a:ext uri="{FF2B5EF4-FFF2-40B4-BE49-F238E27FC236}">
                    <a16:creationId xmlns:a16="http://schemas.microsoft.com/office/drawing/2014/main" id="{816BEEAE-3701-4872-A9CC-8B288522D410}"/>
                  </a:ext>
                </a:extLst>
              </p:cNvPr>
              <p:cNvSpPr txBox="1"/>
              <p:nvPr/>
            </p:nvSpPr>
            <p:spPr>
              <a:xfrm>
                <a:off x="10030697" y="1851648"/>
                <a:ext cx="27103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1">
                                  <a:lumMod val="60000"/>
                                  <a:lumOff val="40000"/>
                                </a:schemeClr>
                              </a:solidFill>
                              <a:latin typeface="Cambria Math" panose="02040503050406030204" pitchFamily="18" charset="0"/>
                            </a:rPr>
                          </m:ctrlPr>
                        </m:sSubPr>
                        <m:e>
                          <m:r>
                            <a:rPr lang="en-US" i="1">
                              <a:solidFill>
                                <a:schemeClr val="accent1">
                                  <a:lumMod val="60000"/>
                                  <a:lumOff val="40000"/>
                                </a:schemeClr>
                              </a:solidFill>
                              <a:latin typeface="Cambria Math" panose="02040503050406030204" pitchFamily="18" charset="0"/>
                            </a:rPr>
                            <m:t>𝑜</m:t>
                          </m:r>
                        </m:e>
                        <m:sub>
                          <m:r>
                            <a:rPr lang="en-US" altLang="zh-CN" i="1">
                              <a:solidFill>
                                <a:schemeClr val="accent1">
                                  <a:lumMod val="60000"/>
                                  <a:lumOff val="40000"/>
                                </a:schemeClr>
                              </a:solidFill>
                              <a:latin typeface="Cambria Math" panose="02040503050406030204" pitchFamily="18" charset="0"/>
                            </a:rPr>
                            <m:t>1</m:t>
                          </m:r>
                        </m:sub>
                      </m:sSub>
                    </m:oMath>
                  </m:oMathPara>
                </a14:m>
                <a:endParaRPr lang="en-US" dirty="0">
                  <a:solidFill>
                    <a:srgbClr val="E18530"/>
                  </a:solidFill>
                </a:endParaRPr>
              </a:p>
            </p:txBody>
          </p:sp>
        </mc:Choice>
        <mc:Fallback xmlns="">
          <p:sp>
            <p:nvSpPr>
              <p:cNvPr id="28" name="文本框 27">
                <a:extLst>
                  <a:ext uri="{FF2B5EF4-FFF2-40B4-BE49-F238E27FC236}">
                    <a16:creationId xmlns:a16="http://schemas.microsoft.com/office/drawing/2014/main" id="{816BEEAE-3701-4872-A9CC-8B288522D410}"/>
                  </a:ext>
                </a:extLst>
              </p:cNvPr>
              <p:cNvSpPr txBox="1">
                <a:spLocks noRot="1" noChangeAspect="1" noMove="1" noResize="1" noEditPoints="1" noAdjustHandles="1" noChangeArrowheads="1" noChangeShapeType="1" noTextEdit="1"/>
              </p:cNvSpPr>
              <p:nvPr/>
            </p:nvSpPr>
            <p:spPr>
              <a:xfrm>
                <a:off x="10030697" y="1851648"/>
                <a:ext cx="271036" cy="276999"/>
              </a:xfrm>
              <a:prstGeom prst="rect">
                <a:avLst/>
              </a:prstGeom>
              <a:blipFill>
                <a:blip r:embed="rId7"/>
                <a:stretch>
                  <a:fillRect l="-13333" r="-6667"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文本框 28">
                <a:extLst>
                  <a:ext uri="{FF2B5EF4-FFF2-40B4-BE49-F238E27FC236}">
                    <a16:creationId xmlns:a16="http://schemas.microsoft.com/office/drawing/2014/main" id="{B916087C-FF26-41E4-88AB-F17FB04A975D}"/>
                  </a:ext>
                </a:extLst>
              </p:cNvPr>
              <p:cNvSpPr txBox="1"/>
              <p:nvPr/>
            </p:nvSpPr>
            <p:spPr>
              <a:xfrm>
                <a:off x="10030697" y="2418655"/>
                <a:ext cx="2763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1">
                                  <a:lumMod val="60000"/>
                                  <a:lumOff val="40000"/>
                                </a:schemeClr>
                              </a:solidFill>
                              <a:latin typeface="Cambria Math" panose="02040503050406030204" pitchFamily="18" charset="0"/>
                            </a:rPr>
                          </m:ctrlPr>
                        </m:sSubPr>
                        <m:e>
                          <m:r>
                            <a:rPr lang="en-US" i="1">
                              <a:solidFill>
                                <a:schemeClr val="accent1">
                                  <a:lumMod val="60000"/>
                                  <a:lumOff val="40000"/>
                                </a:schemeClr>
                              </a:solidFill>
                              <a:latin typeface="Cambria Math" panose="02040503050406030204" pitchFamily="18" charset="0"/>
                            </a:rPr>
                            <m:t>𝑜</m:t>
                          </m:r>
                        </m:e>
                        <m:sub>
                          <m:r>
                            <a:rPr lang="en-US" altLang="zh-CN" i="1" smtClean="0">
                              <a:solidFill>
                                <a:schemeClr val="accent1">
                                  <a:lumMod val="60000"/>
                                  <a:lumOff val="40000"/>
                                </a:schemeClr>
                              </a:solidFill>
                              <a:latin typeface="Cambria Math" panose="02040503050406030204" pitchFamily="18" charset="0"/>
                            </a:rPr>
                            <m:t>2</m:t>
                          </m:r>
                        </m:sub>
                      </m:sSub>
                    </m:oMath>
                  </m:oMathPara>
                </a14:m>
                <a:endParaRPr lang="en-US" dirty="0">
                  <a:solidFill>
                    <a:srgbClr val="E18530"/>
                  </a:solidFill>
                </a:endParaRPr>
              </a:p>
            </p:txBody>
          </p:sp>
        </mc:Choice>
        <mc:Fallback xmlns="">
          <p:sp>
            <p:nvSpPr>
              <p:cNvPr id="29" name="文本框 28">
                <a:extLst>
                  <a:ext uri="{FF2B5EF4-FFF2-40B4-BE49-F238E27FC236}">
                    <a16:creationId xmlns:a16="http://schemas.microsoft.com/office/drawing/2014/main" id="{B916087C-FF26-41E4-88AB-F17FB04A975D}"/>
                  </a:ext>
                </a:extLst>
              </p:cNvPr>
              <p:cNvSpPr txBox="1">
                <a:spLocks noRot="1" noChangeAspect="1" noMove="1" noResize="1" noEditPoints="1" noAdjustHandles="1" noChangeArrowheads="1" noChangeShapeType="1" noTextEdit="1"/>
              </p:cNvSpPr>
              <p:nvPr/>
            </p:nvSpPr>
            <p:spPr>
              <a:xfrm>
                <a:off x="10030697" y="2418655"/>
                <a:ext cx="276358" cy="276999"/>
              </a:xfrm>
              <a:prstGeom prst="rect">
                <a:avLst/>
              </a:prstGeom>
              <a:blipFill>
                <a:blip r:embed="rId8"/>
                <a:stretch>
                  <a:fillRect l="-10870" r="-8696"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文本框 29">
                <a:extLst>
                  <a:ext uri="{FF2B5EF4-FFF2-40B4-BE49-F238E27FC236}">
                    <a16:creationId xmlns:a16="http://schemas.microsoft.com/office/drawing/2014/main" id="{F2FF6A2F-68E8-445E-8572-17186A4BCCE2}"/>
                  </a:ext>
                </a:extLst>
              </p:cNvPr>
              <p:cNvSpPr txBox="1"/>
              <p:nvPr/>
            </p:nvSpPr>
            <p:spPr>
              <a:xfrm>
                <a:off x="10034478" y="2990826"/>
                <a:ext cx="2763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i="1">
                              <a:solidFill>
                                <a:schemeClr val="accent1">
                                  <a:lumMod val="60000"/>
                                  <a:lumOff val="40000"/>
                                </a:schemeClr>
                              </a:solidFill>
                              <a:latin typeface="Cambria Math" panose="02040503050406030204" pitchFamily="18" charset="0"/>
                            </a:rPr>
                          </m:ctrlPr>
                        </m:sSubPr>
                        <m:e>
                          <m:r>
                            <a:rPr lang="en-US" i="1">
                              <a:solidFill>
                                <a:schemeClr val="accent1">
                                  <a:lumMod val="60000"/>
                                  <a:lumOff val="40000"/>
                                </a:schemeClr>
                              </a:solidFill>
                              <a:latin typeface="Cambria Math" panose="02040503050406030204" pitchFamily="18" charset="0"/>
                            </a:rPr>
                            <m:t>𝑜</m:t>
                          </m:r>
                        </m:e>
                        <m:sub>
                          <m:r>
                            <a:rPr lang="en-US" altLang="zh-CN" i="1" smtClean="0">
                              <a:solidFill>
                                <a:schemeClr val="accent1">
                                  <a:lumMod val="60000"/>
                                  <a:lumOff val="40000"/>
                                </a:schemeClr>
                              </a:solidFill>
                              <a:latin typeface="Cambria Math" panose="02040503050406030204" pitchFamily="18" charset="0"/>
                            </a:rPr>
                            <m:t>3</m:t>
                          </m:r>
                        </m:sub>
                      </m:sSub>
                    </m:oMath>
                  </m:oMathPara>
                </a14:m>
                <a:endParaRPr lang="en-US" dirty="0">
                  <a:solidFill>
                    <a:srgbClr val="E18530"/>
                  </a:solidFill>
                </a:endParaRPr>
              </a:p>
            </p:txBody>
          </p:sp>
        </mc:Choice>
        <mc:Fallback xmlns="">
          <p:sp>
            <p:nvSpPr>
              <p:cNvPr id="30" name="文本框 29">
                <a:extLst>
                  <a:ext uri="{FF2B5EF4-FFF2-40B4-BE49-F238E27FC236}">
                    <a16:creationId xmlns:a16="http://schemas.microsoft.com/office/drawing/2014/main" id="{F2FF6A2F-68E8-445E-8572-17186A4BCCE2}"/>
                  </a:ext>
                </a:extLst>
              </p:cNvPr>
              <p:cNvSpPr txBox="1">
                <a:spLocks noRot="1" noChangeAspect="1" noMove="1" noResize="1" noEditPoints="1" noAdjustHandles="1" noChangeArrowheads="1" noChangeShapeType="1" noTextEdit="1"/>
              </p:cNvSpPr>
              <p:nvPr/>
            </p:nvSpPr>
            <p:spPr>
              <a:xfrm>
                <a:off x="10034478" y="2990826"/>
                <a:ext cx="276358" cy="276999"/>
              </a:xfrm>
              <a:prstGeom prst="rect">
                <a:avLst/>
              </a:prstGeom>
              <a:blipFill>
                <a:blip r:embed="rId9"/>
                <a:stretch>
                  <a:fillRect l="-11111" r="-11111" b="-15556"/>
                </a:stretch>
              </a:blipFill>
            </p:spPr>
            <p:txBody>
              <a:bodyPr/>
              <a:lstStyle/>
              <a:p>
                <a:r>
                  <a:rPr lang="en-US">
                    <a:noFill/>
                  </a:rPr>
                  <a:t> </a:t>
                </a:r>
              </a:p>
            </p:txBody>
          </p:sp>
        </mc:Fallback>
      </mc:AlternateContent>
    </p:spTree>
    <p:extLst>
      <p:ext uri="{BB962C8B-B14F-4D97-AF65-F5344CB8AC3E}">
        <p14:creationId xmlns:p14="http://schemas.microsoft.com/office/powerpoint/2010/main" val="305953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20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fade">
                                      <p:cBhvr>
                                        <p:cTn id="10" dur="2000"/>
                                        <p:tgtEl>
                                          <p:spTgt spid="2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2000"/>
                                        <p:tgtEl>
                                          <p:spTgt spid="2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2000"/>
                                        <p:tgtEl>
                                          <p:spTgt spid="27"/>
                                        </p:tgtEl>
                                      </p:cBhvr>
                                    </p:animEffect>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grpId="1" nodeType="clickEffect">
                                  <p:stCondLst>
                                    <p:cond delay="0"/>
                                  </p:stCondLst>
                                  <p:childTnLst>
                                    <p:animMotion origin="layout" path="M 3.95833E-6 -3.33333E-6 L 0.00026 0.08426 " pathEditMode="relative" rAng="0" ptsTypes="AA">
                                      <p:cBhvr>
                                        <p:cTn id="20" dur="2000" fill="hold"/>
                                        <p:tgtEl>
                                          <p:spTgt spid="20"/>
                                        </p:tgtEl>
                                        <p:attrNameLst>
                                          <p:attrName>ppt_x</p:attrName>
                                          <p:attrName>ppt_y</p:attrName>
                                        </p:attrNameLst>
                                      </p:cBhvr>
                                      <p:rCtr x="13" y="4213"/>
                                    </p:animMotion>
                                  </p:childTnLst>
                                </p:cTn>
                              </p:par>
                              <p:par>
                                <p:cTn id="21" presetID="42" presetClass="path" presetSubtype="0" accel="50000" decel="50000" fill="hold" grpId="1" nodeType="withEffect">
                                  <p:stCondLst>
                                    <p:cond delay="0"/>
                                  </p:stCondLst>
                                  <p:childTnLst>
                                    <p:animMotion origin="layout" path="M -3.75E-6 1.85185E-6 L 0.00912 0.10116 " pathEditMode="relative" rAng="0" ptsTypes="AA">
                                      <p:cBhvr>
                                        <p:cTn id="22" dur="2000" fill="hold"/>
                                        <p:tgtEl>
                                          <p:spTgt spid="23"/>
                                        </p:tgtEl>
                                        <p:attrNameLst>
                                          <p:attrName>ppt_x</p:attrName>
                                          <p:attrName>ppt_y</p:attrName>
                                        </p:attrNameLst>
                                      </p:cBhvr>
                                      <p:rCtr x="456" y="5046"/>
                                    </p:animMotion>
                                  </p:childTnLst>
                                </p:cTn>
                              </p:par>
                              <p:par>
                                <p:cTn id="23" presetID="42" presetClass="path" presetSubtype="0" accel="50000" decel="50000" fill="hold" grpId="1" nodeType="withEffect">
                                  <p:stCondLst>
                                    <p:cond delay="0"/>
                                  </p:stCondLst>
                                  <p:childTnLst>
                                    <p:animMotion origin="layout" path="M -4.375E-6 -2.59259E-6 L 0.01915 0.08797 " pathEditMode="relative" rAng="0" ptsTypes="AA">
                                      <p:cBhvr>
                                        <p:cTn id="24" dur="2000" fill="hold"/>
                                        <p:tgtEl>
                                          <p:spTgt spid="26"/>
                                        </p:tgtEl>
                                        <p:attrNameLst>
                                          <p:attrName>ppt_x</p:attrName>
                                          <p:attrName>ppt_y</p:attrName>
                                        </p:attrNameLst>
                                      </p:cBhvr>
                                      <p:rCtr x="951" y="4398"/>
                                    </p:animMotion>
                                  </p:childTnLst>
                                </p:cTn>
                              </p:par>
                              <p:par>
                                <p:cTn id="25" presetID="42" presetClass="path" presetSubtype="0" accel="50000" decel="50000" fill="hold" grpId="1" nodeType="withEffect">
                                  <p:stCondLst>
                                    <p:cond delay="0"/>
                                  </p:stCondLst>
                                  <p:childTnLst>
                                    <p:animMotion origin="layout" path="M 1.66667E-6 2.96296E-6 L 0.00156 0.08217 " pathEditMode="relative" rAng="0" ptsTypes="AA">
                                      <p:cBhvr>
                                        <p:cTn id="26" dur="2000" fill="hold"/>
                                        <p:tgtEl>
                                          <p:spTgt spid="27"/>
                                        </p:tgtEl>
                                        <p:attrNameLst>
                                          <p:attrName>ppt_x</p:attrName>
                                          <p:attrName>ppt_y</p:attrName>
                                        </p:attrNameLst>
                                      </p:cBhvr>
                                      <p:rCtr x="78" y="4097"/>
                                    </p:animMotion>
                                  </p:childTnLst>
                                </p:cTn>
                              </p:par>
                            </p:childTnLst>
                          </p:cTn>
                        </p:par>
                      </p:childTnLst>
                    </p:cTn>
                  </p:par>
                  <p:par>
                    <p:cTn id="27" fill="hold">
                      <p:stCondLst>
                        <p:cond delay="indefinite"/>
                      </p:stCondLst>
                      <p:childTnLst>
                        <p:par>
                          <p:cTn id="28" fill="hold">
                            <p:stCondLst>
                              <p:cond delay="0"/>
                            </p:stCondLst>
                            <p:childTnLst>
                              <p:par>
                                <p:cTn id="29" presetID="42" presetClass="path" presetSubtype="0" accel="50000" decel="50000" fill="hold" grpId="2" nodeType="clickEffect">
                                  <p:stCondLst>
                                    <p:cond delay="0"/>
                                  </p:stCondLst>
                                  <p:childTnLst>
                                    <p:animMotion origin="layout" path="M 0.00026 0.08426 L 0.00104 0.16343 " pathEditMode="relative" rAng="0" ptsTypes="AA">
                                      <p:cBhvr>
                                        <p:cTn id="30" dur="2000" fill="hold"/>
                                        <p:tgtEl>
                                          <p:spTgt spid="20"/>
                                        </p:tgtEl>
                                        <p:attrNameLst>
                                          <p:attrName>ppt_x</p:attrName>
                                          <p:attrName>ppt_y</p:attrName>
                                        </p:attrNameLst>
                                      </p:cBhvr>
                                      <p:rCtr x="39" y="3958"/>
                                    </p:animMotion>
                                  </p:childTnLst>
                                </p:cTn>
                              </p:par>
                              <p:par>
                                <p:cTn id="31" presetID="42" presetClass="path" presetSubtype="0" accel="50000" decel="50000" fill="hold" grpId="2" nodeType="withEffect">
                                  <p:stCondLst>
                                    <p:cond delay="0"/>
                                  </p:stCondLst>
                                  <p:childTnLst>
                                    <p:animMotion origin="layout" path="M 0.00912 0.10116 L 0.00717 0.18866 " pathEditMode="relative" rAng="0" ptsTypes="AA">
                                      <p:cBhvr>
                                        <p:cTn id="32" dur="2000" fill="hold"/>
                                        <p:tgtEl>
                                          <p:spTgt spid="23"/>
                                        </p:tgtEl>
                                        <p:attrNameLst>
                                          <p:attrName>ppt_x</p:attrName>
                                          <p:attrName>ppt_y</p:attrName>
                                        </p:attrNameLst>
                                      </p:cBhvr>
                                      <p:rCtr x="-104" y="4375"/>
                                    </p:animMotion>
                                  </p:childTnLst>
                                </p:cTn>
                              </p:par>
                              <p:par>
                                <p:cTn id="33" presetID="42" presetClass="path" presetSubtype="0" accel="50000" decel="50000" fill="hold" grpId="2" nodeType="withEffect">
                                  <p:stCondLst>
                                    <p:cond delay="0"/>
                                  </p:stCondLst>
                                  <p:childTnLst>
                                    <p:animMotion origin="layout" path="M 0.01915 0.08797 L 0.01915 0.17616 " pathEditMode="relative" rAng="0" ptsTypes="AA">
                                      <p:cBhvr>
                                        <p:cTn id="34" dur="2000" fill="hold"/>
                                        <p:tgtEl>
                                          <p:spTgt spid="26"/>
                                        </p:tgtEl>
                                        <p:attrNameLst>
                                          <p:attrName>ppt_x</p:attrName>
                                          <p:attrName>ppt_y</p:attrName>
                                        </p:attrNameLst>
                                      </p:cBhvr>
                                      <p:rCtr x="0" y="4398"/>
                                    </p:animMotion>
                                  </p:childTnLst>
                                </p:cTn>
                              </p:par>
                              <p:par>
                                <p:cTn id="35" presetID="42" presetClass="path" presetSubtype="0" accel="50000" decel="50000" fill="hold" grpId="2" nodeType="withEffect">
                                  <p:stCondLst>
                                    <p:cond delay="0"/>
                                  </p:stCondLst>
                                  <p:childTnLst>
                                    <p:animMotion origin="layout" path="M 0.00156 0.08217 L 0.00625 0.15602 " pathEditMode="relative" rAng="0" ptsTypes="AA">
                                      <p:cBhvr>
                                        <p:cTn id="36" dur="2000" fill="hold"/>
                                        <p:tgtEl>
                                          <p:spTgt spid="27"/>
                                        </p:tgtEl>
                                        <p:attrNameLst>
                                          <p:attrName>ppt_x</p:attrName>
                                          <p:attrName>ppt_y</p:attrName>
                                        </p:attrNameLst>
                                      </p:cBhvr>
                                      <p:rCtr x="234" y="368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0" grpId="2" animBg="1"/>
      <p:bldP spid="23" grpId="0"/>
      <p:bldP spid="23" grpId="1"/>
      <p:bldP spid="23" grpId="2"/>
      <p:bldP spid="26" grpId="0"/>
      <p:bldP spid="26" grpId="1"/>
      <p:bldP spid="26" grpId="2"/>
      <p:bldP spid="27" grpId="0"/>
      <p:bldP spid="27" grpId="1"/>
      <p:bldP spid="27" grpId="2"/>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2A4EDF5D-7CE6-46C1-94BE-DE051D789294}"/>
              </a:ext>
            </a:extLst>
          </p:cNvPr>
          <p:cNvPicPr>
            <a:picLocks noChangeAspect="1"/>
          </p:cNvPicPr>
          <p:nvPr/>
        </p:nvPicPr>
        <p:blipFill rotWithShape="1">
          <a:blip r:embed="rId2">
            <a:extLst>
              <a:ext uri="{28A0092B-C50C-407E-A947-70E740481C1C}">
                <a14:useLocalDpi xmlns:a14="http://schemas.microsoft.com/office/drawing/2010/main" val="0"/>
              </a:ext>
            </a:extLst>
          </a:blip>
          <a:srcRect l="25543" r="19363"/>
          <a:stretch/>
        </p:blipFill>
        <p:spPr>
          <a:xfrm>
            <a:off x="1552310" y="1292161"/>
            <a:ext cx="3624216" cy="4933689"/>
          </a:xfrm>
          <a:prstGeom prst="rect">
            <a:avLst/>
          </a:prstGeom>
        </p:spPr>
      </p:pic>
      <p:sp>
        <p:nvSpPr>
          <p:cNvPr id="57" name="标题 1">
            <a:extLst>
              <a:ext uri="{FF2B5EF4-FFF2-40B4-BE49-F238E27FC236}">
                <a16:creationId xmlns:a16="http://schemas.microsoft.com/office/drawing/2014/main" id="{16D4AD8B-22D7-4CA6-A7E3-0B8B3F431E2A}"/>
              </a:ext>
            </a:extLst>
          </p:cNvPr>
          <p:cNvSpPr txBox="1">
            <a:spLocks/>
          </p:cNvSpPr>
          <p:nvPr/>
        </p:nvSpPr>
        <p:spPr>
          <a:xfrm>
            <a:off x="550863" y="352686"/>
            <a:ext cx="10972800" cy="5334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dirty="0"/>
          </a:p>
        </p:txBody>
      </p:sp>
      <p:sp>
        <p:nvSpPr>
          <p:cNvPr id="2" name="文本框 1">
            <a:extLst>
              <a:ext uri="{FF2B5EF4-FFF2-40B4-BE49-F238E27FC236}">
                <a16:creationId xmlns:a16="http://schemas.microsoft.com/office/drawing/2014/main" id="{A94A4687-9C8A-4532-B54E-90879AA0D549}"/>
              </a:ext>
            </a:extLst>
          </p:cNvPr>
          <p:cNvSpPr txBox="1"/>
          <p:nvPr/>
        </p:nvSpPr>
        <p:spPr>
          <a:xfrm>
            <a:off x="668337" y="434720"/>
            <a:ext cx="9480598" cy="369332"/>
          </a:xfrm>
          <a:prstGeom prst="rect">
            <a:avLst/>
          </a:prstGeom>
          <a:noFill/>
        </p:spPr>
        <p:txBody>
          <a:bodyPr wrap="square" rtlCol="0">
            <a:spAutoFit/>
          </a:bodyPr>
          <a:lstStyle/>
          <a:p>
            <a:r>
              <a:rPr lang="en-US" altLang="zh-CN" dirty="0" err="1">
                <a:solidFill>
                  <a:srgbClr val="121212"/>
                </a:solidFill>
                <a:latin typeface="-apple-system"/>
              </a:rPr>
              <a:t>Pytorch</a:t>
            </a:r>
            <a:r>
              <a:rPr lang="zh-CN" altLang="en-US" dirty="0">
                <a:solidFill>
                  <a:srgbClr val="121212"/>
                </a:solidFill>
                <a:latin typeface="-apple-system"/>
              </a:rPr>
              <a:t>：能够</a:t>
            </a:r>
            <a:r>
              <a:rPr lang="zh-CN" altLang="en-US" b="1" dirty="0">
                <a:solidFill>
                  <a:srgbClr val="121212"/>
                </a:solidFill>
                <a:latin typeface="-apple-system"/>
              </a:rPr>
              <a:t>自动求导</a:t>
            </a:r>
            <a:r>
              <a:rPr lang="zh-CN" altLang="en-US" dirty="0">
                <a:solidFill>
                  <a:srgbClr val="121212"/>
                </a:solidFill>
                <a:latin typeface="-apple-system"/>
              </a:rPr>
              <a:t>并能够运行在 </a:t>
            </a:r>
            <a:r>
              <a:rPr lang="en-US" altLang="zh-CN" b="1" dirty="0">
                <a:solidFill>
                  <a:srgbClr val="121212"/>
                </a:solidFill>
                <a:latin typeface="-apple-system"/>
              </a:rPr>
              <a:t>GPU</a:t>
            </a:r>
            <a:r>
              <a:rPr lang="zh-CN" altLang="en-US" dirty="0">
                <a:solidFill>
                  <a:srgbClr val="121212"/>
                </a:solidFill>
                <a:latin typeface="-apple-system"/>
              </a:rPr>
              <a:t> 上的 </a:t>
            </a:r>
            <a:r>
              <a:rPr lang="en-US" altLang="zh-CN" dirty="0">
                <a:solidFill>
                  <a:srgbClr val="121212"/>
                </a:solidFill>
                <a:latin typeface="-apple-system"/>
              </a:rPr>
              <a:t>NumPy </a:t>
            </a:r>
            <a:r>
              <a:rPr lang="zh-CN" altLang="en-US" dirty="0">
                <a:solidFill>
                  <a:srgbClr val="121212"/>
                </a:solidFill>
                <a:latin typeface="-apple-system"/>
              </a:rPr>
              <a:t>库</a:t>
            </a:r>
            <a:endParaRPr lang="en-US" dirty="0"/>
          </a:p>
        </p:txBody>
      </p:sp>
      <p:sp>
        <p:nvSpPr>
          <p:cNvPr id="3" name="文本框 2">
            <a:extLst>
              <a:ext uri="{FF2B5EF4-FFF2-40B4-BE49-F238E27FC236}">
                <a16:creationId xmlns:a16="http://schemas.microsoft.com/office/drawing/2014/main" id="{730DEB07-D722-41C6-83AD-3DFCD73292B6}"/>
              </a:ext>
            </a:extLst>
          </p:cNvPr>
          <p:cNvSpPr txBox="1"/>
          <p:nvPr/>
        </p:nvSpPr>
        <p:spPr>
          <a:xfrm>
            <a:off x="2471785" y="968120"/>
            <a:ext cx="9795850" cy="369332"/>
          </a:xfrm>
          <a:prstGeom prst="rect">
            <a:avLst/>
          </a:prstGeom>
          <a:noFill/>
        </p:spPr>
        <p:txBody>
          <a:bodyPr wrap="square" rtlCol="0">
            <a:spAutoFit/>
          </a:bodyPr>
          <a:lstStyle/>
          <a:p>
            <a:endParaRPr lang="en-US" dirty="0"/>
          </a:p>
        </p:txBody>
      </p:sp>
      <p:sp>
        <p:nvSpPr>
          <p:cNvPr id="16" name="矩形 15">
            <a:extLst>
              <a:ext uri="{FF2B5EF4-FFF2-40B4-BE49-F238E27FC236}">
                <a16:creationId xmlns:a16="http://schemas.microsoft.com/office/drawing/2014/main" id="{61AE5512-1019-44E5-93A2-1C35BFE540CB}"/>
              </a:ext>
            </a:extLst>
          </p:cNvPr>
          <p:cNvSpPr/>
          <p:nvPr/>
        </p:nvSpPr>
        <p:spPr>
          <a:xfrm>
            <a:off x="496279" y="4175839"/>
            <a:ext cx="1075081" cy="338554"/>
          </a:xfrm>
          <a:prstGeom prst="rect">
            <a:avLst/>
          </a:prstGeom>
        </p:spPr>
        <p:txBody>
          <a:bodyPr wrap="square">
            <a:spAutoFit/>
          </a:bodyPr>
          <a:lstStyle/>
          <a:p>
            <a:pPr algn="r"/>
            <a:r>
              <a:rPr lang="zh-CN" altLang="en-US" sz="1600" dirty="0">
                <a:solidFill>
                  <a:srgbClr val="FF0000"/>
                </a:solidFill>
              </a:rPr>
              <a:t>形状</a:t>
            </a:r>
            <a:endParaRPr lang="en-US" sz="1600" dirty="0">
              <a:solidFill>
                <a:srgbClr val="FF0000"/>
              </a:solidFill>
            </a:endParaRPr>
          </a:p>
        </p:txBody>
      </p:sp>
      <p:sp>
        <p:nvSpPr>
          <p:cNvPr id="18" name="矩形 17">
            <a:extLst>
              <a:ext uri="{FF2B5EF4-FFF2-40B4-BE49-F238E27FC236}">
                <a16:creationId xmlns:a16="http://schemas.microsoft.com/office/drawing/2014/main" id="{0C9C1CBA-FD98-4BDB-9B03-E9449415FBE2}"/>
              </a:ext>
            </a:extLst>
          </p:cNvPr>
          <p:cNvSpPr/>
          <p:nvPr/>
        </p:nvSpPr>
        <p:spPr>
          <a:xfrm>
            <a:off x="496279" y="4514393"/>
            <a:ext cx="1075081" cy="338554"/>
          </a:xfrm>
          <a:prstGeom prst="rect">
            <a:avLst/>
          </a:prstGeom>
        </p:spPr>
        <p:txBody>
          <a:bodyPr wrap="square">
            <a:spAutoFit/>
          </a:bodyPr>
          <a:lstStyle/>
          <a:p>
            <a:pPr algn="r"/>
            <a:r>
              <a:rPr lang="zh-CN" altLang="en-US" sz="1600" dirty="0">
                <a:solidFill>
                  <a:srgbClr val="FF0000"/>
                </a:solidFill>
              </a:rPr>
              <a:t>步长</a:t>
            </a:r>
            <a:endParaRPr lang="en-US" sz="1600" dirty="0">
              <a:solidFill>
                <a:srgbClr val="FF0000"/>
              </a:solidFill>
            </a:endParaRPr>
          </a:p>
        </p:txBody>
      </p:sp>
      <p:sp>
        <p:nvSpPr>
          <p:cNvPr id="19" name="矩形 18">
            <a:extLst>
              <a:ext uri="{FF2B5EF4-FFF2-40B4-BE49-F238E27FC236}">
                <a16:creationId xmlns:a16="http://schemas.microsoft.com/office/drawing/2014/main" id="{F2611699-68A2-42BC-A8B1-09DC65205B1B}"/>
              </a:ext>
            </a:extLst>
          </p:cNvPr>
          <p:cNvSpPr/>
          <p:nvPr/>
        </p:nvSpPr>
        <p:spPr>
          <a:xfrm>
            <a:off x="496279" y="4861378"/>
            <a:ext cx="1075081" cy="338554"/>
          </a:xfrm>
          <a:prstGeom prst="rect">
            <a:avLst/>
          </a:prstGeom>
        </p:spPr>
        <p:txBody>
          <a:bodyPr wrap="square">
            <a:spAutoFit/>
          </a:bodyPr>
          <a:lstStyle/>
          <a:p>
            <a:pPr algn="r"/>
            <a:r>
              <a:rPr lang="zh-CN" altLang="en-US" sz="1600" dirty="0">
                <a:solidFill>
                  <a:srgbClr val="FF0000"/>
                </a:solidFill>
              </a:rPr>
              <a:t>类型</a:t>
            </a:r>
            <a:endParaRPr lang="en-US" sz="1600" dirty="0">
              <a:solidFill>
                <a:srgbClr val="FF0000"/>
              </a:solidFill>
            </a:endParaRPr>
          </a:p>
        </p:txBody>
      </p:sp>
      <p:sp>
        <p:nvSpPr>
          <p:cNvPr id="20" name="矩形 19">
            <a:extLst>
              <a:ext uri="{FF2B5EF4-FFF2-40B4-BE49-F238E27FC236}">
                <a16:creationId xmlns:a16="http://schemas.microsoft.com/office/drawing/2014/main" id="{DCDE220C-4134-45D6-B8A1-527C537BB8A0}"/>
              </a:ext>
            </a:extLst>
          </p:cNvPr>
          <p:cNvSpPr/>
          <p:nvPr/>
        </p:nvSpPr>
        <p:spPr>
          <a:xfrm>
            <a:off x="496279" y="5208363"/>
            <a:ext cx="1075081" cy="338554"/>
          </a:xfrm>
          <a:prstGeom prst="rect">
            <a:avLst/>
          </a:prstGeom>
        </p:spPr>
        <p:txBody>
          <a:bodyPr wrap="square">
            <a:spAutoFit/>
          </a:bodyPr>
          <a:lstStyle/>
          <a:p>
            <a:pPr algn="r"/>
            <a:r>
              <a:rPr lang="zh-CN" altLang="en-US" sz="1600" dirty="0">
                <a:solidFill>
                  <a:srgbClr val="FF0000"/>
                </a:solidFill>
              </a:rPr>
              <a:t>设备</a:t>
            </a:r>
            <a:endParaRPr lang="en-US" sz="1600" dirty="0">
              <a:solidFill>
                <a:srgbClr val="FF0000"/>
              </a:solidFill>
            </a:endParaRPr>
          </a:p>
        </p:txBody>
      </p:sp>
      <p:sp>
        <p:nvSpPr>
          <p:cNvPr id="21" name="矩形 20">
            <a:extLst>
              <a:ext uri="{FF2B5EF4-FFF2-40B4-BE49-F238E27FC236}">
                <a16:creationId xmlns:a16="http://schemas.microsoft.com/office/drawing/2014/main" id="{5158BF14-0588-48B3-A428-D1B60FD8C60D}"/>
              </a:ext>
            </a:extLst>
          </p:cNvPr>
          <p:cNvSpPr/>
          <p:nvPr/>
        </p:nvSpPr>
        <p:spPr>
          <a:xfrm>
            <a:off x="496279" y="5518214"/>
            <a:ext cx="1075081" cy="338554"/>
          </a:xfrm>
          <a:prstGeom prst="rect">
            <a:avLst/>
          </a:prstGeom>
        </p:spPr>
        <p:txBody>
          <a:bodyPr wrap="square">
            <a:spAutoFit/>
          </a:bodyPr>
          <a:lstStyle/>
          <a:p>
            <a:pPr algn="r"/>
            <a:r>
              <a:rPr lang="zh-CN" altLang="en-US" sz="1600" dirty="0">
                <a:solidFill>
                  <a:srgbClr val="FF0000"/>
                </a:solidFill>
              </a:rPr>
              <a:t>布局</a:t>
            </a:r>
            <a:endParaRPr lang="en-US" sz="1600" dirty="0">
              <a:solidFill>
                <a:srgbClr val="FF0000"/>
              </a:solidFill>
            </a:endParaRPr>
          </a:p>
        </p:txBody>
      </p:sp>
      <p:sp>
        <p:nvSpPr>
          <p:cNvPr id="22" name="矩形 21">
            <a:extLst>
              <a:ext uri="{FF2B5EF4-FFF2-40B4-BE49-F238E27FC236}">
                <a16:creationId xmlns:a16="http://schemas.microsoft.com/office/drawing/2014/main" id="{DE409889-29BD-4D10-83A3-82B7E79EB924}"/>
              </a:ext>
            </a:extLst>
          </p:cNvPr>
          <p:cNvSpPr/>
          <p:nvPr/>
        </p:nvSpPr>
        <p:spPr>
          <a:xfrm>
            <a:off x="5176526" y="1112489"/>
            <a:ext cx="4112626" cy="369332"/>
          </a:xfrm>
          <a:prstGeom prst="rect">
            <a:avLst/>
          </a:prstGeom>
        </p:spPr>
        <p:txBody>
          <a:bodyPr wrap="square">
            <a:spAutoFit/>
          </a:bodyPr>
          <a:lstStyle/>
          <a:p>
            <a:r>
              <a:rPr lang="en-US" altLang="zh-CN" dirty="0" err="1">
                <a:solidFill>
                  <a:srgbClr val="FF0000"/>
                </a:solidFill>
              </a:rPr>
              <a:t>Tensor.grad</a:t>
            </a:r>
            <a:r>
              <a:rPr lang="zh-CN" altLang="en-US" dirty="0">
                <a:solidFill>
                  <a:srgbClr val="FF0000"/>
                </a:solidFill>
              </a:rPr>
              <a:t>：记录</a:t>
            </a:r>
            <a:r>
              <a:rPr lang="en-US" altLang="zh-CN" dirty="0">
                <a:solidFill>
                  <a:srgbClr val="FF0000"/>
                </a:solidFill>
              </a:rPr>
              <a:t>tensor</a:t>
            </a:r>
            <a:r>
              <a:rPr lang="zh-CN" altLang="en-US" dirty="0">
                <a:solidFill>
                  <a:srgbClr val="FF0000"/>
                </a:solidFill>
              </a:rPr>
              <a:t>的梯度值</a:t>
            </a:r>
            <a:endParaRPr lang="en-US" altLang="zh-CN" dirty="0">
              <a:solidFill>
                <a:srgbClr val="FF0000"/>
              </a:solidFill>
            </a:endParaRPr>
          </a:p>
        </p:txBody>
      </p:sp>
      <p:sp>
        <p:nvSpPr>
          <p:cNvPr id="23" name="矩形 22">
            <a:extLst>
              <a:ext uri="{FF2B5EF4-FFF2-40B4-BE49-F238E27FC236}">
                <a16:creationId xmlns:a16="http://schemas.microsoft.com/office/drawing/2014/main" id="{BF9734E2-592E-4967-BEF7-E30624339753}"/>
              </a:ext>
            </a:extLst>
          </p:cNvPr>
          <p:cNvSpPr/>
          <p:nvPr/>
        </p:nvSpPr>
        <p:spPr>
          <a:xfrm>
            <a:off x="5176525" y="1531328"/>
            <a:ext cx="5615989" cy="369332"/>
          </a:xfrm>
          <a:prstGeom prst="rect">
            <a:avLst/>
          </a:prstGeom>
        </p:spPr>
        <p:txBody>
          <a:bodyPr wrap="square">
            <a:spAutoFit/>
          </a:bodyPr>
          <a:lstStyle/>
          <a:p>
            <a:r>
              <a:rPr lang="en-US" altLang="zh-CN" dirty="0" err="1">
                <a:solidFill>
                  <a:srgbClr val="FF0000"/>
                </a:solidFill>
              </a:rPr>
              <a:t>Tensor.requires_grad</a:t>
            </a:r>
            <a:r>
              <a:rPr lang="zh-CN" altLang="en-US" dirty="0">
                <a:solidFill>
                  <a:srgbClr val="FF0000"/>
                </a:solidFill>
              </a:rPr>
              <a:t>：标记</a:t>
            </a:r>
            <a:r>
              <a:rPr lang="en-US" altLang="zh-CN">
                <a:solidFill>
                  <a:srgbClr val="FF0000"/>
                </a:solidFill>
              </a:rPr>
              <a:t>tensor</a:t>
            </a:r>
            <a:r>
              <a:rPr lang="zh-CN" altLang="en-US">
                <a:solidFill>
                  <a:srgbClr val="FF0000"/>
                </a:solidFill>
              </a:rPr>
              <a:t>是否</a:t>
            </a:r>
            <a:r>
              <a:rPr lang="zh-CN" altLang="en-US" dirty="0">
                <a:solidFill>
                  <a:srgbClr val="FF0000"/>
                </a:solidFill>
              </a:rPr>
              <a:t>需要计算梯度</a:t>
            </a:r>
            <a:endParaRPr lang="en-US" altLang="zh-CN" dirty="0">
              <a:solidFill>
                <a:srgbClr val="FF0000"/>
              </a:solidFill>
            </a:endParaRPr>
          </a:p>
        </p:txBody>
      </p:sp>
      <p:pic>
        <p:nvPicPr>
          <p:cNvPr id="13" name="图片 12">
            <a:extLst>
              <a:ext uri="{FF2B5EF4-FFF2-40B4-BE49-F238E27FC236}">
                <a16:creationId xmlns:a16="http://schemas.microsoft.com/office/drawing/2014/main" id="{8F6B0EDA-B0E4-4777-95A0-765B48BCF25B}"/>
              </a:ext>
            </a:extLst>
          </p:cNvPr>
          <p:cNvPicPr>
            <a:picLocks noChangeAspect="1"/>
          </p:cNvPicPr>
          <p:nvPr/>
        </p:nvPicPr>
        <p:blipFill>
          <a:blip r:embed="rId3"/>
          <a:stretch>
            <a:fillRect/>
          </a:stretch>
        </p:blipFill>
        <p:spPr>
          <a:xfrm>
            <a:off x="5276850" y="2136871"/>
            <a:ext cx="3771900" cy="1152525"/>
          </a:xfrm>
          <a:prstGeom prst="rect">
            <a:avLst/>
          </a:prstGeom>
        </p:spPr>
      </p:pic>
      <p:pic>
        <p:nvPicPr>
          <p:cNvPr id="25" name="图片 24">
            <a:extLst>
              <a:ext uri="{FF2B5EF4-FFF2-40B4-BE49-F238E27FC236}">
                <a16:creationId xmlns:a16="http://schemas.microsoft.com/office/drawing/2014/main" id="{76865DD0-E055-45AD-B669-03C0736CD18D}"/>
              </a:ext>
            </a:extLst>
          </p:cNvPr>
          <p:cNvPicPr>
            <a:picLocks noChangeAspect="1"/>
          </p:cNvPicPr>
          <p:nvPr/>
        </p:nvPicPr>
        <p:blipFill>
          <a:blip r:embed="rId4"/>
          <a:stretch>
            <a:fillRect/>
          </a:stretch>
        </p:blipFill>
        <p:spPr>
          <a:xfrm>
            <a:off x="5299264" y="2195737"/>
            <a:ext cx="3867150" cy="1123950"/>
          </a:xfrm>
          <a:prstGeom prst="rect">
            <a:avLst/>
          </a:prstGeom>
        </p:spPr>
      </p:pic>
      <p:pic>
        <p:nvPicPr>
          <p:cNvPr id="27" name="图片 26">
            <a:extLst>
              <a:ext uri="{FF2B5EF4-FFF2-40B4-BE49-F238E27FC236}">
                <a16:creationId xmlns:a16="http://schemas.microsoft.com/office/drawing/2014/main" id="{6D8C6943-1316-4F7C-B5CD-0E6921F6481D}"/>
              </a:ext>
            </a:extLst>
          </p:cNvPr>
          <p:cNvPicPr>
            <a:picLocks noChangeAspect="1"/>
          </p:cNvPicPr>
          <p:nvPr/>
        </p:nvPicPr>
        <p:blipFill>
          <a:blip r:embed="rId5"/>
          <a:stretch>
            <a:fillRect/>
          </a:stretch>
        </p:blipFill>
        <p:spPr>
          <a:xfrm>
            <a:off x="4257675" y="3349530"/>
            <a:ext cx="7600950" cy="219075"/>
          </a:xfrm>
          <a:prstGeom prst="rect">
            <a:avLst/>
          </a:prstGeom>
        </p:spPr>
      </p:pic>
      <p:pic>
        <p:nvPicPr>
          <p:cNvPr id="29" name="图片 28">
            <a:extLst>
              <a:ext uri="{FF2B5EF4-FFF2-40B4-BE49-F238E27FC236}">
                <a16:creationId xmlns:a16="http://schemas.microsoft.com/office/drawing/2014/main" id="{A36628EB-C855-43E0-BF96-4906EA4BBAD4}"/>
              </a:ext>
            </a:extLst>
          </p:cNvPr>
          <p:cNvPicPr>
            <a:picLocks noChangeAspect="1"/>
          </p:cNvPicPr>
          <p:nvPr/>
        </p:nvPicPr>
        <p:blipFill rotWithShape="1">
          <a:blip r:embed="rId2">
            <a:extLst>
              <a:ext uri="{28A0092B-C50C-407E-A947-70E740481C1C}">
                <a14:useLocalDpi xmlns:a14="http://schemas.microsoft.com/office/drawing/2010/main" val="0"/>
              </a:ext>
            </a:extLst>
          </a:blip>
          <a:srcRect l="2809" t="3178" r="79381" b="86160"/>
          <a:stretch/>
        </p:blipFill>
        <p:spPr>
          <a:xfrm>
            <a:off x="569062" y="1628605"/>
            <a:ext cx="1171575" cy="526019"/>
          </a:xfrm>
          <a:prstGeom prst="rect">
            <a:avLst/>
          </a:prstGeom>
        </p:spPr>
      </p:pic>
      <p:sp>
        <p:nvSpPr>
          <p:cNvPr id="30" name="矩形: 圆角 29">
            <a:extLst>
              <a:ext uri="{FF2B5EF4-FFF2-40B4-BE49-F238E27FC236}">
                <a16:creationId xmlns:a16="http://schemas.microsoft.com/office/drawing/2014/main" id="{BFA5AC92-F747-48D4-9AFB-4340BC088A43}"/>
              </a:ext>
            </a:extLst>
          </p:cNvPr>
          <p:cNvSpPr/>
          <p:nvPr/>
        </p:nvSpPr>
        <p:spPr>
          <a:xfrm>
            <a:off x="5064784" y="3862603"/>
            <a:ext cx="1779280" cy="356542"/>
          </a:xfrm>
          <a:prstGeom prst="roundRect">
            <a:avLst>
              <a:gd name="adj" fmla="val 5000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dirty="0">
                <a:solidFill>
                  <a:schemeClr val="tx1"/>
                </a:solidFill>
                <a:latin typeface="Roboto"/>
                <a:ea typeface="思源黑体 CN Regular"/>
              </a:rPr>
              <a:t>设置不需要梯度</a:t>
            </a:r>
            <a:endParaRPr kumimoji="0" lang="zh-CN" altLang="en-US" sz="1600" b="0" i="0" u="none" strike="noStrike" kern="1200" cap="none" spc="0" normalizeH="0" baseline="0" noProof="0" dirty="0">
              <a:ln>
                <a:noFill/>
              </a:ln>
              <a:solidFill>
                <a:schemeClr val="tx1"/>
              </a:solidFill>
              <a:effectLst/>
              <a:uLnTx/>
              <a:uFillTx/>
              <a:latin typeface="Roboto"/>
              <a:ea typeface="思源黑体 CN Regular"/>
              <a:cs typeface="+mn-cs"/>
            </a:endParaRPr>
          </a:p>
        </p:txBody>
      </p:sp>
      <p:grpSp>
        <p:nvGrpSpPr>
          <p:cNvPr id="31" name="组合 30">
            <a:extLst>
              <a:ext uri="{FF2B5EF4-FFF2-40B4-BE49-F238E27FC236}">
                <a16:creationId xmlns:a16="http://schemas.microsoft.com/office/drawing/2014/main" id="{CD2FD249-A28D-4C28-A7B4-D989DBFB88EE}"/>
              </a:ext>
            </a:extLst>
          </p:cNvPr>
          <p:cNvGrpSpPr/>
          <p:nvPr/>
        </p:nvGrpSpPr>
        <p:grpSpPr>
          <a:xfrm>
            <a:off x="5410776" y="4469364"/>
            <a:ext cx="156932" cy="156932"/>
            <a:chOff x="5068711" y="1043719"/>
            <a:chExt cx="156932" cy="156932"/>
          </a:xfrm>
        </p:grpSpPr>
        <p:sp>
          <p:nvSpPr>
            <p:cNvPr id="32" name="椭圆 31">
              <a:extLst>
                <a:ext uri="{FF2B5EF4-FFF2-40B4-BE49-F238E27FC236}">
                  <a16:creationId xmlns:a16="http://schemas.microsoft.com/office/drawing/2014/main" id="{EAF518DF-FB73-4360-8D94-F9FD1BD68C50}"/>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3" name="椭圆 32">
              <a:extLst>
                <a:ext uri="{FF2B5EF4-FFF2-40B4-BE49-F238E27FC236}">
                  <a16:creationId xmlns:a16="http://schemas.microsoft.com/office/drawing/2014/main" id="{3E689FD0-B79C-46B0-8043-76F1098F0D32}"/>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34" name="矩形 33">
            <a:extLst>
              <a:ext uri="{FF2B5EF4-FFF2-40B4-BE49-F238E27FC236}">
                <a16:creationId xmlns:a16="http://schemas.microsoft.com/office/drawing/2014/main" id="{128F0F13-F1C7-4269-BAD6-467838044110}"/>
              </a:ext>
            </a:extLst>
          </p:cNvPr>
          <p:cNvSpPr/>
          <p:nvPr/>
        </p:nvSpPr>
        <p:spPr>
          <a:xfrm>
            <a:off x="5602586" y="4363164"/>
            <a:ext cx="4022448" cy="369332"/>
          </a:xfrm>
          <a:prstGeom prst="rect">
            <a:avLst/>
          </a:prstGeom>
        </p:spPr>
        <p:txBody>
          <a:bodyPr wrap="none">
            <a:spAutoFit/>
          </a:bodyPr>
          <a:lstStyle/>
          <a:p>
            <a:r>
              <a:rPr lang="zh-CN" altLang="en-US" dirty="0"/>
              <a:t>叶子节点：</a:t>
            </a:r>
            <a:r>
              <a:rPr lang="en-US" dirty="0" err="1"/>
              <a:t>Tensor.requires_grad</a:t>
            </a:r>
            <a:r>
              <a:rPr lang="en-US" dirty="0"/>
              <a:t>_(False)</a:t>
            </a:r>
          </a:p>
        </p:txBody>
      </p:sp>
      <p:grpSp>
        <p:nvGrpSpPr>
          <p:cNvPr id="35" name="组合 34">
            <a:extLst>
              <a:ext uri="{FF2B5EF4-FFF2-40B4-BE49-F238E27FC236}">
                <a16:creationId xmlns:a16="http://schemas.microsoft.com/office/drawing/2014/main" id="{0DDFEDA7-6DDD-4794-92BB-65B3FAC2274B}"/>
              </a:ext>
            </a:extLst>
          </p:cNvPr>
          <p:cNvGrpSpPr/>
          <p:nvPr/>
        </p:nvGrpSpPr>
        <p:grpSpPr>
          <a:xfrm>
            <a:off x="5410776" y="4849604"/>
            <a:ext cx="156932" cy="156932"/>
            <a:chOff x="5068711" y="1043719"/>
            <a:chExt cx="156932" cy="156932"/>
          </a:xfrm>
        </p:grpSpPr>
        <p:sp>
          <p:nvSpPr>
            <p:cNvPr id="36" name="椭圆 35">
              <a:extLst>
                <a:ext uri="{FF2B5EF4-FFF2-40B4-BE49-F238E27FC236}">
                  <a16:creationId xmlns:a16="http://schemas.microsoft.com/office/drawing/2014/main" id="{1EDE6886-0B49-4269-BC28-22A5477C61FF}"/>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37" name="椭圆 36">
              <a:extLst>
                <a:ext uri="{FF2B5EF4-FFF2-40B4-BE49-F238E27FC236}">
                  <a16:creationId xmlns:a16="http://schemas.microsoft.com/office/drawing/2014/main" id="{703B4DD5-1DFE-4040-B5C2-1635F00F5FA9}"/>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38" name="文本框 37">
            <a:extLst>
              <a:ext uri="{FF2B5EF4-FFF2-40B4-BE49-F238E27FC236}">
                <a16:creationId xmlns:a16="http://schemas.microsoft.com/office/drawing/2014/main" id="{2CFAE4C4-A581-47BE-AD34-8EF032EC86C3}"/>
              </a:ext>
            </a:extLst>
          </p:cNvPr>
          <p:cNvSpPr txBox="1"/>
          <p:nvPr/>
        </p:nvSpPr>
        <p:spPr>
          <a:xfrm>
            <a:off x="5658542" y="4743404"/>
            <a:ext cx="5058969" cy="369332"/>
          </a:xfrm>
          <a:prstGeom prst="rect">
            <a:avLst/>
          </a:prstGeom>
          <a:noFill/>
        </p:spPr>
        <p:txBody>
          <a:bodyPr wrap="square" rtlCol="0">
            <a:spAutoFit/>
          </a:bodyPr>
          <a:lstStyle/>
          <a:p>
            <a:r>
              <a:rPr lang="zh-CN" altLang="en-US" dirty="0"/>
              <a:t>非叶子节点：</a:t>
            </a:r>
            <a:r>
              <a:rPr lang="en-US" altLang="zh-CN" dirty="0" err="1"/>
              <a:t>Tensor.detach</a:t>
            </a:r>
            <a:r>
              <a:rPr lang="en-US" altLang="zh-CN" dirty="0"/>
              <a:t>(),</a:t>
            </a:r>
            <a:r>
              <a:rPr lang="zh-CN" altLang="en-US" dirty="0"/>
              <a:t>  </a:t>
            </a:r>
            <a:r>
              <a:rPr lang="en-US" altLang="zh-CN" dirty="0" err="1"/>
              <a:t>Tensor.data</a:t>
            </a:r>
            <a:endParaRPr lang="en-US" altLang="zh-CN" dirty="0"/>
          </a:p>
        </p:txBody>
      </p:sp>
      <p:sp>
        <p:nvSpPr>
          <p:cNvPr id="39" name="矩形 38">
            <a:extLst>
              <a:ext uri="{FF2B5EF4-FFF2-40B4-BE49-F238E27FC236}">
                <a16:creationId xmlns:a16="http://schemas.microsoft.com/office/drawing/2014/main" id="{1D4073E9-748E-49FE-986B-6A2FA88C8E8F}"/>
              </a:ext>
            </a:extLst>
          </p:cNvPr>
          <p:cNvSpPr/>
          <p:nvPr/>
        </p:nvSpPr>
        <p:spPr>
          <a:xfrm>
            <a:off x="5068054" y="5361654"/>
            <a:ext cx="6084301" cy="369332"/>
          </a:xfrm>
          <a:prstGeom prst="rect">
            <a:avLst/>
          </a:prstGeom>
        </p:spPr>
        <p:txBody>
          <a:bodyPr wrap="square">
            <a:spAutoFit/>
          </a:bodyPr>
          <a:lstStyle/>
          <a:p>
            <a:r>
              <a:rPr lang="en-US" altLang="zh-CN" dirty="0">
                <a:solidFill>
                  <a:srgbClr val="FF0000"/>
                </a:solidFill>
              </a:rPr>
              <a:t>Parameter</a:t>
            </a:r>
            <a:r>
              <a:rPr lang="zh-CN" altLang="en-US" dirty="0">
                <a:solidFill>
                  <a:srgbClr val="FF0000"/>
                </a:solidFill>
              </a:rPr>
              <a:t>：包装</a:t>
            </a:r>
            <a:r>
              <a:rPr lang="en-US" altLang="zh-CN" dirty="0">
                <a:solidFill>
                  <a:srgbClr val="FF0000"/>
                </a:solidFill>
              </a:rPr>
              <a:t>Tensor</a:t>
            </a:r>
            <a:r>
              <a:rPr lang="zh-CN" altLang="en-US" dirty="0">
                <a:solidFill>
                  <a:srgbClr val="FF0000"/>
                </a:solidFill>
              </a:rPr>
              <a:t>，使</a:t>
            </a:r>
            <a:r>
              <a:rPr lang="en-US" altLang="zh-CN" dirty="0">
                <a:solidFill>
                  <a:srgbClr val="FF0000"/>
                </a:solidFill>
              </a:rPr>
              <a:t>Tensor</a:t>
            </a:r>
            <a:r>
              <a:rPr lang="zh-CN" altLang="en-US" dirty="0">
                <a:solidFill>
                  <a:srgbClr val="FF0000"/>
                </a:solidFill>
              </a:rPr>
              <a:t>的值可以更新</a:t>
            </a:r>
            <a:endParaRPr lang="en-US" altLang="zh-CN" dirty="0">
              <a:solidFill>
                <a:srgbClr val="FF0000"/>
              </a:solidFill>
            </a:endParaRPr>
          </a:p>
        </p:txBody>
      </p:sp>
    </p:spTree>
    <p:extLst>
      <p:ext uri="{BB962C8B-B14F-4D97-AF65-F5344CB8AC3E}">
        <p14:creationId xmlns:p14="http://schemas.microsoft.com/office/powerpoint/2010/main" val="826346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xit" presetSubtype="0" fill="hold" nodeType="clickEffect">
                                  <p:stCondLst>
                                    <p:cond delay="0"/>
                                  </p:stCondLst>
                                  <p:childTnLst>
                                    <p:animEffect transition="out" filter="fade">
                                      <p:cBhvr>
                                        <p:cTn id="6" dur="1000"/>
                                        <p:tgtEl>
                                          <p:spTgt spid="13"/>
                                        </p:tgtEl>
                                      </p:cBhvr>
                                    </p:animEffect>
                                    <p:anim calcmode="lin" valueType="num">
                                      <p:cBhvr>
                                        <p:cTn id="7" dur="1000"/>
                                        <p:tgtEl>
                                          <p:spTgt spid="13"/>
                                        </p:tgtEl>
                                        <p:attrNameLst>
                                          <p:attrName>ppt_x</p:attrName>
                                        </p:attrNameLst>
                                      </p:cBhvr>
                                      <p:tavLst>
                                        <p:tav tm="0">
                                          <p:val>
                                            <p:strVal val="ppt_x"/>
                                          </p:val>
                                        </p:tav>
                                        <p:tav tm="100000">
                                          <p:val>
                                            <p:strVal val="ppt_x"/>
                                          </p:val>
                                        </p:tav>
                                      </p:tavLst>
                                    </p:anim>
                                    <p:anim calcmode="lin" valueType="num">
                                      <p:cBhvr>
                                        <p:cTn id="8" dur="1000"/>
                                        <p:tgtEl>
                                          <p:spTgt spid="13"/>
                                        </p:tgtEl>
                                        <p:attrNameLst>
                                          <p:attrName>ppt_y</p:attrName>
                                        </p:attrNameLst>
                                      </p:cBhvr>
                                      <p:tavLst>
                                        <p:tav tm="0">
                                          <p:val>
                                            <p:strVal val="ppt_y"/>
                                          </p:val>
                                        </p:tav>
                                        <p:tav tm="100000">
                                          <p:val>
                                            <p:strVal val="ppt_y+.1"/>
                                          </p:val>
                                        </p:tav>
                                      </p:tavLst>
                                    </p:anim>
                                    <p:set>
                                      <p:cBhvr>
                                        <p:cTn id="9" dur="1" fill="hold">
                                          <p:stCondLst>
                                            <p:cond delay="999"/>
                                          </p:stCondLst>
                                        </p:cTn>
                                        <p:tgtEl>
                                          <p:spTgt spid="13"/>
                                        </p:tgtEl>
                                        <p:attrNameLst>
                                          <p:attrName>style.visibility</p:attrName>
                                        </p:attrNameLst>
                                      </p:cBhvr>
                                      <p:to>
                                        <p:strVal val="hidden"/>
                                      </p:to>
                                    </p:set>
                                  </p:childTnLst>
                                </p:cTn>
                              </p:par>
                            </p:childTnLst>
                          </p:cTn>
                        </p:par>
                        <p:par>
                          <p:cTn id="10" fill="hold">
                            <p:stCondLst>
                              <p:cond delay="1000"/>
                            </p:stCondLst>
                            <p:childTnLst>
                              <p:par>
                                <p:cTn id="11" presetID="47" presetClass="entr" presetSubtype="0" fill="hold"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par>
                                <p:cTn id="16" presetID="47" presetClass="entr" presetSubtype="0" fill="hold" nodeType="withEffect">
                                  <p:stCondLst>
                                    <p:cond delay="0"/>
                                  </p:stCondLst>
                                  <p:childTnLst>
                                    <p:set>
                                      <p:cBhvr>
                                        <p:cTn id="17" dur="1" fill="hold">
                                          <p:stCondLst>
                                            <p:cond delay="0"/>
                                          </p:stCondLst>
                                        </p:cTn>
                                        <p:tgtEl>
                                          <p:spTgt spid="27"/>
                                        </p:tgtEl>
                                        <p:attrNameLst>
                                          <p:attrName>style.visibility</p:attrName>
                                        </p:attrNameLst>
                                      </p:cBhvr>
                                      <p:to>
                                        <p:strVal val="visible"/>
                                      </p:to>
                                    </p:set>
                                    <p:animEffect transition="in" filter="fade">
                                      <p:cBhvr>
                                        <p:cTn id="18" dur="1000"/>
                                        <p:tgtEl>
                                          <p:spTgt spid="27"/>
                                        </p:tgtEl>
                                      </p:cBhvr>
                                    </p:animEffect>
                                    <p:anim calcmode="lin" valueType="num">
                                      <p:cBhvr>
                                        <p:cTn id="19" dur="1000" fill="hold"/>
                                        <p:tgtEl>
                                          <p:spTgt spid="27"/>
                                        </p:tgtEl>
                                        <p:attrNameLst>
                                          <p:attrName>ppt_x</p:attrName>
                                        </p:attrNameLst>
                                      </p:cBhvr>
                                      <p:tavLst>
                                        <p:tav tm="0">
                                          <p:val>
                                            <p:strVal val="#ppt_x"/>
                                          </p:val>
                                        </p:tav>
                                        <p:tav tm="100000">
                                          <p:val>
                                            <p:strVal val="#ppt_x"/>
                                          </p:val>
                                        </p:tav>
                                      </p:tavLst>
                                    </p:anim>
                                    <p:anim calcmode="lin" valueType="num">
                                      <p:cBhvr>
                                        <p:cTn id="20" dur="1000" fill="hold"/>
                                        <p:tgtEl>
                                          <p:spTgt spid="2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标题 1">
            <a:extLst>
              <a:ext uri="{FF2B5EF4-FFF2-40B4-BE49-F238E27FC236}">
                <a16:creationId xmlns:a16="http://schemas.microsoft.com/office/drawing/2014/main" id="{16D4AD8B-22D7-4CA6-A7E3-0B8B3F431E2A}"/>
              </a:ext>
            </a:extLst>
          </p:cNvPr>
          <p:cNvSpPr txBox="1">
            <a:spLocks/>
          </p:cNvSpPr>
          <p:nvPr/>
        </p:nvSpPr>
        <p:spPr>
          <a:xfrm>
            <a:off x="550863" y="352686"/>
            <a:ext cx="10972800" cy="533400"/>
          </a:xfrm>
        </p:spPr>
        <p:txBody>
          <a:bodyPr anchor="b"/>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endParaRPr lang="en-US" sz="5400" dirty="0"/>
          </a:p>
        </p:txBody>
      </p:sp>
      <p:sp>
        <p:nvSpPr>
          <p:cNvPr id="2" name="文本框 1">
            <a:extLst>
              <a:ext uri="{FF2B5EF4-FFF2-40B4-BE49-F238E27FC236}">
                <a16:creationId xmlns:a16="http://schemas.microsoft.com/office/drawing/2014/main" id="{A94A4687-9C8A-4532-B54E-90879AA0D549}"/>
              </a:ext>
            </a:extLst>
          </p:cNvPr>
          <p:cNvSpPr txBox="1"/>
          <p:nvPr/>
        </p:nvSpPr>
        <p:spPr>
          <a:xfrm>
            <a:off x="668337" y="434720"/>
            <a:ext cx="9480598" cy="369332"/>
          </a:xfrm>
          <a:prstGeom prst="rect">
            <a:avLst/>
          </a:prstGeom>
          <a:noFill/>
        </p:spPr>
        <p:txBody>
          <a:bodyPr wrap="square" rtlCol="0">
            <a:spAutoFit/>
          </a:bodyPr>
          <a:lstStyle/>
          <a:p>
            <a:r>
              <a:rPr lang="zh-CN" altLang="en-US" dirty="0"/>
              <a:t>其他神经网络</a:t>
            </a:r>
            <a:endParaRPr lang="en-US" dirty="0"/>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91F601E-D4B9-4F48-937B-F84B6D5319D8}"/>
                  </a:ext>
                </a:extLst>
              </p:cNvPr>
              <p:cNvSpPr txBox="1"/>
              <p:nvPr/>
            </p:nvSpPr>
            <p:spPr>
              <a:xfrm>
                <a:off x="2229821" y="3538868"/>
                <a:ext cx="1360949"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m:t>
                          </m:r>
                        </m:sub>
                      </m:sSub>
                      <m:r>
                        <a:rPr lang="en-US"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h</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𝐼</m:t>
                      </m:r>
                    </m:oMath>
                  </m:oMathPara>
                </a14:m>
                <a:endParaRPr lang="en-US" dirty="0"/>
              </a:p>
            </p:txBody>
          </p:sp>
        </mc:Choice>
        <mc:Fallback xmlns="">
          <p:sp>
            <p:nvSpPr>
              <p:cNvPr id="9" name="文本框 8">
                <a:extLst>
                  <a:ext uri="{FF2B5EF4-FFF2-40B4-BE49-F238E27FC236}">
                    <a16:creationId xmlns:a16="http://schemas.microsoft.com/office/drawing/2014/main" id="{591F601E-D4B9-4F48-937B-F84B6D5319D8}"/>
                  </a:ext>
                </a:extLst>
              </p:cNvPr>
              <p:cNvSpPr txBox="1">
                <a:spLocks noRot="1" noChangeAspect="1" noMove="1" noResize="1" noEditPoints="1" noAdjustHandles="1" noChangeArrowheads="1" noChangeShapeType="1" noTextEdit="1"/>
              </p:cNvSpPr>
              <p:nvPr/>
            </p:nvSpPr>
            <p:spPr>
              <a:xfrm>
                <a:off x="2229821" y="3538868"/>
                <a:ext cx="1360949" cy="289182"/>
              </a:xfrm>
              <a:prstGeom prst="rect">
                <a:avLst/>
              </a:prstGeom>
              <a:blipFill>
                <a:blip r:embed="rId2"/>
                <a:stretch>
                  <a:fillRect l="-4036" r="-2691" b="-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3AEFA9F1-A8DE-4133-8163-AEE176ABBB45}"/>
                  </a:ext>
                </a:extLst>
              </p:cNvPr>
              <p:cNvSpPr txBox="1"/>
              <p:nvPr/>
            </p:nvSpPr>
            <p:spPr>
              <a:xfrm>
                <a:off x="3985722" y="3557091"/>
                <a:ext cx="1469120" cy="28918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𝑖𝑛</m:t>
                          </m:r>
                        </m:sub>
                      </m:sSub>
                      <m:r>
                        <a:rPr lang="en-US"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𝑊</m:t>
                          </m:r>
                        </m:e>
                        <m:sub>
                          <m:r>
                            <a:rPr lang="en-US" b="0" i="1" smtClean="0">
                              <a:latin typeface="Cambria Math" panose="02040503050406030204" pitchFamily="18" charset="0"/>
                            </a:rPr>
                            <m:t>h</m:t>
                          </m:r>
                          <m:r>
                            <a:rPr lang="en-US" b="0" i="1" smtClean="0">
                              <a:latin typeface="Cambria Math" panose="02040503050406030204" pitchFamily="18" charset="0"/>
                            </a:rPr>
                            <m:t>,</m:t>
                          </m:r>
                          <m:r>
                            <a:rPr lang="en-US" b="0" i="1" smtClean="0">
                              <a:latin typeface="Cambria Math" panose="02040503050406030204" pitchFamily="18" charset="0"/>
                            </a:rPr>
                            <m:t>𝑜</m:t>
                          </m:r>
                        </m:sub>
                      </m:sSub>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rPr>
                        <m:t>𝐻</m:t>
                      </m:r>
                    </m:oMath>
                  </m:oMathPara>
                </a14:m>
                <a:endParaRPr lang="en-US" dirty="0"/>
              </a:p>
            </p:txBody>
          </p:sp>
        </mc:Choice>
        <mc:Fallback xmlns="">
          <p:sp>
            <p:nvSpPr>
              <p:cNvPr id="10" name="文本框 9">
                <a:extLst>
                  <a:ext uri="{FF2B5EF4-FFF2-40B4-BE49-F238E27FC236}">
                    <a16:creationId xmlns:a16="http://schemas.microsoft.com/office/drawing/2014/main" id="{3AEFA9F1-A8DE-4133-8163-AEE176ABBB45}"/>
                  </a:ext>
                </a:extLst>
              </p:cNvPr>
              <p:cNvSpPr txBox="1">
                <a:spLocks noRot="1" noChangeAspect="1" noMove="1" noResize="1" noEditPoints="1" noAdjustHandles="1" noChangeArrowheads="1" noChangeShapeType="1" noTextEdit="1"/>
              </p:cNvSpPr>
              <p:nvPr/>
            </p:nvSpPr>
            <p:spPr>
              <a:xfrm>
                <a:off x="3985722" y="3557091"/>
                <a:ext cx="1469120" cy="289182"/>
              </a:xfrm>
              <a:prstGeom prst="rect">
                <a:avLst/>
              </a:prstGeom>
              <a:blipFill>
                <a:blip r:embed="rId3"/>
                <a:stretch>
                  <a:fillRect l="-3734" r="-2905" b="-148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5C9C41B-28ED-4FF4-BF04-3C6694F647A8}"/>
                  </a:ext>
                </a:extLst>
              </p:cNvPr>
              <p:cNvSpPr txBox="1"/>
              <p:nvPr/>
            </p:nvSpPr>
            <p:spPr>
              <a:xfrm>
                <a:off x="5748136" y="3557725"/>
                <a:ext cx="156209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𝐸</m:t>
                      </m:r>
                      <m:r>
                        <a:rPr lang="en-US" i="1" smtClean="0">
                          <a:latin typeface="Cambria Math" panose="02040503050406030204" pitchFamily="18" charset="0"/>
                        </a:rPr>
                        <m:t>=</m:t>
                      </m:r>
                      <m:r>
                        <a:rPr lang="en-US" b="0" i="1" smtClean="0">
                          <a:latin typeface="Cambria Math" panose="02040503050406030204" pitchFamily="18" charset="0"/>
                        </a:rPr>
                        <m:t>𝑀𝑆𝐸</m:t>
                      </m:r>
                      <m:d>
                        <m:dPr>
                          <m:ctrlPr>
                            <a:rPr lang="en-US" b="0" i="1" smtClean="0">
                              <a:latin typeface="Cambria Math" panose="02040503050406030204" pitchFamily="18" charset="0"/>
                            </a:rPr>
                          </m:ctrlPr>
                        </m:dPr>
                        <m:e>
                          <m:r>
                            <a:rPr lang="en-US" b="0" i="1" smtClean="0">
                              <a:latin typeface="Cambria Math" panose="02040503050406030204" pitchFamily="18" charset="0"/>
                            </a:rPr>
                            <m:t>𝑂</m:t>
                          </m:r>
                          <m:r>
                            <a:rPr lang="en-US" b="0" i="1" smtClean="0">
                              <a:latin typeface="Cambria Math" panose="02040503050406030204" pitchFamily="18" charset="0"/>
                            </a:rPr>
                            <m:t>,</m:t>
                          </m:r>
                          <m:r>
                            <a:rPr lang="en-US" b="0" i="1" smtClean="0">
                              <a:latin typeface="Cambria Math" panose="02040503050406030204" pitchFamily="18" charset="0"/>
                            </a:rPr>
                            <m:t>𝑇</m:t>
                          </m:r>
                        </m:e>
                      </m:d>
                    </m:oMath>
                  </m:oMathPara>
                </a14:m>
                <a:endParaRPr lang="en-US" dirty="0"/>
              </a:p>
            </p:txBody>
          </p:sp>
        </mc:Choice>
        <mc:Fallback xmlns="">
          <p:sp>
            <p:nvSpPr>
              <p:cNvPr id="11" name="文本框 10">
                <a:extLst>
                  <a:ext uri="{FF2B5EF4-FFF2-40B4-BE49-F238E27FC236}">
                    <a16:creationId xmlns:a16="http://schemas.microsoft.com/office/drawing/2014/main" id="{65C9C41B-28ED-4FF4-BF04-3C6694F647A8}"/>
                  </a:ext>
                </a:extLst>
              </p:cNvPr>
              <p:cNvSpPr txBox="1">
                <a:spLocks noRot="1" noChangeAspect="1" noMove="1" noResize="1" noEditPoints="1" noAdjustHandles="1" noChangeArrowheads="1" noChangeShapeType="1" noTextEdit="1"/>
              </p:cNvSpPr>
              <p:nvPr/>
            </p:nvSpPr>
            <p:spPr>
              <a:xfrm>
                <a:off x="5748136" y="3557725"/>
                <a:ext cx="1562094" cy="276999"/>
              </a:xfrm>
              <a:prstGeom prst="rect">
                <a:avLst/>
              </a:prstGeom>
              <a:blipFill>
                <a:blip r:embed="rId4"/>
                <a:stretch>
                  <a:fillRect l="-3516" b="-6667"/>
                </a:stretch>
              </a:blipFill>
            </p:spPr>
            <p:txBody>
              <a:bodyPr/>
              <a:lstStyle/>
              <a:p>
                <a:r>
                  <a:rPr lang="en-US">
                    <a:noFill/>
                  </a:rPr>
                  <a:t> </a:t>
                </a:r>
              </a:p>
            </p:txBody>
          </p:sp>
        </mc:Fallback>
      </mc:AlternateContent>
      <p:sp>
        <p:nvSpPr>
          <p:cNvPr id="12" name="椭圆 11">
            <a:extLst>
              <a:ext uri="{FF2B5EF4-FFF2-40B4-BE49-F238E27FC236}">
                <a16:creationId xmlns:a16="http://schemas.microsoft.com/office/drawing/2014/main" id="{BDF2FA3C-DC82-49CB-A934-68B502A443D0}"/>
              </a:ext>
            </a:extLst>
          </p:cNvPr>
          <p:cNvSpPr/>
          <p:nvPr/>
        </p:nvSpPr>
        <p:spPr>
          <a:xfrm>
            <a:off x="1545856" y="1452634"/>
            <a:ext cx="667179" cy="667179"/>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3" name="椭圆 12">
            <a:extLst>
              <a:ext uri="{FF2B5EF4-FFF2-40B4-BE49-F238E27FC236}">
                <a16:creationId xmlns:a16="http://schemas.microsoft.com/office/drawing/2014/main" id="{FFB09246-A9EB-4747-8EA1-B35C1F4B61A3}"/>
              </a:ext>
            </a:extLst>
          </p:cNvPr>
          <p:cNvSpPr/>
          <p:nvPr/>
        </p:nvSpPr>
        <p:spPr>
          <a:xfrm>
            <a:off x="3412538" y="1452634"/>
            <a:ext cx="667179" cy="667179"/>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椭圆 13">
            <a:extLst>
              <a:ext uri="{FF2B5EF4-FFF2-40B4-BE49-F238E27FC236}">
                <a16:creationId xmlns:a16="http://schemas.microsoft.com/office/drawing/2014/main" id="{AF770AD0-5E61-4FAB-92A2-5DD71DA9B00E}"/>
              </a:ext>
            </a:extLst>
          </p:cNvPr>
          <p:cNvSpPr/>
          <p:nvPr/>
        </p:nvSpPr>
        <p:spPr>
          <a:xfrm>
            <a:off x="5279218" y="1452634"/>
            <a:ext cx="667179" cy="66717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椭圆 14">
            <a:extLst>
              <a:ext uri="{FF2B5EF4-FFF2-40B4-BE49-F238E27FC236}">
                <a16:creationId xmlns:a16="http://schemas.microsoft.com/office/drawing/2014/main" id="{B084A6C3-7B2A-4300-AB60-296B83550FD5}"/>
              </a:ext>
            </a:extLst>
          </p:cNvPr>
          <p:cNvSpPr/>
          <p:nvPr/>
        </p:nvSpPr>
        <p:spPr>
          <a:xfrm>
            <a:off x="1545856" y="2716015"/>
            <a:ext cx="667179" cy="667179"/>
          </a:xfrm>
          <a:prstGeom prst="ellipse">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800"/>
          </a:p>
        </p:txBody>
      </p:sp>
      <p:sp>
        <p:nvSpPr>
          <p:cNvPr id="16" name="椭圆 15">
            <a:extLst>
              <a:ext uri="{FF2B5EF4-FFF2-40B4-BE49-F238E27FC236}">
                <a16:creationId xmlns:a16="http://schemas.microsoft.com/office/drawing/2014/main" id="{AC0A310C-87E4-42CC-936A-18CB9905A796}"/>
              </a:ext>
            </a:extLst>
          </p:cNvPr>
          <p:cNvSpPr/>
          <p:nvPr/>
        </p:nvSpPr>
        <p:spPr>
          <a:xfrm>
            <a:off x="3412538" y="2716015"/>
            <a:ext cx="667179" cy="667179"/>
          </a:xfrm>
          <a:prstGeom prst="ellipse">
            <a:avLst/>
          </a:prstGeom>
          <a:solidFill>
            <a:schemeClr val="accent3">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椭圆 16">
            <a:extLst>
              <a:ext uri="{FF2B5EF4-FFF2-40B4-BE49-F238E27FC236}">
                <a16:creationId xmlns:a16="http://schemas.microsoft.com/office/drawing/2014/main" id="{35DC82EB-B84C-4DBE-8502-EC0826B52887}"/>
              </a:ext>
            </a:extLst>
          </p:cNvPr>
          <p:cNvSpPr/>
          <p:nvPr/>
        </p:nvSpPr>
        <p:spPr>
          <a:xfrm>
            <a:off x="5279218" y="2716015"/>
            <a:ext cx="667179" cy="667179"/>
          </a:xfrm>
          <a:prstGeom prst="ellipse">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直接连接符 17">
            <a:extLst>
              <a:ext uri="{FF2B5EF4-FFF2-40B4-BE49-F238E27FC236}">
                <a16:creationId xmlns:a16="http://schemas.microsoft.com/office/drawing/2014/main" id="{F507F6C1-DEAF-4F05-9A8A-96F327443310}"/>
              </a:ext>
            </a:extLst>
          </p:cNvPr>
          <p:cNvCxnSpPr>
            <a:cxnSpLocks/>
            <a:stCxn id="13" idx="6"/>
            <a:endCxn id="14" idx="2"/>
          </p:cNvCxnSpPr>
          <p:nvPr/>
        </p:nvCxnSpPr>
        <p:spPr>
          <a:xfrm>
            <a:off x="4079716" y="1786224"/>
            <a:ext cx="119950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9" name="直接连接符 18">
            <a:extLst>
              <a:ext uri="{FF2B5EF4-FFF2-40B4-BE49-F238E27FC236}">
                <a16:creationId xmlns:a16="http://schemas.microsoft.com/office/drawing/2014/main" id="{84E50187-D696-4308-8861-531970605296}"/>
              </a:ext>
            </a:extLst>
          </p:cNvPr>
          <p:cNvCxnSpPr>
            <a:cxnSpLocks/>
            <a:stCxn id="16" idx="6"/>
            <a:endCxn id="14" idx="2"/>
          </p:cNvCxnSpPr>
          <p:nvPr/>
        </p:nvCxnSpPr>
        <p:spPr>
          <a:xfrm flipV="1">
            <a:off x="4079716" y="1786224"/>
            <a:ext cx="1199501" cy="1263381"/>
          </a:xfrm>
          <a:prstGeom prst="line">
            <a:avLst/>
          </a:prstGeom>
        </p:spPr>
        <p:style>
          <a:lnRef idx="3">
            <a:schemeClr val="accent5"/>
          </a:lnRef>
          <a:fillRef idx="0">
            <a:schemeClr val="accent5"/>
          </a:fillRef>
          <a:effectRef idx="2">
            <a:schemeClr val="accent5"/>
          </a:effectRef>
          <a:fontRef idx="minor">
            <a:schemeClr val="tx1"/>
          </a:fontRef>
        </p:style>
      </p:cxnSp>
      <p:cxnSp>
        <p:nvCxnSpPr>
          <p:cNvPr id="20" name="直接连接符 19">
            <a:extLst>
              <a:ext uri="{FF2B5EF4-FFF2-40B4-BE49-F238E27FC236}">
                <a16:creationId xmlns:a16="http://schemas.microsoft.com/office/drawing/2014/main" id="{7FBB69C1-4D8D-4857-ABDF-4350D9654E91}"/>
              </a:ext>
            </a:extLst>
          </p:cNvPr>
          <p:cNvCxnSpPr>
            <a:cxnSpLocks/>
            <a:stCxn id="13" idx="6"/>
            <a:endCxn id="17" idx="2"/>
          </p:cNvCxnSpPr>
          <p:nvPr/>
        </p:nvCxnSpPr>
        <p:spPr>
          <a:xfrm>
            <a:off x="4079716" y="1786224"/>
            <a:ext cx="1199501" cy="1263381"/>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直接连接符 20">
            <a:extLst>
              <a:ext uri="{FF2B5EF4-FFF2-40B4-BE49-F238E27FC236}">
                <a16:creationId xmlns:a16="http://schemas.microsoft.com/office/drawing/2014/main" id="{9414F281-3DDD-4661-90A7-A5FAE0058C3B}"/>
              </a:ext>
            </a:extLst>
          </p:cNvPr>
          <p:cNvCxnSpPr>
            <a:cxnSpLocks/>
            <a:stCxn id="16" idx="6"/>
            <a:endCxn id="17" idx="2"/>
          </p:cNvCxnSpPr>
          <p:nvPr/>
        </p:nvCxnSpPr>
        <p:spPr>
          <a:xfrm>
            <a:off x="4079716" y="3049605"/>
            <a:ext cx="119950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2" name="直接连接符 21">
            <a:extLst>
              <a:ext uri="{FF2B5EF4-FFF2-40B4-BE49-F238E27FC236}">
                <a16:creationId xmlns:a16="http://schemas.microsoft.com/office/drawing/2014/main" id="{05D0DFF3-2F2D-46C9-9C2E-FFF4E98A86D6}"/>
              </a:ext>
            </a:extLst>
          </p:cNvPr>
          <p:cNvCxnSpPr>
            <a:cxnSpLocks/>
            <a:stCxn id="12" idx="6"/>
          </p:cNvCxnSpPr>
          <p:nvPr/>
        </p:nvCxnSpPr>
        <p:spPr>
          <a:xfrm>
            <a:off x="2213035" y="1786224"/>
            <a:ext cx="119950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直接连接符 22">
            <a:extLst>
              <a:ext uri="{FF2B5EF4-FFF2-40B4-BE49-F238E27FC236}">
                <a16:creationId xmlns:a16="http://schemas.microsoft.com/office/drawing/2014/main" id="{AD2BEA0D-C67C-445E-9BF4-5F8C2B38D0A3}"/>
              </a:ext>
            </a:extLst>
          </p:cNvPr>
          <p:cNvCxnSpPr>
            <a:cxnSpLocks/>
            <a:stCxn id="12" idx="6"/>
            <a:endCxn id="16" idx="2"/>
          </p:cNvCxnSpPr>
          <p:nvPr/>
        </p:nvCxnSpPr>
        <p:spPr>
          <a:xfrm>
            <a:off x="2213035" y="1786224"/>
            <a:ext cx="1199503" cy="1263381"/>
          </a:xfrm>
          <a:prstGeom prst="line">
            <a:avLst/>
          </a:prstGeom>
        </p:spPr>
        <p:style>
          <a:lnRef idx="3">
            <a:schemeClr val="accent5"/>
          </a:lnRef>
          <a:fillRef idx="0">
            <a:schemeClr val="accent5"/>
          </a:fillRef>
          <a:effectRef idx="2">
            <a:schemeClr val="accent5"/>
          </a:effectRef>
          <a:fontRef idx="minor">
            <a:schemeClr val="tx1"/>
          </a:fontRef>
        </p:style>
      </p:cxnSp>
      <p:cxnSp>
        <p:nvCxnSpPr>
          <p:cNvPr id="24" name="直接连接符 23">
            <a:extLst>
              <a:ext uri="{FF2B5EF4-FFF2-40B4-BE49-F238E27FC236}">
                <a16:creationId xmlns:a16="http://schemas.microsoft.com/office/drawing/2014/main" id="{024625F9-D88A-4FCA-A8AA-7C91988AA857}"/>
              </a:ext>
            </a:extLst>
          </p:cNvPr>
          <p:cNvCxnSpPr>
            <a:cxnSpLocks/>
            <a:stCxn id="15" idx="6"/>
            <a:endCxn id="13" idx="2"/>
          </p:cNvCxnSpPr>
          <p:nvPr/>
        </p:nvCxnSpPr>
        <p:spPr>
          <a:xfrm flipV="1">
            <a:off x="2213035" y="1786224"/>
            <a:ext cx="1199503" cy="1263381"/>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直接连接符 24">
            <a:extLst>
              <a:ext uri="{FF2B5EF4-FFF2-40B4-BE49-F238E27FC236}">
                <a16:creationId xmlns:a16="http://schemas.microsoft.com/office/drawing/2014/main" id="{5C03C44B-1A18-431B-876F-DDE982F9E908}"/>
              </a:ext>
            </a:extLst>
          </p:cNvPr>
          <p:cNvCxnSpPr>
            <a:cxnSpLocks/>
            <a:stCxn id="15" idx="6"/>
            <a:endCxn id="16" idx="2"/>
          </p:cNvCxnSpPr>
          <p:nvPr/>
        </p:nvCxnSpPr>
        <p:spPr>
          <a:xfrm>
            <a:off x="2213035" y="3049605"/>
            <a:ext cx="1199503" cy="0"/>
          </a:xfrm>
          <a:prstGeom prst="line">
            <a:avLst/>
          </a:prstGeom>
        </p:spPr>
        <p:style>
          <a:lnRef idx="3">
            <a:schemeClr val="accent5"/>
          </a:lnRef>
          <a:fillRef idx="0">
            <a:schemeClr val="accent5"/>
          </a:fillRef>
          <a:effectRef idx="2">
            <a:schemeClr val="accent5"/>
          </a:effectRef>
          <a:fontRef idx="minor">
            <a:schemeClr val="tx1"/>
          </a:fontRef>
        </p:style>
      </p:cxnSp>
      <p:sp>
        <p:nvSpPr>
          <p:cNvPr id="26" name="椭圆 25">
            <a:extLst>
              <a:ext uri="{FF2B5EF4-FFF2-40B4-BE49-F238E27FC236}">
                <a16:creationId xmlns:a16="http://schemas.microsoft.com/office/drawing/2014/main" id="{11CAC65D-F4DF-496B-8CBE-6A9DF8BC48AB}"/>
              </a:ext>
            </a:extLst>
          </p:cNvPr>
          <p:cNvSpPr/>
          <p:nvPr/>
        </p:nvSpPr>
        <p:spPr>
          <a:xfrm>
            <a:off x="6735894" y="1452634"/>
            <a:ext cx="667179" cy="667179"/>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accent2">
                  <a:lumMod val="60000"/>
                  <a:lumOff val="40000"/>
                </a:schemeClr>
              </a:solidFill>
            </a:endParaRPr>
          </a:p>
        </p:txBody>
      </p:sp>
      <p:sp>
        <p:nvSpPr>
          <p:cNvPr id="27" name="椭圆 26">
            <a:extLst>
              <a:ext uri="{FF2B5EF4-FFF2-40B4-BE49-F238E27FC236}">
                <a16:creationId xmlns:a16="http://schemas.microsoft.com/office/drawing/2014/main" id="{FC5CCBFB-2A34-44F9-9A8B-CB671269E5D2}"/>
              </a:ext>
            </a:extLst>
          </p:cNvPr>
          <p:cNvSpPr/>
          <p:nvPr/>
        </p:nvSpPr>
        <p:spPr>
          <a:xfrm>
            <a:off x="6735894" y="2716015"/>
            <a:ext cx="667179" cy="667179"/>
          </a:xfrm>
          <a:prstGeom prst="ellipse">
            <a:avLst/>
          </a:prstGeom>
          <a:solidFill>
            <a:srgbClr val="FFCCCC"/>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2">
                  <a:lumMod val="60000"/>
                  <a:lumOff val="40000"/>
                </a:schemeClr>
              </a:solidFill>
            </a:endParaRPr>
          </a:p>
        </p:txBody>
      </p:sp>
      <p:sp>
        <p:nvSpPr>
          <p:cNvPr id="28" name="文本框 27">
            <a:extLst>
              <a:ext uri="{FF2B5EF4-FFF2-40B4-BE49-F238E27FC236}">
                <a16:creationId xmlns:a16="http://schemas.microsoft.com/office/drawing/2014/main" id="{FAE9CE05-0FB2-42BA-86BC-13DEDCF4E179}"/>
              </a:ext>
            </a:extLst>
          </p:cNvPr>
          <p:cNvSpPr txBox="1"/>
          <p:nvPr/>
        </p:nvSpPr>
        <p:spPr>
          <a:xfrm>
            <a:off x="1528116" y="1612776"/>
            <a:ext cx="667179" cy="338554"/>
          </a:xfrm>
          <a:prstGeom prst="rect">
            <a:avLst/>
          </a:prstGeom>
          <a:noFill/>
        </p:spPr>
        <p:txBody>
          <a:bodyPr wrap="square" rtlCol="0">
            <a:spAutoFit/>
          </a:bodyPr>
          <a:lstStyle/>
          <a:p>
            <a:pPr algn="ctr"/>
            <a:r>
              <a:rPr lang="en-US" sz="1600" dirty="0"/>
              <a:t>i1</a:t>
            </a:r>
          </a:p>
        </p:txBody>
      </p:sp>
      <p:sp>
        <p:nvSpPr>
          <p:cNvPr id="29" name="文本框 28">
            <a:extLst>
              <a:ext uri="{FF2B5EF4-FFF2-40B4-BE49-F238E27FC236}">
                <a16:creationId xmlns:a16="http://schemas.microsoft.com/office/drawing/2014/main" id="{B01DF62F-1287-44BB-975C-1CE0754AA53F}"/>
              </a:ext>
            </a:extLst>
          </p:cNvPr>
          <p:cNvSpPr txBox="1"/>
          <p:nvPr/>
        </p:nvSpPr>
        <p:spPr>
          <a:xfrm>
            <a:off x="1545853" y="2881545"/>
            <a:ext cx="667179" cy="338554"/>
          </a:xfrm>
          <a:prstGeom prst="rect">
            <a:avLst/>
          </a:prstGeom>
          <a:noFill/>
        </p:spPr>
        <p:txBody>
          <a:bodyPr wrap="square" rtlCol="0">
            <a:spAutoFit/>
          </a:bodyPr>
          <a:lstStyle/>
          <a:p>
            <a:pPr algn="ctr"/>
            <a:r>
              <a:rPr lang="en-US" sz="1600" dirty="0"/>
              <a:t>i2</a:t>
            </a:r>
          </a:p>
        </p:txBody>
      </p:sp>
      <p:sp>
        <p:nvSpPr>
          <p:cNvPr id="30" name="文本框 29">
            <a:extLst>
              <a:ext uri="{FF2B5EF4-FFF2-40B4-BE49-F238E27FC236}">
                <a16:creationId xmlns:a16="http://schemas.microsoft.com/office/drawing/2014/main" id="{340A324D-97F6-4DAA-9EB7-32DDE4E91FE2}"/>
              </a:ext>
            </a:extLst>
          </p:cNvPr>
          <p:cNvSpPr txBox="1"/>
          <p:nvPr/>
        </p:nvSpPr>
        <p:spPr>
          <a:xfrm>
            <a:off x="3520749" y="1616444"/>
            <a:ext cx="667179" cy="338554"/>
          </a:xfrm>
          <a:prstGeom prst="rect">
            <a:avLst/>
          </a:prstGeom>
          <a:noFill/>
        </p:spPr>
        <p:txBody>
          <a:bodyPr wrap="square" rtlCol="0">
            <a:spAutoFit/>
          </a:bodyPr>
          <a:lstStyle/>
          <a:p>
            <a:pPr algn="ctr"/>
            <a:r>
              <a:rPr lang="en-US" sz="1600" dirty="0"/>
              <a:t>h1</a:t>
            </a:r>
          </a:p>
        </p:txBody>
      </p:sp>
      <p:sp>
        <p:nvSpPr>
          <p:cNvPr id="31" name="文本框 30">
            <a:extLst>
              <a:ext uri="{FF2B5EF4-FFF2-40B4-BE49-F238E27FC236}">
                <a16:creationId xmlns:a16="http://schemas.microsoft.com/office/drawing/2014/main" id="{C540E4D5-6612-4AA1-8DA2-B7C69F43016A}"/>
              </a:ext>
            </a:extLst>
          </p:cNvPr>
          <p:cNvSpPr txBox="1"/>
          <p:nvPr/>
        </p:nvSpPr>
        <p:spPr>
          <a:xfrm>
            <a:off x="3534856" y="2869316"/>
            <a:ext cx="667179" cy="338554"/>
          </a:xfrm>
          <a:prstGeom prst="rect">
            <a:avLst/>
          </a:prstGeom>
          <a:noFill/>
        </p:spPr>
        <p:txBody>
          <a:bodyPr wrap="square" rtlCol="0">
            <a:spAutoFit/>
          </a:bodyPr>
          <a:lstStyle/>
          <a:p>
            <a:pPr algn="ctr"/>
            <a:r>
              <a:rPr lang="en-US" sz="1600" dirty="0"/>
              <a:t>h2</a:t>
            </a:r>
          </a:p>
        </p:txBody>
      </p:sp>
      <p:sp>
        <p:nvSpPr>
          <p:cNvPr id="32" name="文本框 31">
            <a:extLst>
              <a:ext uri="{FF2B5EF4-FFF2-40B4-BE49-F238E27FC236}">
                <a16:creationId xmlns:a16="http://schemas.microsoft.com/office/drawing/2014/main" id="{D499389E-6417-49C1-A44C-6649957145BD}"/>
              </a:ext>
            </a:extLst>
          </p:cNvPr>
          <p:cNvSpPr txBox="1"/>
          <p:nvPr/>
        </p:nvSpPr>
        <p:spPr>
          <a:xfrm>
            <a:off x="5440177" y="1608934"/>
            <a:ext cx="667179" cy="338554"/>
          </a:xfrm>
          <a:prstGeom prst="rect">
            <a:avLst/>
          </a:prstGeom>
          <a:noFill/>
        </p:spPr>
        <p:txBody>
          <a:bodyPr wrap="square" rtlCol="0">
            <a:spAutoFit/>
          </a:bodyPr>
          <a:lstStyle/>
          <a:p>
            <a:pPr algn="ctr"/>
            <a:r>
              <a:rPr lang="en-US" sz="1600" dirty="0"/>
              <a:t>o1</a:t>
            </a:r>
          </a:p>
        </p:txBody>
      </p:sp>
      <p:sp>
        <p:nvSpPr>
          <p:cNvPr id="33" name="文本框 32">
            <a:extLst>
              <a:ext uri="{FF2B5EF4-FFF2-40B4-BE49-F238E27FC236}">
                <a16:creationId xmlns:a16="http://schemas.microsoft.com/office/drawing/2014/main" id="{97431D1B-0DD7-41C7-A8CF-2EB3D5CF250A}"/>
              </a:ext>
            </a:extLst>
          </p:cNvPr>
          <p:cNvSpPr txBox="1"/>
          <p:nvPr/>
        </p:nvSpPr>
        <p:spPr>
          <a:xfrm>
            <a:off x="5440176" y="2866557"/>
            <a:ext cx="667179" cy="338554"/>
          </a:xfrm>
          <a:prstGeom prst="rect">
            <a:avLst/>
          </a:prstGeom>
          <a:noFill/>
        </p:spPr>
        <p:txBody>
          <a:bodyPr wrap="square" rtlCol="0">
            <a:spAutoFit/>
          </a:bodyPr>
          <a:lstStyle/>
          <a:p>
            <a:pPr algn="ctr"/>
            <a:r>
              <a:rPr lang="en-US" sz="1600" dirty="0"/>
              <a:t>o2</a:t>
            </a:r>
          </a:p>
        </p:txBody>
      </p:sp>
      <p:sp>
        <p:nvSpPr>
          <p:cNvPr id="34" name="文本框 33">
            <a:extLst>
              <a:ext uri="{FF2B5EF4-FFF2-40B4-BE49-F238E27FC236}">
                <a16:creationId xmlns:a16="http://schemas.microsoft.com/office/drawing/2014/main" id="{E455C16F-575E-43F5-963D-DFA80F59CA7D}"/>
              </a:ext>
            </a:extLst>
          </p:cNvPr>
          <p:cNvSpPr txBox="1"/>
          <p:nvPr/>
        </p:nvSpPr>
        <p:spPr>
          <a:xfrm>
            <a:off x="6746537" y="1612254"/>
            <a:ext cx="667179" cy="338554"/>
          </a:xfrm>
          <a:prstGeom prst="rect">
            <a:avLst/>
          </a:prstGeom>
          <a:noFill/>
        </p:spPr>
        <p:txBody>
          <a:bodyPr wrap="square" rtlCol="0">
            <a:spAutoFit/>
          </a:bodyPr>
          <a:lstStyle/>
          <a:p>
            <a:pPr algn="ctr"/>
            <a:r>
              <a:rPr lang="en-US" sz="1600" dirty="0"/>
              <a:t>t1</a:t>
            </a:r>
          </a:p>
        </p:txBody>
      </p:sp>
      <p:sp>
        <p:nvSpPr>
          <p:cNvPr id="35" name="文本框 34">
            <a:extLst>
              <a:ext uri="{FF2B5EF4-FFF2-40B4-BE49-F238E27FC236}">
                <a16:creationId xmlns:a16="http://schemas.microsoft.com/office/drawing/2014/main" id="{2C015B52-8D87-443E-9147-BDAD1A20216C}"/>
              </a:ext>
            </a:extLst>
          </p:cNvPr>
          <p:cNvSpPr txBox="1"/>
          <p:nvPr/>
        </p:nvSpPr>
        <p:spPr>
          <a:xfrm>
            <a:off x="6735893" y="2869161"/>
            <a:ext cx="667179" cy="338554"/>
          </a:xfrm>
          <a:prstGeom prst="rect">
            <a:avLst/>
          </a:prstGeom>
          <a:noFill/>
        </p:spPr>
        <p:txBody>
          <a:bodyPr wrap="square" rtlCol="0">
            <a:spAutoFit/>
          </a:bodyPr>
          <a:lstStyle/>
          <a:p>
            <a:pPr algn="ctr"/>
            <a:r>
              <a:rPr lang="en-US" sz="1600" dirty="0"/>
              <a:t>t2</a:t>
            </a:r>
          </a:p>
        </p:txBody>
      </p:sp>
      <mc:AlternateContent xmlns:mc="http://schemas.openxmlformats.org/markup-compatibility/2006" xmlns:a14="http://schemas.microsoft.com/office/drawing/2010/main">
        <mc:Choice Requires="a14">
          <p:sp>
            <p:nvSpPr>
              <p:cNvPr id="36" name="矩形 35">
                <a:extLst>
                  <a:ext uri="{FF2B5EF4-FFF2-40B4-BE49-F238E27FC236}">
                    <a16:creationId xmlns:a16="http://schemas.microsoft.com/office/drawing/2014/main" id="{B8622CD8-DADF-4220-BF85-FFB6F9CE3ABE}"/>
                  </a:ext>
                </a:extLst>
              </p:cNvPr>
              <p:cNvSpPr/>
              <p:nvPr/>
            </p:nvSpPr>
            <p:spPr>
              <a:xfrm>
                <a:off x="4337995" y="1115021"/>
                <a:ext cx="682943"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𝑜</m:t>
                          </m:r>
                        </m:sub>
                      </m:sSub>
                    </m:oMath>
                  </m:oMathPara>
                </a14:m>
                <a:endParaRPr lang="en-US" dirty="0"/>
              </a:p>
            </p:txBody>
          </p:sp>
        </mc:Choice>
        <mc:Fallback xmlns="">
          <p:sp>
            <p:nvSpPr>
              <p:cNvPr id="36" name="矩形 35">
                <a:extLst>
                  <a:ext uri="{FF2B5EF4-FFF2-40B4-BE49-F238E27FC236}">
                    <a16:creationId xmlns:a16="http://schemas.microsoft.com/office/drawing/2014/main" id="{B8622CD8-DADF-4220-BF85-FFB6F9CE3ABE}"/>
                  </a:ext>
                </a:extLst>
              </p:cNvPr>
              <p:cNvSpPr>
                <a:spLocks noRot="1" noChangeAspect="1" noMove="1" noResize="1" noEditPoints="1" noAdjustHandles="1" noChangeArrowheads="1" noChangeShapeType="1" noTextEdit="1"/>
              </p:cNvSpPr>
              <p:nvPr/>
            </p:nvSpPr>
            <p:spPr>
              <a:xfrm>
                <a:off x="4337995" y="1115021"/>
                <a:ext cx="682943" cy="381515"/>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矩形 36">
                <a:extLst>
                  <a:ext uri="{FF2B5EF4-FFF2-40B4-BE49-F238E27FC236}">
                    <a16:creationId xmlns:a16="http://schemas.microsoft.com/office/drawing/2014/main" id="{937FDD97-88BB-419F-A901-1A816A78D702}"/>
                  </a:ext>
                </a:extLst>
              </p:cNvPr>
              <p:cNvSpPr/>
              <p:nvPr/>
            </p:nvSpPr>
            <p:spPr>
              <a:xfrm>
                <a:off x="2440222" y="1139553"/>
                <a:ext cx="639534" cy="38151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𝑖</m:t>
                          </m:r>
                          <m:r>
                            <a:rPr lang="en-US" i="1">
                              <a:latin typeface="Cambria Math" panose="02040503050406030204" pitchFamily="18" charset="0"/>
                            </a:rPr>
                            <m:t>,</m:t>
                          </m:r>
                          <m:r>
                            <a:rPr lang="en-US" b="0" i="1" smtClean="0">
                              <a:latin typeface="Cambria Math" panose="02040503050406030204" pitchFamily="18" charset="0"/>
                            </a:rPr>
                            <m:t>𝑜</m:t>
                          </m:r>
                        </m:sub>
                      </m:sSub>
                    </m:oMath>
                  </m:oMathPara>
                </a14:m>
                <a:endParaRPr lang="en-US" dirty="0"/>
              </a:p>
            </p:txBody>
          </p:sp>
        </mc:Choice>
        <mc:Fallback xmlns="">
          <p:sp>
            <p:nvSpPr>
              <p:cNvPr id="37" name="矩形 36">
                <a:extLst>
                  <a:ext uri="{FF2B5EF4-FFF2-40B4-BE49-F238E27FC236}">
                    <a16:creationId xmlns:a16="http://schemas.microsoft.com/office/drawing/2014/main" id="{937FDD97-88BB-419F-A901-1A816A78D702}"/>
                  </a:ext>
                </a:extLst>
              </p:cNvPr>
              <p:cNvSpPr>
                <a:spLocks noRot="1" noChangeAspect="1" noMove="1" noResize="1" noEditPoints="1" noAdjustHandles="1" noChangeArrowheads="1" noChangeShapeType="1" noTextEdit="1"/>
              </p:cNvSpPr>
              <p:nvPr/>
            </p:nvSpPr>
            <p:spPr>
              <a:xfrm>
                <a:off x="2440222" y="1139553"/>
                <a:ext cx="639534" cy="381515"/>
              </a:xfrm>
              <a:prstGeom prst="rect">
                <a:avLst/>
              </a:prstGeom>
              <a:blipFill>
                <a:blip r:embed="rId6"/>
                <a:stretch>
                  <a:fillRect/>
                </a:stretch>
              </a:blipFill>
            </p:spPr>
            <p:txBody>
              <a:bodyPr/>
              <a:lstStyle/>
              <a:p>
                <a:r>
                  <a:rPr lang="en-US">
                    <a:noFill/>
                  </a:rPr>
                  <a:t> </a:t>
                </a:r>
              </a:p>
            </p:txBody>
          </p:sp>
        </mc:Fallback>
      </mc:AlternateContent>
      <p:sp>
        <p:nvSpPr>
          <p:cNvPr id="4" name="矩形: 圆角 3">
            <a:extLst>
              <a:ext uri="{FF2B5EF4-FFF2-40B4-BE49-F238E27FC236}">
                <a16:creationId xmlns:a16="http://schemas.microsoft.com/office/drawing/2014/main" id="{9764FDC9-FE3A-4CE6-96CE-282A4E3C47FF}"/>
              </a:ext>
            </a:extLst>
          </p:cNvPr>
          <p:cNvSpPr/>
          <p:nvPr/>
        </p:nvSpPr>
        <p:spPr>
          <a:xfrm>
            <a:off x="916982" y="4033050"/>
            <a:ext cx="849935" cy="479834"/>
          </a:xfrm>
          <a:prstGeom prst="round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框 5">
            <a:extLst>
              <a:ext uri="{FF2B5EF4-FFF2-40B4-BE49-F238E27FC236}">
                <a16:creationId xmlns:a16="http://schemas.microsoft.com/office/drawing/2014/main" id="{E99F48EA-26CB-494B-AC38-D324F727B1CA}"/>
              </a:ext>
            </a:extLst>
          </p:cNvPr>
          <p:cNvSpPr txBox="1"/>
          <p:nvPr/>
        </p:nvSpPr>
        <p:spPr>
          <a:xfrm>
            <a:off x="889726" y="4088301"/>
            <a:ext cx="849935" cy="369332"/>
          </a:xfrm>
          <a:prstGeom prst="rect">
            <a:avLst/>
          </a:prstGeom>
          <a:noFill/>
        </p:spPr>
        <p:txBody>
          <a:bodyPr wrap="square" rtlCol="0">
            <a:spAutoFit/>
          </a:bodyPr>
          <a:lstStyle/>
          <a:p>
            <a:pPr algn="ctr"/>
            <a:r>
              <a:rPr lang="en-US" dirty="0"/>
              <a:t>I</a:t>
            </a:r>
          </a:p>
        </p:txBody>
      </p:sp>
      <p:sp>
        <p:nvSpPr>
          <p:cNvPr id="40" name="矩形: 圆角 39">
            <a:extLst>
              <a:ext uri="{FF2B5EF4-FFF2-40B4-BE49-F238E27FC236}">
                <a16:creationId xmlns:a16="http://schemas.microsoft.com/office/drawing/2014/main" id="{0433A3E5-F381-491B-8B8B-489090A4A4E1}"/>
              </a:ext>
            </a:extLst>
          </p:cNvPr>
          <p:cNvSpPr/>
          <p:nvPr/>
        </p:nvSpPr>
        <p:spPr>
          <a:xfrm>
            <a:off x="907682" y="4850131"/>
            <a:ext cx="849935" cy="479834"/>
          </a:xfrm>
          <a:prstGeom prst="round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1" name="文本框 40">
                <a:extLst>
                  <a:ext uri="{FF2B5EF4-FFF2-40B4-BE49-F238E27FC236}">
                    <a16:creationId xmlns:a16="http://schemas.microsoft.com/office/drawing/2014/main" id="{2A420C8D-4AF7-46A1-A265-C2F9A11DE558}"/>
                  </a:ext>
                </a:extLst>
              </p:cNvPr>
              <p:cNvSpPr txBox="1"/>
              <p:nvPr/>
            </p:nvSpPr>
            <p:spPr>
              <a:xfrm>
                <a:off x="880426" y="4905382"/>
                <a:ext cx="849935" cy="38151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𝑊</m:t>
                          </m:r>
                        </m:e>
                        <m:sub>
                          <m:r>
                            <a:rPr lang="en-US" i="1">
                              <a:latin typeface="Cambria Math" panose="02040503050406030204" pitchFamily="18" charset="0"/>
                            </a:rPr>
                            <m:t>𝑖</m:t>
                          </m:r>
                          <m:r>
                            <a:rPr lang="en-US" i="1">
                              <a:latin typeface="Cambria Math" panose="02040503050406030204" pitchFamily="18" charset="0"/>
                            </a:rPr>
                            <m:t>,</m:t>
                          </m:r>
                          <m:r>
                            <a:rPr lang="en-US" i="1">
                              <a:latin typeface="Cambria Math" panose="02040503050406030204" pitchFamily="18" charset="0"/>
                            </a:rPr>
                            <m:t>𝑜</m:t>
                          </m:r>
                        </m:sub>
                      </m:sSub>
                    </m:oMath>
                  </m:oMathPara>
                </a14:m>
                <a:endParaRPr lang="en-US" dirty="0"/>
              </a:p>
            </p:txBody>
          </p:sp>
        </mc:Choice>
        <mc:Fallback xmlns="">
          <p:sp>
            <p:nvSpPr>
              <p:cNvPr id="41" name="文本框 40">
                <a:extLst>
                  <a:ext uri="{FF2B5EF4-FFF2-40B4-BE49-F238E27FC236}">
                    <a16:creationId xmlns:a16="http://schemas.microsoft.com/office/drawing/2014/main" id="{2A420C8D-4AF7-46A1-A265-C2F9A11DE558}"/>
                  </a:ext>
                </a:extLst>
              </p:cNvPr>
              <p:cNvSpPr txBox="1">
                <a:spLocks noRot="1" noChangeAspect="1" noMove="1" noResize="1" noEditPoints="1" noAdjustHandles="1" noChangeArrowheads="1" noChangeShapeType="1" noTextEdit="1"/>
              </p:cNvSpPr>
              <p:nvPr/>
            </p:nvSpPr>
            <p:spPr>
              <a:xfrm>
                <a:off x="880426" y="4905382"/>
                <a:ext cx="849935" cy="381515"/>
              </a:xfrm>
              <a:prstGeom prst="rect">
                <a:avLst/>
              </a:prstGeom>
              <a:blipFill>
                <a:blip r:embed="rId7"/>
                <a:stretch>
                  <a:fillRect/>
                </a:stretch>
              </a:blipFill>
            </p:spPr>
            <p:txBody>
              <a:bodyPr/>
              <a:lstStyle/>
              <a:p>
                <a:r>
                  <a:rPr lang="en-US">
                    <a:noFill/>
                  </a:rPr>
                  <a:t> </a:t>
                </a:r>
              </a:p>
            </p:txBody>
          </p:sp>
        </mc:Fallback>
      </mc:AlternateContent>
      <p:sp>
        <p:nvSpPr>
          <p:cNvPr id="42" name="矩形: 圆角 41">
            <a:extLst>
              <a:ext uri="{FF2B5EF4-FFF2-40B4-BE49-F238E27FC236}">
                <a16:creationId xmlns:a16="http://schemas.microsoft.com/office/drawing/2014/main" id="{374C5611-2B99-4B89-9FE6-D8F8185AA91B}"/>
              </a:ext>
            </a:extLst>
          </p:cNvPr>
          <p:cNvSpPr/>
          <p:nvPr/>
        </p:nvSpPr>
        <p:spPr>
          <a:xfrm>
            <a:off x="2840042" y="4425548"/>
            <a:ext cx="849935" cy="479834"/>
          </a:xfrm>
          <a:prstGeom prst="roundRect">
            <a:avLst/>
          </a:prstGeom>
          <a:noFill/>
          <a:ln w="38100">
            <a:solidFill>
              <a:srgbClr val="F9D8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3" name="文本框 42">
                <a:extLst>
                  <a:ext uri="{FF2B5EF4-FFF2-40B4-BE49-F238E27FC236}">
                    <a16:creationId xmlns:a16="http://schemas.microsoft.com/office/drawing/2014/main" id="{D39D12D3-1ACE-4E67-908A-EF9C4390D45B}"/>
                  </a:ext>
                </a:extLst>
              </p:cNvPr>
              <p:cNvSpPr txBox="1"/>
              <p:nvPr/>
            </p:nvSpPr>
            <p:spPr>
              <a:xfrm>
                <a:off x="2812786" y="4480799"/>
                <a:ext cx="849935" cy="369332"/>
              </a:xfrm>
              <a:prstGeom prst="rect">
                <a:avLst/>
              </a:prstGeom>
              <a:noFill/>
            </p:spPr>
            <p:txBody>
              <a:bodyPr wrap="square" rtlCol="0">
                <a:spAutoFit/>
              </a:bodyPr>
              <a:lstStyle/>
              <a:p>
                <a:pPr algn="ctr"/>
                <a:r>
                  <a:rPr lang="en-US" b="0" dirty="0"/>
                  <a:t> </a:t>
                </a:r>
                <a14:m>
                  <m:oMath xmlns:m="http://schemas.openxmlformats.org/officeDocument/2006/math">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𝐻</m:t>
                        </m:r>
                      </m:e>
                      <m:sub>
                        <m:r>
                          <a:rPr lang="en-US" b="0" i="1" smtClean="0">
                            <a:latin typeface="Cambria Math" panose="02040503050406030204" pitchFamily="18" charset="0"/>
                          </a:rPr>
                          <m:t>𝑖𝑛</m:t>
                        </m:r>
                      </m:sub>
                    </m:sSub>
                  </m:oMath>
                </a14:m>
                <a:endParaRPr lang="en-US" dirty="0"/>
              </a:p>
            </p:txBody>
          </p:sp>
        </mc:Choice>
        <mc:Fallback xmlns="">
          <p:sp>
            <p:nvSpPr>
              <p:cNvPr id="43" name="文本框 42">
                <a:extLst>
                  <a:ext uri="{FF2B5EF4-FFF2-40B4-BE49-F238E27FC236}">
                    <a16:creationId xmlns:a16="http://schemas.microsoft.com/office/drawing/2014/main" id="{D39D12D3-1ACE-4E67-908A-EF9C4390D45B}"/>
                  </a:ext>
                </a:extLst>
              </p:cNvPr>
              <p:cNvSpPr txBox="1">
                <a:spLocks noRot="1" noChangeAspect="1" noMove="1" noResize="1" noEditPoints="1" noAdjustHandles="1" noChangeArrowheads="1" noChangeShapeType="1" noTextEdit="1"/>
              </p:cNvSpPr>
              <p:nvPr/>
            </p:nvSpPr>
            <p:spPr>
              <a:xfrm>
                <a:off x="2812786" y="4480799"/>
                <a:ext cx="849935" cy="369332"/>
              </a:xfrm>
              <a:prstGeom prst="rect">
                <a:avLst/>
              </a:prstGeom>
              <a:blipFill>
                <a:blip r:embed="rId8"/>
                <a:stretch>
                  <a:fillRect/>
                </a:stretch>
              </a:blipFill>
            </p:spPr>
            <p:txBody>
              <a:bodyPr/>
              <a:lstStyle/>
              <a:p>
                <a:r>
                  <a:rPr lang="en-US">
                    <a:noFill/>
                  </a:rPr>
                  <a:t> </a:t>
                </a:r>
              </a:p>
            </p:txBody>
          </p:sp>
        </mc:Fallback>
      </mc:AlternateContent>
      <p:sp>
        <p:nvSpPr>
          <p:cNvPr id="44" name="矩形: 圆角 43">
            <a:extLst>
              <a:ext uri="{FF2B5EF4-FFF2-40B4-BE49-F238E27FC236}">
                <a16:creationId xmlns:a16="http://schemas.microsoft.com/office/drawing/2014/main" id="{3116DC36-5699-4E78-B26B-84CFAADD2BCF}"/>
              </a:ext>
            </a:extLst>
          </p:cNvPr>
          <p:cNvSpPr/>
          <p:nvPr/>
        </p:nvSpPr>
        <p:spPr>
          <a:xfrm>
            <a:off x="4617498" y="4426976"/>
            <a:ext cx="849935" cy="479834"/>
          </a:xfrm>
          <a:prstGeom prst="roundRect">
            <a:avLst/>
          </a:prstGeom>
          <a:noFill/>
          <a:ln w="38100">
            <a:solidFill>
              <a:srgbClr val="F9D8A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45" name="文本框 44">
                <a:extLst>
                  <a:ext uri="{FF2B5EF4-FFF2-40B4-BE49-F238E27FC236}">
                    <a16:creationId xmlns:a16="http://schemas.microsoft.com/office/drawing/2014/main" id="{1D603D45-A415-4AC8-926A-0DBFA44BFE79}"/>
                  </a:ext>
                </a:extLst>
              </p:cNvPr>
              <p:cNvSpPr txBox="1"/>
              <p:nvPr/>
            </p:nvSpPr>
            <p:spPr>
              <a:xfrm>
                <a:off x="4590242" y="4482227"/>
                <a:ext cx="849935" cy="36933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𝐻</m:t>
                      </m:r>
                    </m:oMath>
                  </m:oMathPara>
                </a14:m>
                <a:endParaRPr lang="en-US" dirty="0"/>
              </a:p>
            </p:txBody>
          </p:sp>
        </mc:Choice>
        <mc:Fallback xmlns="">
          <p:sp>
            <p:nvSpPr>
              <p:cNvPr id="45" name="文本框 44">
                <a:extLst>
                  <a:ext uri="{FF2B5EF4-FFF2-40B4-BE49-F238E27FC236}">
                    <a16:creationId xmlns:a16="http://schemas.microsoft.com/office/drawing/2014/main" id="{1D603D45-A415-4AC8-926A-0DBFA44BFE79}"/>
                  </a:ext>
                </a:extLst>
              </p:cNvPr>
              <p:cNvSpPr txBox="1">
                <a:spLocks noRot="1" noChangeAspect="1" noMove="1" noResize="1" noEditPoints="1" noAdjustHandles="1" noChangeArrowheads="1" noChangeShapeType="1" noTextEdit="1"/>
              </p:cNvSpPr>
              <p:nvPr/>
            </p:nvSpPr>
            <p:spPr>
              <a:xfrm>
                <a:off x="4590242" y="4482227"/>
                <a:ext cx="849935" cy="369332"/>
              </a:xfrm>
              <a:prstGeom prst="rect">
                <a:avLst/>
              </a:prstGeom>
              <a:blipFill>
                <a:blip r:embed="rId9"/>
                <a:stretch>
                  <a:fillRect/>
                </a:stretch>
              </a:blipFill>
            </p:spPr>
            <p:txBody>
              <a:bodyPr/>
              <a:lstStyle/>
              <a:p>
                <a:r>
                  <a:rPr lang="en-US">
                    <a:noFill/>
                  </a:rPr>
                  <a:t> </a:t>
                </a:r>
              </a:p>
            </p:txBody>
          </p:sp>
        </mc:Fallback>
      </mc:AlternateContent>
      <p:sp>
        <p:nvSpPr>
          <p:cNvPr id="46" name="矩形: 圆角 45">
            <a:extLst>
              <a:ext uri="{FF2B5EF4-FFF2-40B4-BE49-F238E27FC236}">
                <a16:creationId xmlns:a16="http://schemas.microsoft.com/office/drawing/2014/main" id="{B6867A66-D49F-4865-ACFE-7B9EB71C110A}"/>
              </a:ext>
            </a:extLst>
          </p:cNvPr>
          <p:cNvSpPr/>
          <p:nvPr/>
        </p:nvSpPr>
        <p:spPr>
          <a:xfrm>
            <a:off x="4639117" y="5223555"/>
            <a:ext cx="849935" cy="479834"/>
          </a:xfrm>
          <a:prstGeom prst="round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47" name="文本框 46">
                <a:extLst>
                  <a:ext uri="{FF2B5EF4-FFF2-40B4-BE49-F238E27FC236}">
                    <a16:creationId xmlns:a16="http://schemas.microsoft.com/office/drawing/2014/main" id="{8E8A399D-554D-4DE1-9B72-6378F77746B4}"/>
                  </a:ext>
                </a:extLst>
              </p:cNvPr>
              <p:cNvSpPr txBox="1"/>
              <p:nvPr/>
            </p:nvSpPr>
            <p:spPr>
              <a:xfrm>
                <a:off x="4611861" y="5278806"/>
                <a:ext cx="849935" cy="381515"/>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𝑊</m:t>
                          </m:r>
                        </m:e>
                        <m:sub>
                          <m:r>
                            <a:rPr lang="en-US" b="0" i="1" smtClean="0">
                              <a:latin typeface="Cambria Math" panose="02040503050406030204" pitchFamily="18" charset="0"/>
                            </a:rPr>
                            <m:t>h</m:t>
                          </m:r>
                          <m:r>
                            <a:rPr lang="en-US" i="1">
                              <a:latin typeface="Cambria Math" panose="02040503050406030204" pitchFamily="18" charset="0"/>
                            </a:rPr>
                            <m:t>,</m:t>
                          </m:r>
                          <m:r>
                            <a:rPr lang="en-US" i="1">
                              <a:latin typeface="Cambria Math" panose="02040503050406030204" pitchFamily="18" charset="0"/>
                            </a:rPr>
                            <m:t>𝑜</m:t>
                          </m:r>
                        </m:sub>
                      </m:sSub>
                    </m:oMath>
                  </m:oMathPara>
                </a14:m>
                <a:endParaRPr lang="en-US" dirty="0"/>
              </a:p>
            </p:txBody>
          </p:sp>
        </mc:Choice>
        <mc:Fallback xmlns="">
          <p:sp>
            <p:nvSpPr>
              <p:cNvPr id="47" name="文本框 46">
                <a:extLst>
                  <a:ext uri="{FF2B5EF4-FFF2-40B4-BE49-F238E27FC236}">
                    <a16:creationId xmlns:a16="http://schemas.microsoft.com/office/drawing/2014/main" id="{8E8A399D-554D-4DE1-9B72-6378F77746B4}"/>
                  </a:ext>
                </a:extLst>
              </p:cNvPr>
              <p:cNvSpPr txBox="1">
                <a:spLocks noRot="1" noChangeAspect="1" noMove="1" noResize="1" noEditPoints="1" noAdjustHandles="1" noChangeArrowheads="1" noChangeShapeType="1" noTextEdit="1"/>
              </p:cNvSpPr>
              <p:nvPr/>
            </p:nvSpPr>
            <p:spPr>
              <a:xfrm>
                <a:off x="4611861" y="5278806"/>
                <a:ext cx="849935" cy="381515"/>
              </a:xfrm>
              <a:prstGeom prst="rect">
                <a:avLst/>
              </a:prstGeom>
              <a:blipFill>
                <a:blip r:embed="rId10"/>
                <a:stretch>
                  <a:fillRect/>
                </a:stretch>
              </a:blipFill>
            </p:spPr>
            <p:txBody>
              <a:bodyPr/>
              <a:lstStyle/>
              <a:p>
                <a:r>
                  <a:rPr lang="en-US">
                    <a:noFill/>
                  </a:rPr>
                  <a:t> </a:t>
                </a:r>
              </a:p>
            </p:txBody>
          </p:sp>
        </mc:Fallback>
      </mc:AlternateContent>
      <p:sp>
        <p:nvSpPr>
          <p:cNvPr id="48" name="矩形: 圆角 47">
            <a:extLst>
              <a:ext uri="{FF2B5EF4-FFF2-40B4-BE49-F238E27FC236}">
                <a16:creationId xmlns:a16="http://schemas.microsoft.com/office/drawing/2014/main" id="{E12EBB1C-D900-47EC-BD81-1106159B2550}"/>
              </a:ext>
            </a:extLst>
          </p:cNvPr>
          <p:cNvSpPr/>
          <p:nvPr/>
        </p:nvSpPr>
        <p:spPr>
          <a:xfrm>
            <a:off x="6487551" y="4810582"/>
            <a:ext cx="849935" cy="479834"/>
          </a:xfrm>
          <a:prstGeom prst="roundRect">
            <a:avLst/>
          </a:prstGeom>
          <a:noFill/>
          <a:ln w="38100">
            <a:solidFill>
              <a:srgbClr val="F9D8A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49" name="文本框 48">
                <a:extLst>
                  <a:ext uri="{FF2B5EF4-FFF2-40B4-BE49-F238E27FC236}">
                    <a16:creationId xmlns:a16="http://schemas.microsoft.com/office/drawing/2014/main" id="{440858A9-C23F-45EC-AD51-5200EB099E7D}"/>
                  </a:ext>
                </a:extLst>
              </p:cNvPr>
              <p:cNvSpPr txBox="1"/>
              <p:nvPr/>
            </p:nvSpPr>
            <p:spPr>
              <a:xfrm>
                <a:off x="6460295" y="4865833"/>
                <a:ext cx="849935" cy="369332"/>
              </a:xfrm>
              <a:prstGeom prst="rect">
                <a:avLst/>
              </a:prstGeom>
              <a:noFill/>
            </p:spPr>
            <p:txBody>
              <a:bodyPr wrap="square" rtlCol="0">
                <a:spAutoFit/>
              </a:bodyPr>
              <a:lstStyle/>
              <a:p>
                <a:pPr algn="ctr"/>
                <a:r>
                  <a:rPr lang="en-US" b="0" dirty="0"/>
                  <a:t> </a:t>
                </a:r>
                <a14:m>
                  <m:oMath xmlns:m="http://schemas.openxmlformats.org/officeDocument/2006/math">
                    <m:r>
                      <a:rPr lang="en-US" b="0" i="1" smtClean="0">
                        <a:latin typeface="Cambria Math" panose="02040503050406030204" pitchFamily="18" charset="0"/>
                      </a:rPr>
                      <m:t> </m:t>
                    </m:r>
                    <m:sSub>
                      <m:sSubPr>
                        <m:ctrlPr>
                          <a:rPr lang="en-US" i="1" smtClean="0">
                            <a:latin typeface="Cambria Math" panose="02040503050406030204" pitchFamily="18" charset="0"/>
                          </a:rPr>
                        </m:ctrlPr>
                      </m:sSubPr>
                      <m:e>
                        <m:r>
                          <a:rPr lang="en-US" b="0" i="1" smtClean="0">
                            <a:latin typeface="Cambria Math" panose="02040503050406030204" pitchFamily="18" charset="0"/>
                          </a:rPr>
                          <m:t>𝑂</m:t>
                        </m:r>
                      </m:e>
                      <m:sub>
                        <m:r>
                          <a:rPr lang="en-US" b="0" i="1" smtClean="0">
                            <a:latin typeface="Cambria Math" panose="02040503050406030204" pitchFamily="18" charset="0"/>
                          </a:rPr>
                          <m:t>𝑖𝑛</m:t>
                        </m:r>
                      </m:sub>
                    </m:sSub>
                  </m:oMath>
                </a14:m>
                <a:endParaRPr lang="en-US" dirty="0"/>
              </a:p>
            </p:txBody>
          </p:sp>
        </mc:Choice>
        <mc:Fallback xmlns="">
          <p:sp>
            <p:nvSpPr>
              <p:cNvPr id="49" name="文本框 48">
                <a:extLst>
                  <a:ext uri="{FF2B5EF4-FFF2-40B4-BE49-F238E27FC236}">
                    <a16:creationId xmlns:a16="http://schemas.microsoft.com/office/drawing/2014/main" id="{440858A9-C23F-45EC-AD51-5200EB099E7D}"/>
                  </a:ext>
                </a:extLst>
              </p:cNvPr>
              <p:cNvSpPr txBox="1">
                <a:spLocks noRot="1" noChangeAspect="1" noMove="1" noResize="1" noEditPoints="1" noAdjustHandles="1" noChangeArrowheads="1" noChangeShapeType="1" noTextEdit="1"/>
              </p:cNvSpPr>
              <p:nvPr/>
            </p:nvSpPr>
            <p:spPr>
              <a:xfrm>
                <a:off x="6460295" y="4865833"/>
                <a:ext cx="849935" cy="369332"/>
              </a:xfrm>
              <a:prstGeom prst="rect">
                <a:avLst/>
              </a:prstGeom>
              <a:blipFill>
                <a:blip r:embed="rId11"/>
                <a:stretch>
                  <a:fillRect/>
                </a:stretch>
              </a:blipFill>
            </p:spPr>
            <p:txBody>
              <a:bodyPr/>
              <a:lstStyle/>
              <a:p>
                <a:r>
                  <a:rPr lang="en-US">
                    <a:noFill/>
                  </a:rPr>
                  <a:t> </a:t>
                </a:r>
              </a:p>
            </p:txBody>
          </p:sp>
        </mc:Fallback>
      </mc:AlternateContent>
      <p:sp>
        <p:nvSpPr>
          <p:cNvPr id="50" name="矩形: 圆角 49">
            <a:extLst>
              <a:ext uri="{FF2B5EF4-FFF2-40B4-BE49-F238E27FC236}">
                <a16:creationId xmlns:a16="http://schemas.microsoft.com/office/drawing/2014/main" id="{A1C5EE5B-81F3-4332-9ACC-CE2B6A11919D}"/>
              </a:ext>
            </a:extLst>
          </p:cNvPr>
          <p:cNvSpPr/>
          <p:nvPr/>
        </p:nvSpPr>
        <p:spPr>
          <a:xfrm>
            <a:off x="8241110" y="4811218"/>
            <a:ext cx="849935" cy="479834"/>
          </a:xfrm>
          <a:prstGeom prst="roundRect">
            <a:avLst/>
          </a:prstGeom>
          <a:noFill/>
          <a:ln w="38100">
            <a:solidFill>
              <a:srgbClr val="F9D8A3"/>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51" name="文本框 50">
                <a:extLst>
                  <a:ext uri="{FF2B5EF4-FFF2-40B4-BE49-F238E27FC236}">
                    <a16:creationId xmlns:a16="http://schemas.microsoft.com/office/drawing/2014/main" id="{3EA47781-94C0-4435-AE56-A5BF8BC9759F}"/>
                  </a:ext>
                </a:extLst>
              </p:cNvPr>
              <p:cNvSpPr txBox="1"/>
              <p:nvPr/>
            </p:nvSpPr>
            <p:spPr>
              <a:xfrm>
                <a:off x="8213854" y="4866469"/>
                <a:ext cx="849935" cy="36933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𝑂</m:t>
                      </m:r>
                    </m:oMath>
                  </m:oMathPara>
                </a14:m>
                <a:endParaRPr lang="en-US" dirty="0"/>
              </a:p>
            </p:txBody>
          </p:sp>
        </mc:Choice>
        <mc:Fallback xmlns="">
          <p:sp>
            <p:nvSpPr>
              <p:cNvPr id="51" name="文本框 50">
                <a:extLst>
                  <a:ext uri="{FF2B5EF4-FFF2-40B4-BE49-F238E27FC236}">
                    <a16:creationId xmlns:a16="http://schemas.microsoft.com/office/drawing/2014/main" id="{3EA47781-94C0-4435-AE56-A5BF8BC9759F}"/>
                  </a:ext>
                </a:extLst>
              </p:cNvPr>
              <p:cNvSpPr txBox="1">
                <a:spLocks noRot="1" noChangeAspect="1" noMove="1" noResize="1" noEditPoints="1" noAdjustHandles="1" noChangeArrowheads="1" noChangeShapeType="1" noTextEdit="1"/>
              </p:cNvSpPr>
              <p:nvPr/>
            </p:nvSpPr>
            <p:spPr>
              <a:xfrm>
                <a:off x="8213854" y="4866469"/>
                <a:ext cx="849935" cy="369332"/>
              </a:xfrm>
              <a:prstGeom prst="rect">
                <a:avLst/>
              </a:prstGeom>
              <a:blipFill>
                <a:blip r:embed="rId12"/>
                <a:stretch>
                  <a:fillRect/>
                </a:stretch>
              </a:blipFill>
            </p:spPr>
            <p:txBody>
              <a:bodyPr/>
              <a:lstStyle/>
              <a:p>
                <a:r>
                  <a:rPr lang="en-US">
                    <a:noFill/>
                  </a:rPr>
                  <a:t> </a:t>
                </a:r>
              </a:p>
            </p:txBody>
          </p:sp>
        </mc:Fallback>
      </mc:AlternateContent>
      <p:sp>
        <p:nvSpPr>
          <p:cNvPr id="52" name="矩形: 圆角 51">
            <a:extLst>
              <a:ext uri="{FF2B5EF4-FFF2-40B4-BE49-F238E27FC236}">
                <a16:creationId xmlns:a16="http://schemas.microsoft.com/office/drawing/2014/main" id="{3D458EDA-53DB-4F63-9F50-60C909F11936}"/>
              </a:ext>
            </a:extLst>
          </p:cNvPr>
          <p:cNvSpPr/>
          <p:nvPr/>
        </p:nvSpPr>
        <p:spPr>
          <a:xfrm>
            <a:off x="8241110" y="5513597"/>
            <a:ext cx="849935" cy="479834"/>
          </a:xfrm>
          <a:prstGeom prst="roundRect">
            <a:avLst/>
          </a:prstGeom>
          <a:noFill/>
          <a:ln w="3810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3" name="文本框 52">
                <a:extLst>
                  <a:ext uri="{FF2B5EF4-FFF2-40B4-BE49-F238E27FC236}">
                    <a16:creationId xmlns:a16="http://schemas.microsoft.com/office/drawing/2014/main" id="{042AF27A-5F32-436F-A27E-7D782CCF8B6F}"/>
                  </a:ext>
                </a:extLst>
              </p:cNvPr>
              <p:cNvSpPr txBox="1"/>
              <p:nvPr/>
            </p:nvSpPr>
            <p:spPr>
              <a:xfrm>
                <a:off x="8213854" y="5568848"/>
                <a:ext cx="849935" cy="36933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𝑇</m:t>
                      </m:r>
                    </m:oMath>
                  </m:oMathPara>
                </a14:m>
                <a:endParaRPr lang="en-US" dirty="0"/>
              </a:p>
            </p:txBody>
          </p:sp>
        </mc:Choice>
        <mc:Fallback xmlns="">
          <p:sp>
            <p:nvSpPr>
              <p:cNvPr id="53" name="文本框 52">
                <a:extLst>
                  <a:ext uri="{FF2B5EF4-FFF2-40B4-BE49-F238E27FC236}">
                    <a16:creationId xmlns:a16="http://schemas.microsoft.com/office/drawing/2014/main" id="{042AF27A-5F32-436F-A27E-7D782CCF8B6F}"/>
                  </a:ext>
                </a:extLst>
              </p:cNvPr>
              <p:cNvSpPr txBox="1">
                <a:spLocks noRot="1" noChangeAspect="1" noMove="1" noResize="1" noEditPoints="1" noAdjustHandles="1" noChangeArrowheads="1" noChangeShapeType="1" noTextEdit="1"/>
              </p:cNvSpPr>
              <p:nvPr/>
            </p:nvSpPr>
            <p:spPr>
              <a:xfrm>
                <a:off x="8213854" y="5568848"/>
                <a:ext cx="849935" cy="369332"/>
              </a:xfrm>
              <a:prstGeom prst="rect">
                <a:avLst/>
              </a:prstGeom>
              <a:blipFill>
                <a:blip r:embed="rId13"/>
                <a:stretch>
                  <a:fillRect/>
                </a:stretch>
              </a:blipFill>
            </p:spPr>
            <p:txBody>
              <a:bodyPr/>
              <a:lstStyle/>
              <a:p>
                <a:r>
                  <a:rPr lang="en-US">
                    <a:noFill/>
                  </a:rPr>
                  <a:t> </a:t>
                </a:r>
              </a:p>
            </p:txBody>
          </p:sp>
        </mc:Fallback>
      </mc:AlternateContent>
      <p:sp>
        <p:nvSpPr>
          <p:cNvPr id="54" name="矩形: 圆角 53">
            <a:extLst>
              <a:ext uri="{FF2B5EF4-FFF2-40B4-BE49-F238E27FC236}">
                <a16:creationId xmlns:a16="http://schemas.microsoft.com/office/drawing/2014/main" id="{0B2A5367-E3F8-4E90-9AD0-9957FCFEF5AC}"/>
              </a:ext>
            </a:extLst>
          </p:cNvPr>
          <p:cNvSpPr/>
          <p:nvPr/>
        </p:nvSpPr>
        <p:spPr>
          <a:xfrm>
            <a:off x="10165683" y="5144265"/>
            <a:ext cx="849935" cy="479834"/>
          </a:xfrm>
          <a:prstGeom prst="roundRect">
            <a:avLst/>
          </a:prstGeom>
          <a:noFill/>
          <a:ln w="38100">
            <a:solidFill>
              <a:srgbClr val="FFCC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55" name="文本框 54">
                <a:extLst>
                  <a:ext uri="{FF2B5EF4-FFF2-40B4-BE49-F238E27FC236}">
                    <a16:creationId xmlns:a16="http://schemas.microsoft.com/office/drawing/2014/main" id="{AAF19225-0784-4A72-9B67-E1D1B610600B}"/>
                  </a:ext>
                </a:extLst>
              </p:cNvPr>
              <p:cNvSpPr txBox="1"/>
              <p:nvPr/>
            </p:nvSpPr>
            <p:spPr>
              <a:xfrm>
                <a:off x="10138427" y="5199516"/>
                <a:ext cx="849935" cy="369332"/>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b="0" i="1" smtClean="0">
                          <a:latin typeface="Cambria Math" panose="02040503050406030204" pitchFamily="18" charset="0"/>
                        </a:rPr>
                        <m:t> </m:t>
                      </m:r>
                      <m:r>
                        <a:rPr lang="en-US" b="0" i="1" smtClean="0">
                          <a:latin typeface="Cambria Math" panose="02040503050406030204" pitchFamily="18" charset="0"/>
                        </a:rPr>
                        <m:t>𝐿𝑜𝑠𝑠</m:t>
                      </m:r>
                    </m:oMath>
                  </m:oMathPara>
                </a14:m>
                <a:endParaRPr lang="en-US" dirty="0"/>
              </a:p>
            </p:txBody>
          </p:sp>
        </mc:Choice>
        <mc:Fallback xmlns="">
          <p:sp>
            <p:nvSpPr>
              <p:cNvPr id="55" name="文本框 54">
                <a:extLst>
                  <a:ext uri="{FF2B5EF4-FFF2-40B4-BE49-F238E27FC236}">
                    <a16:creationId xmlns:a16="http://schemas.microsoft.com/office/drawing/2014/main" id="{AAF19225-0784-4A72-9B67-E1D1B610600B}"/>
                  </a:ext>
                </a:extLst>
              </p:cNvPr>
              <p:cNvSpPr txBox="1">
                <a:spLocks noRot="1" noChangeAspect="1" noMove="1" noResize="1" noEditPoints="1" noAdjustHandles="1" noChangeArrowheads="1" noChangeShapeType="1" noTextEdit="1"/>
              </p:cNvSpPr>
              <p:nvPr/>
            </p:nvSpPr>
            <p:spPr>
              <a:xfrm>
                <a:off x="10138427" y="5199516"/>
                <a:ext cx="849935" cy="369332"/>
              </a:xfrm>
              <a:prstGeom prst="rect">
                <a:avLst/>
              </a:prstGeom>
              <a:blipFill>
                <a:blip r:embed="rId14"/>
                <a:stretch>
                  <a:fillRect/>
                </a:stretch>
              </a:blipFill>
            </p:spPr>
            <p:txBody>
              <a:bodyPr/>
              <a:lstStyle/>
              <a:p>
                <a:r>
                  <a:rPr lang="en-US">
                    <a:noFill/>
                  </a:rPr>
                  <a:t> </a:t>
                </a:r>
              </a:p>
            </p:txBody>
          </p:sp>
        </mc:Fallback>
      </mc:AlternateContent>
      <p:cxnSp>
        <p:nvCxnSpPr>
          <p:cNvPr id="60" name="连接符: 肘形 59">
            <a:extLst>
              <a:ext uri="{FF2B5EF4-FFF2-40B4-BE49-F238E27FC236}">
                <a16:creationId xmlns:a16="http://schemas.microsoft.com/office/drawing/2014/main" id="{8F76B425-4C8F-4719-87BD-9F80C01D4566}"/>
              </a:ext>
            </a:extLst>
          </p:cNvPr>
          <p:cNvCxnSpPr>
            <a:stCxn id="4" idx="3"/>
            <a:endCxn id="43" idx="1"/>
          </p:cNvCxnSpPr>
          <p:nvPr/>
        </p:nvCxnSpPr>
        <p:spPr>
          <a:xfrm>
            <a:off x="1766917" y="4272967"/>
            <a:ext cx="1045869" cy="392498"/>
          </a:xfrm>
          <a:prstGeom prst="bentConnector3">
            <a:avLst/>
          </a:prstGeom>
          <a:ln w="28575">
            <a:solidFill>
              <a:srgbClr val="AFDFEB"/>
            </a:solidFill>
            <a:tailEnd type="triangle"/>
          </a:ln>
        </p:spPr>
        <p:style>
          <a:lnRef idx="1">
            <a:schemeClr val="accent1"/>
          </a:lnRef>
          <a:fillRef idx="0">
            <a:schemeClr val="accent1"/>
          </a:fillRef>
          <a:effectRef idx="0">
            <a:schemeClr val="accent1"/>
          </a:effectRef>
          <a:fontRef idx="minor">
            <a:schemeClr val="tx1"/>
          </a:fontRef>
        </p:style>
      </p:cxnSp>
      <p:cxnSp>
        <p:nvCxnSpPr>
          <p:cNvPr id="62" name="连接符: 肘形 61">
            <a:extLst>
              <a:ext uri="{FF2B5EF4-FFF2-40B4-BE49-F238E27FC236}">
                <a16:creationId xmlns:a16="http://schemas.microsoft.com/office/drawing/2014/main" id="{4A78C9CA-9AD4-4D67-98EB-0432241868CD}"/>
              </a:ext>
            </a:extLst>
          </p:cNvPr>
          <p:cNvCxnSpPr>
            <a:stCxn id="40" idx="3"/>
            <a:endCxn id="43" idx="1"/>
          </p:cNvCxnSpPr>
          <p:nvPr/>
        </p:nvCxnSpPr>
        <p:spPr>
          <a:xfrm flipV="1">
            <a:off x="1757617" y="4665465"/>
            <a:ext cx="1055169" cy="424583"/>
          </a:xfrm>
          <a:prstGeom prst="bentConnector3">
            <a:avLst/>
          </a:prstGeom>
          <a:ln w="28575">
            <a:solidFill>
              <a:srgbClr val="AFDFEB"/>
            </a:solidFill>
            <a:tailEnd type="triangle"/>
          </a:ln>
        </p:spPr>
        <p:style>
          <a:lnRef idx="1">
            <a:schemeClr val="accent1"/>
          </a:lnRef>
          <a:fillRef idx="0">
            <a:schemeClr val="accent1"/>
          </a:fillRef>
          <a:effectRef idx="0">
            <a:schemeClr val="accent1"/>
          </a:effectRef>
          <a:fontRef idx="minor">
            <a:schemeClr val="tx1"/>
          </a:fontRef>
        </p:style>
      </p:cxnSp>
      <p:cxnSp>
        <p:nvCxnSpPr>
          <p:cNvPr id="63" name="连接符: 肘形 62">
            <a:extLst>
              <a:ext uri="{FF2B5EF4-FFF2-40B4-BE49-F238E27FC236}">
                <a16:creationId xmlns:a16="http://schemas.microsoft.com/office/drawing/2014/main" id="{E7852609-D5C2-4D4B-BA33-F5A76298FE9D}"/>
              </a:ext>
            </a:extLst>
          </p:cNvPr>
          <p:cNvCxnSpPr>
            <a:cxnSpLocks/>
            <a:stCxn id="42" idx="3"/>
            <a:endCxn id="45" idx="1"/>
          </p:cNvCxnSpPr>
          <p:nvPr/>
        </p:nvCxnSpPr>
        <p:spPr>
          <a:xfrm>
            <a:off x="3689977" y="4665465"/>
            <a:ext cx="900265" cy="1428"/>
          </a:xfrm>
          <a:prstGeom prst="bentConnector3">
            <a:avLst/>
          </a:prstGeom>
          <a:ln w="28575">
            <a:solidFill>
              <a:srgbClr val="AFDFEB"/>
            </a:solidFill>
            <a:tailEnd type="triangle"/>
          </a:ln>
        </p:spPr>
        <p:style>
          <a:lnRef idx="1">
            <a:schemeClr val="accent1"/>
          </a:lnRef>
          <a:fillRef idx="0">
            <a:schemeClr val="accent1"/>
          </a:fillRef>
          <a:effectRef idx="0">
            <a:schemeClr val="accent1"/>
          </a:effectRef>
          <a:fontRef idx="minor">
            <a:schemeClr val="tx1"/>
          </a:fontRef>
        </p:style>
      </p:cxnSp>
      <p:cxnSp>
        <p:nvCxnSpPr>
          <p:cNvPr id="65" name="连接符: 肘形 64">
            <a:extLst>
              <a:ext uri="{FF2B5EF4-FFF2-40B4-BE49-F238E27FC236}">
                <a16:creationId xmlns:a16="http://schemas.microsoft.com/office/drawing/2014/main" id="{923DA529-81F1-4608-9EC4-5395DF8CFCFF}"/>
              </a:ext>
            </a:extLst>
          </p:cNvPr>
          <p:cNvCxnSpPr>
            <a:cxnSpLocks/>
            <a:stCxn id="44" idx="3"/>
            <a:endCxn id="49" idx="1"/>
          </p:cNvCxnSpPr>
          <p:nvPr/>
        </p:nvCxnSpPr>
        <p:spPr>
          <a:xfrm>
            <a:off x="5467433" y="4666893"/>
            <a:ext cx="992862" cy="383606"/>
          </a:xfrm>
          <a:prstGeom prst="bentConnector3">
            <a:avLst/>
          </a:prstGeom>
          <a:ln w="28575">
            <a:solidFill>
              <a:srgbClr val="AFDFEB"/>
            </a:solidFill>
            <a:tailEnd type="triangle"/>
          </a:ln>
        </p:spPr>
        <p:style>
          <a:lnRef idx="1">
            <a:schemeClr val="accent1"/>
          </a:lnRef>
          <a:fillRef idx="0">
            <a:schemeClr val="accent1"/>
          </a:fillRef>
          <a:effectRef idx="0">
            <a:schemeClr val="accent1"/>
          </a:effectRef>
          <a:fontRef idx="minor">
            <a:schemeClr val="tx1"/>
          </a:fontRef>
        </p:style>
      </p:cxnSp>
      <p:cxnSp>
        <p:nvCxnSpPr>
          <p:cNvPr id="67" name="连接符: 肘形 66">
            <a:extLst>
              <a:ext uri="{FF2B5EF4-FFF2-40B4-BE49-F238E27FC236}">
                <a16:creationId xmlns:a16="http://schemas.microsoft.com/office/drawing/2014/main" id="{47B55D16-6647-48A6-AB96-344F03B107AD}"/>
              </a:ext>
            </a:extLst>
          </p:cNvPr>
          <p:cNvCxnSpPr>
            <a:cxnSpLocks/>
            <a:stCxn id="47" idx="3"/>
            <a:endCxn id="49" idx="1"/>
          </p:cNvCxnSpPr>
          <p:nvPr/>
        </p:nvCxnSpPr>
        <p:spPr>
          <a:xfrm flipV="1">
            <a:off x="5461796" y="5050499"/>
            <a:ext cx="998499" cy="419065"/>
          </a:xfrm>
          <a:prstGeom prst="bentConnector3">
            <a:avLst/>
          </a:prstGeom>
          <a:ln w="28575">
            <a:solidFill>
              <a:srgbClr val="AFDFEB"/>
            </a:solidFill>
            <a:tailEnd type="triangle"/>
          </a:ln>
        </p:spPr>
        <p:style>
          <a:lnRef idx="1">
            <a:schemeClr val="accent1"/>
          </a:lnRef>
          <a:fillRef idx="0">
            <a:schemeClr val="accent1"/>
          </a:fillRef>
          <a:effectRef idx="0">
            <a:schemeClr val="accent1"/>
          </a:effectRef>
          <a:fontRef idx="minor">
            <a:schemeClr val="tx1"/>
          </a:fontRef>
        </p:style>
      </p:cxnSp>
      <p:cxnSp>
        <p:nvCxnSpPr>
          <p:cNvPr id="68" name="连接符: 肘形 67">
            <a:extLst>
              <a:ext uri="{FF2B5EF4-FFF2-40B4-BE49-F238E27FC236}">
                <a16:creationId xmlns:a16="http://schemas.microsoft.com/office/drawing/2014/main" id="{6BF27517-D20B-49C4-98DE-6D7316960A93}"/>
              </a:ext>
            </a:extLst>
          </p:cNvPr>
          <p:cNvCxnSpPr>
            <a:cxnSpLocks/>
            <a:stCxn id="48" idx="3"/>
            <a:endCxn id="51" idx="1"/>
          </p:cNvCxnSpPr>
          <p:nvPr/>
        </p:nvCxnSpPr>
        <p:spPr>
          <a:xfrm>
            <a:off x="7337486" y="5050499"/>
            <a:ext cx="876368" cy="636"/>
          </a:xfrm>
          <a:prstGeom prst="bentConnector3">
            <a:avLst/>
          </a:prstGeom>
          <a:ln w="28575">
            <a:solidFill>
              <a:srgbClr val="AFDFEB"/>
            </a:solidFill>
            <a:tailEnd type="triangle"/>
          </a:ln>
        </p:spPr>
        <p:style>
          <a:lnRef idx="1">
            <a:schemeClr val="accent1"/>
          </a:lnRef>
          <a:fillRef idx="0">
            <a:schemeClr val="accent1"/>
          </a:fillRef>
          <a:effectRef idx="0">
            <a:schemeClr val="accent1"/>
          </a:effectRef>
          <a:fontRef idx="minor">
            <a:schemeClr val="tx1"/>
          </a:fontRef>
        </p:style>
      </p:cxnSp>
      <p:cxnSp>
        <p:nvCxnSpPr>
          <p:cNvPr id="70" name="连接符: 肘形 69">
            <a:extLst>
              <a:ext uri="{FF2B5EF4-FFF2-40B4-BE49-F238E27FC236}">
                <a16:creationId xmlns:a16="http://schemas.microsoft.com/office/drawing/2014/main" id="{B2ECD060-4D76-4E39-8A58-E19DCA7A61F3}"/>
              </a:ext>
            </a:extLst>
          </p:cNvPr>
          <p:cNvCxnSpPr>
            <a:cxnSpLocks/>
            <a:stCxn id="50" idx="3"/>
            <a:endCxn id="55" idx="1"/>
          </p:cNvCxnSpPr>
          <p:nvPr/>
        </p:nvCxnSpPr>
        <p:spPr>
          <a:xfrm>
            <a:off x="9091045" y="5051135"/>
            <a:ext cx="1047382" cy="333047"/>
          </a:xfrm>
          <a:prstGeom prst="bentConnector3">
            <a:avLst/>
          </a:prstGeom>
          <a:ln w="28575">
            <a:solidFill>
              <a:srgbClr val="AFDFEB"/>
            </a:solidFill>
            <a:tailEnd type="triangle"/>
          </a:ln>
        </p:spPr>
        <p:style>
          <a:lnRef idx="1">
            <a:schemeClr val="accent1"/>
          </a:lnRef>
          <a:fillRef idx="0">
            <a:schemeClr val="accent1"/>
          </a:fillRef>
          <a:effectRef idx="0">
            <a:schemeClr val="accent1"/>
          </a:effectRef>
          <a:fontRef idx="minor">
            <a:schemeClr val="tx1"/>
          </a:fontRef>
        </p:style>
      </p:cxnSp>
      <p:cxnSp>
        <p:nvCxnSpPr>
          <p:cNvPr id="72" name="连接符: 肘形 71">
            <a:extLst>
              <a:ext uri="{FF2B5EF4-FFF2-40B4-BE49-F238E27FC236}">
                <a16:creationId xmlns:a16="http://schemas.microsoft.com/office/drawing/2014/main" id="{B73DAD49-599A-4C2A-9F4E-79FC1B3D8181}"/>
              </a:ext>
            </a:extLst>
          </p:cNvPr>
          <p:cNvCxnSpPr>
            <a:cxnSpLocks/>
            <a:stCxn id="52" idx="3"/>
            <a:endCxn id="55" idx="1"/>
          </p:cNvCxnSpPr>
          <p:nvPr/>
        </p:nvCxnSpPr>
        <p:spPr>
          <a:xfrm flipV="1">
            <a:off x="9091045" y="5384182"/>
            <a:ext cx="1047382" cy="369332"/>
          </a:xfrm>
          <a:prstGeom prst="bentConnector3">
            <a:avLst/>
          </a:prstGeom>
          <a:ln w="28575">
            <a:solidFill>
              <a:srgbClr val="AFDFEB"/>
            </a:solidFill>
            <a:tailEnd type="triangle"/>
          </a:ln>
        </p:spPr>
        <p:style>
          <a:lnRef idx="1">
            <a:schemeClr val="accent1"/>
          </a:lnRef>
          <a:fillRef idx="0">
            <a:schemeClr val="accent1"/>
          </a:fillRef>
          <a:effectRef idx="0">
            <a:schemeClr val="accent1"/>
          </a:effectRef>
          <a:fontRef idx="minor">
            <a:schemeClr val="tx1"/>
          </a:fontRef>
        </p:style>
      </p:cxnSp>
      <p:sp>
        <p:nvSpPr>
          <p:cNvPr id="105" name="文本框 104">
            <a:extLst>
              <a:ext uri="{FF2B5EF4-FFF2-40B4-BE49-F238E27FC236}">
                <a16:creationId xmlns:a16="http://schemas.microsoft.com/office/drawing/2014/main" id="{9D18C71B-D9EC-4A75-863E-2F4B577CD985}"/>
              </a:ext>
            </a:extLst>
          </p:cNvPr>
          <p:cNvSpPr txBox="1"/>
          <p:nvPr/>
        </p:nvSpPr>
        <p:spPr>
          <a:xfrm>
            <a:off x="2480632" y="4272966"/>
            <a:ext cx="125034" cy="276999"/>
          </a:xfrm>
          <a:prstGeom prst="rect">
            <a:avLst/>
          </a:prstGeom>
          <a:noFill/>
        </p:spPr>
        <p:txBody>
          <a:bodyPr wrap="none" lIns="0" tIns="0" rIns="0" bIns="0" rtlCol="0">
            <a:spAutoFit/>
          </a:bodyPr>
          <a:lstStyle/>
          <a:p>
            <a:r>
              <a:rPr lang="en-US" dirty="0"/>
              <a:t>∑</a:t>
            </a:r>
          </a:p>
        </p:txBody>
      </p:sp>
      <p:sp>
        <p:nvSpPr>
          <p:cNvPr id="106" name="文本框 105">
            <a:extLst>
              <a:ext uri="{FF2B5EF4-FFF2-40B4-BE49-F238E27FC236}">
                <a16:creationId xmlns:a16="http://schemas.microsoft.com/office/drawing/2014/main" id="{ADFEBC28-2767-4E2A-B685-1A57E78FE1FE}"/>
              </a:ext>
            </a:extLst>
          </p:cNvPr>
          <p:cNvSpPr txBox="1"/>
          <p:nvPr/>
        </p:nvSpPr>
        <p:spPr>
          <a:xfrm>
            <a:off x="3651535" y="4240882"/>
            <a:ext cx="942532" cy="369332"/>
          </a:xfrm>
          <a:prstGeom prst="rect">
            <a:avLst/>
          </a:prstGeom>
          <a:noFill/>
        </p:spPr>
        <p:txBody>
          <a:bodyPr wrap="square" rtlCol="0">
            <a:spAutoFit/>
          </a:bodyPr>
          <a:lstStyle/>
          <a:p>
            <a:r>
              <a:rPr lang="en-US" dirty="0"/>
              <a:t>sigmoid</a:t>
            </a:r>
          </a:p>
        </p:txBody>
      </p:sp>
      <p:sp>
        <p:nvSpPr>
          <p:cNvPr id="109" name="文本框 108">
            <a:extLst>
              <a:ext uri="{FF2B5EF4-FFF2-40B4-BE49-F238E27FC236}">
                <a16:creationId xmlns:a16="http://schemas.microsoft.com/office/drawing/2014/main" id="{13167118-E8FA-4E7A-82C5-48330F27269B}"/>
              </a:ext>
            </a:extLst>
          </p:cNvPr>
          <p:cNvSpPr txBox="1"/>
          <p:nvPr/>
        </p:nvSpPr>
        <p:spPr>
          <a:xfrm>
            <a:off x="6140921" y="4711631"/>
            <a:ext cx="125034" cy="276999"/>
          </a:xfrm>
          <a:prstGeom prst="rect">
            <a:avLst/>
          </a:prstGeom>
          <a:noFill/>
        </p:spPr>
        <p:txBody>
          <a:bodyPr wrap="none" lIns="0" tIns="0" rIns="0" bIns="0" rtlCol="0">
            <a:spAutoFit/>
          </a:bodyPr>
          <a:lstStyle/>
          <a:p>
            <a:r>
              <a:rPr lang="en-US" dirty="0"/>
              <a:t>∑</a:t>
            </a:r>
          </a:p>
        </p:txBody>
      </p:sp>
      <p:sp>
        <p:nvSpPr>
          <p:cNvPr id="110" name="文本框 109">
            <a:extLst>
              <a:ext uri="{FF2B5EF4-FFF2-40B4-BE49-F238E27FC236}">
                <a16:creationId xmlns:a16="http://schemas.microsoft.com/office/drawing/2014/main" id="{E18D9C8F-2769-4306-B2AE-AB5B020FD0C0}"/>
              </a:ext>
            </a:extLst>
          </p:cNvPr>
          <p:cNvSpPr txBox="1"/>
          <p:nvPr/>
        </p:nvSpPr>
        <p:spPr>
          <a:xfrm>
            <a:off x="7337486" y="4625916"/>
            <a:ext cx="942532" cy="369332"/>
          </a:xfrm>
          <a:prstGeom prst="rect">
            <a:avLst/>
          </a:prstGeom>
          <a:noFill/>
        </p:spPr>
        <p:txBody>
          <a:bodyPr wrap="square" rtlCol="0">
            <a:spAutoFit/>
          </a:bodyPr>
          <a:lstStyle/>
          <a:p>
            <a:r>
              <a:rPr lang="en-US" dirty="0"/>
              <a:t>sigmoid</a:t>
            </a:r>
          </a:p>
        </p:txBody>
      </p:sp>
      <p:sp>
        <p:nvSpPr>
          <p:cNvPr id="111" name="文本框 110">
            <a:extLst>
              <a:ext uri="{FF2B5EF4-FFF2-40B4-BE49-F238E27FC236}">
                <a16:creationId xmlns:a16="http://schemas.microsoft.com/office/drawing/2014/main" id="{C4EE0D66-FC13-440A-A73C-DBD543E17C70}"/>
              </a:ext>
            </a:extLst>
          </p:cNvPr>
          <p:cNvSpPr txBox="1"/>
          <p:nvPr/>
        </p:nvSpPr>
        <p:spPr>
          <a:xfrm>
            <a:off x="9670050" y="5068926"/>
            <a:ext cx="415178" cy="276999"/>
          </a:xfrm>
          <a:prstGeom prst="rect">
            <a:avLst/>
          </a:prstGeom>
          <a:noFill/>
        </p:spPr>
        <p:txBody>
          <a:bodyPr wrap="none" lIns="0" tIns="0" rIns="0" bIns="0" rtlCol="0">
            <a:spAutoFit/>
          </a:bodyPr>
          <a:lstStyle/>
          <a:p>
            <a:r>
              <a:rPr lang="en-US" dirty="0"/>
              <a:t>MSE</a:t>
            </a:r>
          </a:p>
        </p:txBody>
      </p:sp>
      <p:sp>
        <p:nvSpPr>
          <p:cNvPr id="112" name="矩形 111">
            <a:extLst>
              <a:ext uri="{FF2B5EF4-FFF2-40B4-BE49-F238E27FC236}">
                <a16:creationId xmlns:a16="http://schemas.microsoft.com/office/drawing/2014/main" id="{61899DE4-547E-4A12-8349-4512B69B71D5}"/>
              </a:ext>
            </a:extLst>
          </p:cNvPr>
          <p:cNvSpPr/>
          <p:nvPr/>
        </p:nvSpPr>
        <p:spPr>
          <a:xfrm>
            <a:off x="1319035" y="6080686"/>
            <a:ext cx="1161597" cy="369332"/>
          </a:xfrm>
          <a:prstGeom prst="rect">
            <a:avLst/>
          </a:prstGeom>
        </p:spPr>
        <p:txBody>
          <a:bodyPr wrap="square">
            <a:spAutoFit/>
          </a:bodyPr>
          <a:lstStyle/>
          <a:p>
            <a:r>
              <a:rPr lang="zh-CN" altLang="en-US" dirty="0">
                <a:solidFill>
                  <a:srgbClr val="FF0000"/>
                </a:solidFill>
              </a:rPr>
              <a:t>叶子节点</a:t>
            </a:r>
            <a:endParaRPr lang="en-US" dirty="0">
              <a:solidFill>
                <a:srgbClr val="FF0000"/>
              </a:solidFill>
            </a:endParaRPr>
          </a:p>
        </p:txBody>
      </p:sp>
      <p:cxnSp>
        <p:nvCxnSpPr>
          <p:cNvPr id="113" name="直接箭头连接符 112">
            <a:extLst>
              <a:ext uri="{FF2B5EF4-FFF2-40B4-BE49-F238E27FC236}">
                <a16:creationId xmlns:a16="http://schemas.microsoft.com/office/drawing/2014/main" id="{0C1F5FF6-1710-467B-A282-A04660163EB2}"/>
              </a:ext>
            </a:extLst>
          </p:cNvPr>
          <p:cNvCxnSpPr>
            <a:cxnSpLocks/>
            <a:stCxn id="40" idx="2"/>
          </p:cNvCxnSpPr>
          <p:nvPr/>
        </p:nvCxnSpPr>
        <p:spPr>
          <a:xfrm>
            <a:off x="1332650" y="5329965"/>
            <a:ext cx="424967" cy="728378"/>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5" name="矩形 114">
            <a:extLst>
              <a:ext uri="{FF2B5EF4-FFF2-40B4-BE49-F238E27FC236}">
                <a16:creationId xmlns:a16="http://schemas.microsoft.com/office/drawing/2014/main" id="{7EA527BF-55D5-41C6-8AC7-71AAD2CAE9F8}"/>
              </a:ext>
            </a:extLst>
          </p:cNvPr>
          <p:cNvSpPr/>
          <p:nvPr/>
        </p:nvSpPr>
        <p:spPr>
          <a:xfrm>
            <a:off x="5641266" y="6097030"/>
            <a:ext cx="877163" cy="369332"/>
          </a:xfrm>
          <a:prstGeom prst="rect">
            <a:avLst/>
          </a:prstGeom>
        </p:spPr>
        <p:txBody>
          <a:bodyPr wrap="square">
            <a:spAutoFit/>
          </a:bodyPr>
          <a:lstStyle/>
          <a:p>
            <a:r>
              <a:rPr lang="zh-CN" altLang="en-US" dirty="0">
                <a:solidFill>
                  <a:srgbClr val="FF0000"/>
                </a:solidFill>
              </a:rPr>
              <a:t>子节点</a:t>
            </a:r>
            <a:endParaRPr lang="en-US" dirty="0">
              <a:solidFill>
                <a:srgbClr val="FF0000"/>
              </a:solidFill>
            </a:endParaRPr>
          </a:p>
        </p:txBody>
      </p:sp>
      <p:cxnSp>
        <p:nvCxnSpPr>
          <p:cNvPr id="116" name="直接箭头连接符 115">
            <a:extLst>
              <a:ext uri="{FF2B5EF4-FFF2-40B4-BE49-F238E27FC236}">
                <a16:creationId xmlns:a16="http://schemas.microsoft.com/office/drawing/2014/main" id="{EED43338-6A6F-4126-BA6B-D01EF1C887EC}"/>
              </a:ext>
            </a:extLst>
          </p:cNvPr>
          <p:cNvCxnSpPr>
            <a:cxnSpLocks/>
          </p:cNvCxnSpPr>
          <p:nvPr/>
        </p:nvCxnSpPr>
        <p:spPr>
          <a:xfrm flipH="1">
            <a:off x="6079848" y="5345667"/>
            <a:ext cx="407703" cy="729020"/>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18" name="矩形 117">
            <a:extLst>
              <a:ext uri="{FF2B5EF4-FFF2-40B4-BE49-F238E27FC236}">
                <a16:creationId xmlns:a16="http://schemas.microsoft.com/office/drawing/2014/main" id="{FE49F4DB-94AE-45EA-B0A1-1654A842D2CE}"/>
              </a:ext>
            </a:extLst>
          </p:cNvPr>
          <p:cNvSpPr/>
          <p:nvPr/>
        </p:nvSpPr>
        <p:spPr>
          <a:xfrm>
            <a:off x="9828237" y="6040976"/>
            <a:ext cx="877163" cy="369332"/>
          </a:xfrm>
          <a:prstGeom prst="rect">
            <a:avLst/>
          </a:prstGeom>
        </p:spPr>
        <p:txBody>
          <a:bodyPr wrap="square">
            <a:spAutoFit/>
          </a:bodyPr>
          <a:lstStyle/>
          <a:p>
            <a:r>
              <a:rPr lang="zh-CN" altLang="en-US" dirty="0">
                <a:solidFill>
                  <a:srgbClr val="FF0000"/>
                </a:solidFill>
              </a:rPr>
              <a:t>根节点</a:t>
            </a:r>
            <a:endParaRPr lang="en-US" dirty="0">
              <a:solidFill>
                <a:srgbClr val="FF0000"/>
              </a:solidFill>
            </a:endParaRPr>
          </a:p>
        </p:txBody>
      </p:sp>
      <p:cxnSp>
        <p:nvCxnSpPr>
          <p:cNvPr id="119" name="直接箭头连接符 118">
            <a:extLst>
              <a:ext uri="{FF2B5EF4-FFF2-40B4-BE49-F238E27FC236}">
                <a16:creationId xmlns:a16="http://schemas.microsoft.com/office/drawing/2014/main" id="{3BE54B5C-FF6D-48A0-B9A9-F5DF08BB92F9}"/>
              </a:ext>
            </a:extLst>
          </p:cNvPr>
          <p:cNvCxnSpPr>
            <a:cxnSpLocks/>
          </p:cNvCxnSpPr>
          <p:nvPr/>
        </p:nvCxnSpPr>
        <p:spPr>
          <a:xfrm flipH="1">
            <a:off x="10266819" y="5717229"/>
            <a:ext cx="211995" cy="301404"/>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4D85F440-CFC9-4742-ADA3-2364AAF5C119}"/>
              </a:ext>
            </a:extLst>
          </p:cNvPr>
          <p:cNvPicPr>
            <a:picLocks noChangeAspect="1"/>
          </p:cNvPicPr>
          <p:nvPr/>
        </p:nvPicPr>
        <p:blipFill>
          <a:blip r:embed="rId15"/>
          <a:stretch>
            <a:fillRect/>
          </a:stretch>
        </p:blipFill>
        <p:spPr>
          <a:xfrm>
            <a:off x="7554913" y="1532337"/>
            <a:ext cx="4086225" cy="1428750"/>
          </a:xfrm>
          <a:prstGeom prst="rect">
            <a:avLst/>
          </a:prstGeom>
        </p:spPr>
      </p:pic>
      <p:cxnSp>
        <p:nvCxnSpPr>
          <p:cNvPr id="73" name="直接箭头连接符 72">
            <a:extLst>
              <a:ext uri="{FF2B5EF4-FFF2-40B4-BE49-F238E27FC236}">
                <a16:creationId xmlns:a16="http://schemas.microsoft.com/office/drawing/2014/main" id="{748A988F-9DC7-415F-B42C-43A754DA87D3}"/>
              </a:ext>
            </a:extLst>
          </p:cNvPr>
          <p:cNvCxnSpPr>
            <a:cxnSpLocks/>
          </p:cNvCxnSpPr>
          <p:nvPr/>
        </p:nvCxnSpPr>
        <p:spPr>
          <a:xfrm>
            <a:off x="2315331" y="4813830"/>
            <a:ext cx="394475" cy="0"/>
          </a:xfrm>
          <a:prstGeom prst="straightConnector1">
            <a:avLst/>
          </a:prstGeom>
          <a:ln w="19050">
            <a:solidFill>
              <a:srgbClr val="151A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91EA2B35-760E-4A60-BC5B-59B7C88D6CD5}"/>
              </a:ext>
            </a:extLst>
          </p:cNvPr>
          <p:cNvSpPr txBox="1"/>
          <p:nvPr/>
        </p:nvSpPr>
        <p:spPr>
          <a:xfrm>
            <a:off x="9176139" y="4126040"/>
            <a:ext cx="1008526" cy="369332"/>
          </a:xfrm>
          <a:prstGeom prst="rect">
            <a:avLst/>
          </a:prstGeom>
          <a:noFill/>
          <a:ln>
            <a:solidFill>
              <a:schemeClr val="tx2">
                <a:lumMod val="20000"/>
                <a:lumOff val="80000"/>
              </a:schemeClr>
            </a:solidFill>
          </a:ln>
        </p:spPr>
        <p:txBody>
          <a:bodyPr wrap="square" rtlCol="0">
            <a:spAutoFit/>
          </a:bodyPr>
          <a:lstStyle/>
          <a:p>
            <a:pPr algn="ctr"/>
            <a:r>
              <a:rPr lang="en-US" altLang="zh-CN" dirty="0" err="1">
                <a:solidFill>
                  <a:srgbClr val="151AFF"/>
                </a:solidFill>
              </a:rPr>
              <a:t>grad_fn</a:t>
            </a:r>
            <a:endParaRPr lang="en-US" dirty="0">
              <a:solidFill>
                <a:srgbClr val="151AFF"/>
              </a:solidFill>
            </a:endParaRPr>
          </a:p>
        </p:txBody>
      </p:sp>
      <p:cxnSp>
        <p:nvCxnSpPr>
          <p:cNvPr id="77" name="直接箭头连接符 76">
            <a:extLst>
              <a:ext uri="{FF2B5EF4-FFF2-40B4-BE49-F238E27FC236}">
                <a16:creationId xmlns:a16="http://schemas.microsoft.com/office/drawing/2014/main" id="{CEF472E4-AD6C-49A1-A136-894F24EF64F4}"/>
              </a:ext>
            </a:extLst>
          </p:cNvPr>
          <p:cNvCxnSpPr>
            <a:cxnSpLocks/>
          </p:cNvCxnSpPr>
          <p:nvPr/>
        </p:nvCxnSpPr>
        <p:spPr>
          <a:xfrm flipV="1">
            <a:off x="3709727" y="4824281"/>
            <a:ext cx="822679" cy="1"/>
          </a:xfrm>
          <a:prstGeom prst="straightConnector1">
            <a:avLst/>
          </a:prstGeom>
          <a:ln w="19050">
            <a:solidFill>
              <a:srgbClr val="151A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F2C1494D-320D-41FF-ACE2-5B544AFD9701}"/>
              </a:ext>
            </a:extLst>
          </p:cNvPr>
          <p:cNvCxnSpPr>
            <a:cxnSpLocks/>
          </p:cNvCxnSpPr>
          <p:nvPr/>
        </p:nvCxnSpPr>
        <p:spPr>
          <a:xfrm>
            <a:off x="5987124" y="5192869"/>
            <a:ext cx="394475" cy="0"/>
          </a:xfrm>
          <a:prstGeom prst="straightConnector1">
            <a:avLst/>
          </a:prstGeom>
          <a:ln w="19050">
            <a:solidFill>
              <a:srgbClr val="151A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0" name="直接箭头连接符 79">
            <a:extLst>
              <a:ext uri="{FF2B5EF4-FFF2-40B4-BE49-F238E27FC236}">
                <a16:creationId xmlns:a16="http://schemas.microsoft.com/office/drawing/2014/main" id="{B4650900-D93B-4AEA-BF05-19691CB792B7}"/>
              </a:ext>
            </a:extLst>
          </p:cNvPr>
          <p:cNvCxnSpPr>
            <a:cxnSpLocks/>
          </p:cNvCxnSpPr>
          <p:nvPr/>
        </p:nvCxnSpPr>
        <p:spPr>
          <a:xfrm>
            <a:off x="7399300" y="5199516"/>
            <a:ext cx="767729" cy="0"/>
          </a:xfrm>
          <a:prstGeom prst="straightConnector1">
            <a:avLst/>
          </a:prstGeom>
          <a:ln w="19050">
            <a:solidFill>
              <a:srgbClr val="151A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F6B9D82A-E728-410C-932E-D9793DF09ACB}"/>
              </a:ext>
            </a:extLst>
          </p:cNvPr>
          <p:cNvCxnSpPr>
            <a:cxnSpLocks/>
          </p:cNvCxnSpPr>
          <p:nvPr/>
        </p:nvCxnSpPr>
        <p:spPr>
          <a:xfrm>
            <a:off x="9680402" y="5483501"/>
            <a:ext cx="394475" cy="0"/>
          </a:xfrm>
          <a:prstGeom prst="straightConnector1">
            <a:avLst/>
          </a:prstGeom>
          <a:ln w="19050">
            <a:solidFill>
              <a:srgbClr val="151AFF"/>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76" name="组合 75">
            <a:extLst>
              <a:ext uri="{FF2B5EF4-FFF2-40B4-BE49-F238E27FC236}">
                <a16:creationId xmlns:a16="http://schemas.microsoft.com/office/drawing/2014/main" id="{B4FB971C-D266-4F5E-B757-6DFB6EA1ADCE}"/>
              </a:ext>
            </a:extLst>
          </p:cNvPr>
          <p:cNvGrpSpPr/>
          <p:nvPr/>
        </p:nvGrpSpPr>
        <p:grpSpPr>
          <a:xfrm>
            <a:off x="7554913" y="1521068"/>
            <a:ext cx="4143382" cy="1619250"/>
            <a:chOff x="7616063" y="2225757"/>
            <a:chExt cx="4143382" cy="1619250"/>
          </a:xfrm>
        </p:grpSpPr>
        <p:pic>
          <p:nvPicPr>
            <p:cNvPr id="5" name="图片 4">
              <a:extLst>
                <a:ext uri="{FF2B5EF4-FFF2-40B4-BE49-F238E27FC236}">
                  <a16:creationId xmlns:a16="http://schemas.microsoft.com/office/drawing/2014/main" id="{E03993E6-FF16-4B52-B5F7-EB444A78C2AB}"/>
                </a:ext>
              </a:extLst>
            </p:cNvPr>
            <p:cNvPicPr>
              <a:picLocks noChangeAspect="1"/>
            </p:cNvPicPr>
            <p:nvPr/>
          </p:nvPicPr>
          <p:blipFill>
            <a:blip r:embed="rId16"/>
            <a:stretch>
              <a:fillRect/>
            </a:stretch>
          </p:blipFill>
          <p:spPr>
            <a:xfrm>
              <a:off x="7616070" y="2225757"/>
              <a:ext cx="4143375" cy="1619250"/>
            </a:xfrm>
            <a:prstGeom prst="rect">
              <a:avLst/>
            </a:prstGeom>
          </p:spPr>
        </p:pic>
        <p:sp>
          <p:nvSpPr>
            <p:cNvPr id="91" name="文本框 90">
              <a:extLst>
                <a:ext uri="{FF2B5EF4-FFF2-40B4-BE49-F238E27FC236}">
                  <a16:creationId xmlns:a16="http://schemas.microsoft.com/office/drawing/2014/main" id="{5282BA81-6A17-40D3-BCED-2B4A11C54160}"/>
                </a:ext>
              </a:extLst>
            </p:cNvPr>
            <p:cNvSpPr txBox="1"/>
            <p:nvPr/>
          </p:nvSpPr>
          <p:spPr>
            <a:xfrm>
              <a:off x="7616063" y="3102220"/>
              <a:ext cx="1492715" cy="235350"/>
            </a:xfrm>
            <a:prstGeom prst="rect">
              <a:avLst/>
            </a:prstGeom>
            <a:noFill/>
            <a:ln>
              <a:solidFill>
                <a:srgbClr val="FF0000"/>
              </a:solidFill>
            </a:ln>
          </p:spPr>
          <p:txBody>
            <a:bodyPr wrap="square" rtlCol="0">
              <a:spAutoFit/>
            </a:bodyPr>
            <a:lstStyle/>
            <a:p>
              <a:pPr algn="ctr"/>
              <a:endParaRPr lang="en-US" dirty="0">
                <a:solidFill>
                  <a:srgbClr val="151AFF"/>
                </a:solidFill>
              </a:endParaRPr>
            </a:p>
          </p:txBody>
        </p:sp>
      </p:grpSp>
      <p:sp>
        <p:nvSpPr>
          <p:cNvPr id="82" name="任意多边形: 形状 81">
            <a:extLst>
              <a:ext uri="{FF2B5EF4-FFF2-40B4-BE49-F238E27FC236}">
                <a16:creationId xmlns:a16="http://schemas.microsoft.com/office/drawing/2014/main" id="{2F8F9D2A-24DE-4964-8B46-B40A2EEC83B2}"/>
              </a:ext>
            </a:extLst>
          </p:cNvPr>
          <p:cNvSpPr/>
          <p:nvPr/>
        </p:nvSpPr>
        <p:spPr>
          <a:xfrm>
            <a:off x="3401895" y="1452633"/>
            <a:ext cx="334664" cy="667180"/>
          </a:xfrm>
          <a:custGeom>
            <a:avLst/>
            <a:gdLst>
              <a:gd name="connsiteX0" fmla="*/ 333590 w 334664"/>
              <a:gd name="connsiteY0" fmla="*/ 0 h 667180"/>
              <a:gd name="connsiteX1" fmla="*/ 334664 w 334664"/>
              <a:gd name="connsiteY1" fmla="*/ 108 h 667180"/>
              <a:gd name="connsiteX2" fmla="*/ 334664 w 334664"/>
              <a:gd name="connsiteY2" fmla="*/ 667072 h 667180"/>
              <a:gd name="connsiteX3" fmla="*/ 333590 w 334664"/>
              <a:gd name="connsiteY3" fmla="*/ 667180 h 667180"/>
              <a:gd name="connsiteX4" fmla="*/ 0 w 334664"/>
              <a:gd name="connsiteY4" fmla="*/ 333590 h 667180"/>
              <a:gd name="connsiteX5" fmla="*/ 333590 w 334664"/>
              <a:gd name="connsiteY5" fmla="*/ 0 h 66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664" h="667180">
                <a:moveTo>
                  <a:pt x="333590" y="0"/>
                </a:moveTo>
                <a:lnTo>
                  <a:pt x="334664" y="108"/>
                </a:lnTo>
                <a:lnTo>
                  <a:pt x="334664" y="667072"/>
                </a:lnTo>
                <a:lnTo>
                  <a:pt x="333590" y="667180"/>
                </a:lnTo>
                <a:cubicBezTo>
                  <a:pt x="149353" y="667180"/>
                  <a:pt x="0" y="517827"/>
                  <a:pt x="0" y="333590"/>
                </a:cubicBezTo>
                <a:cubicBezTo>
                  <a:pt x="0" y="149353"/>
                  <a:pt x="149353" y="0"/>
                  <a:pt x="333590" y="0"/>
                </a:cubicBezTo>
                <a:close/>
              </a:path>
            </a:pathLst>
          </a:cu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任意多边形: 形状 82">
            <a:extLst>
              <a:ext uri="{FF2B5EF4-FFF2-40B4-BE49-F238E27FC236}">
                <a16:creationId xmlns:a16="http://schemas.microsoft.com/office/drawing/2014/main" id="{1D14E1C9-0B4B-42E6-9648-8ED63FED30AC}"/>
              </a:ext>
            </a:extLst>
          </p:cNvPr>
          <p:cNvSpPr/>
          <p:nvPr/>
        </p:nvSpPr>
        <p:spPr>
          <a:xfrm>
            <a:off x="3409601" y="2716757"/>
            <a:ext cx="334664" cy="667180"/>
          </a:xfrm>
          <a:custGeom>
            <a:avLst/>
            <a:gdLst>
              <a:gd name="connsiteX0" fmla="*/ 333590 w 334664"/>
              <a:gd name="connsiteY0" fmla="*/ 0 h 667180"/>
              <a:gd name="connsiteX1" fmla="*/ 334664 w 334664"/>
              <a:gd name="connsiteY1" fmla="*/ 108 h 667180"/>
              <a:gd name="connsiteX2" fmla="*/ 334664 w 334664"/>
              <a:gd name="connsiteY2" fmla="*/ 667072 h 667180"/>
              <a:gd name="connsiteX3" fmla="*/ 333590 w 334664"/>
              <a:gd name="connsiteY3" fmla="*/ 667180 h 667180"/>
              <a:gd name="connsiteX4" fmla="*/ 0 w 334664"/>
              <a:gd name="connsiteY4" fmla="*/ 333590 h 667180"/>
              <a:gd name="connsiteX5" fmla="*/ 333590 w 334664"/>
              <a:gd name="connsiteY5" fmla="*/ 0 h 66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664" h="667180">
                <a:moveTo>
                  <a:pt x="333590" y="0"/>
                </a:moveTo>
                <a:lnTo>
                  <a:pt x="334664" y="108"/>
                </a:lnTo>
                <a:lnTo>
                  <a:pt x="334664" y="667072"/>
                </a:lnTo>
                <a:lnTo>
                  <a:pt x="333590" y="667180"/>
                </a:lnTo>
                <a:cubicBezTo>
                  <a:pt x="149353" y="667180"/>
                  <a:pt x="0" y="517827"/>
                  <a:pt x="0" y="333590"/>
                </a:cubicBezTo>
                <a:cubicBezTo>
                  <a:pt x="0" y="149353"/>
                  <a:pt x="149353" y="0"/>
                  <a:pt x="333590" y="0"/>
                </a:cubicBezTo>
                <a:close/>
              </a:path>
            </a:pathLst>
          </a:cu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任意多边形: 形状 84">
            <a:extLst>
              <a:ext uri="{FF2B5EF4-FFF2-40B4-BE49-F238E27FC236}">
                <a16:creationId xmlns:a16="http://schemas.microsoft.com/office/drawing/2014/main" id="{302E659B-850E-4046-A742-E6DCA7DB4361}"/>
              </a:ext>
            </a:extLst>
          </p:cNvPr>
          <p:cNvSpPr/>
          <p:nvPr/>
        </p:nvSpPr>
        <p:spPr>
          <a:xfrm>
            <a:off x="5280090" y="1452652"/>
            <a:ext cx="334664" cy="667180"/>
          </a:xfrm>
          <a:custGeom>
            <a:avLst/>
            <a:gdLst>
              <a:gd name="connsiteX0" fmla="*/ 333590 w 334664"/>
              <a:gd name="connsiteY0" fmla="*/ 0 h 667180"/>
              <a:gd name="connsiteX1" fmla="*/ 334664 w 334664"/>
              <a:gd name="connsiteY1" fmla="*/ 108 h 667180"/>
              <a:gd name="connsiteX2" fmla="*/ 334664 w 334664"/>
              <a:gd name="connsiteY2" fmla="*/ 667072 h 667180"/>
              <a:gd name="connsiteX3" fmla="*/ 333590 w 334664"/>
              <a:gd name="connsiteY3" fmla="*/ 667180 h 667180"/>
              <a:gd name="connsiteX4" fmla="*/ 0 w 334664"/>
              <a:gd name="connsiteY4" fmla="*/ 333590 h 667180"/>
              <a:gd name="connsiteX5" fmla="*/ 333590 w 334664"/>
              <a:gd name="connsiteY5" fmla="*/ 0 h 66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664" h="667180">
                <a:moveTo>
                  <a:pt x="333590" y="0"/>
                </a:moveTo>
                <a:lnTo>
                  <a:pt x="334664" y="108"/>
                </a:lnTo>
                <a:lnTo>
                  <a:pt x="334664" y="667072"/>
                </a:lnTo>
                <a:lnTo>
                  <a:pt x="333590" y="667180"/>
                </a:lnTo>
                <a:cubicBezTo>
                  <a:pt x="149353" y="667180"/>
                  <a:pt x="0" y="517827"/>
                  <a:pt x="0" y="333590"/>
                </a:cubicBezTo>
                <a:cubicBezTo>
                  <a:pt x="0" y="149353"/>
                  <a:pt x="149353" y="0"/>
                  <a:pt x="333590" y="0"/>
                </a:cubicBezTo>
                <a:close/>
              </a:path>
            </a:pathLst>
          </a:cu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任意多边形: 形状 85">
            <a:extLst>
              <a:ext uri="{FF2B5EF4-FFF2-40B4-BE49-F238E27FC236}">
                <a16:creationId xmlns:a16="http://schemas.microsoft.com/office/drawing/2014/main" id="{640E3178-3925-49BE-BB99-B6C4D642D19F}"/>
              </a:ext>
            </a:extLst>
          </p:cNvPr>
          <p:cNvSpPr/>
          <p:nvPr/>
        </p:nvSpPr>
        <p:spPr>
          <a:xfrm>
            <a:off x="5278073" y="2717891"/>
            <a:ext cx="334664" cy="667180"/>
          </a:xfrm>
          <a:custGeom>
            <a:avLst/>
            <a:gdLst>
              <a:gd name="connsiteX0" fmla="*/ 333590 w 334664"/>
              <a:gd name="connsiteY0" fmla="*/ 0 h 667180"/>
              <a:gd name="connsiteX1" fmla="*/ 334664 w 334664"/>
              <a:gd name="connsiteY1" fmla="*/ 108 h 667180"/>
              <a:gd name="connsiteX2" fmla="*/ 334664 w 334664"/>
              <a:gd name="connsiteY2" fmla="*/ 667072 h 667180"/>
              <a:gd name="connsiteX3" fmla="*/ 333590 w 334664"/>
              <a:gd name="connsiteY3" fmla="*/ 667180 h 667180"/>
              <a:gd name="connsiteX4" fmla="*/ 0 w 334664"/>
              <a:gd name="connsiteY4" fmla="*/ 333590 h 667180"/>
              <a:gd name="connsiteX5" fmla="*/ 333590 w 334664"/>
              <a:gd name="connsiteY5" fmla="*/ 0 h 667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4664" h="667180">
                <a:moveTo>
                  <a:pt x="333590" y="0"/>
                </a:moveTo>
                <a:lnTo>
                  <a:pt x="334664" y="108"/>
                </a:lnTo>
                <a:lnTo>
                  <a:pt x="334664" y="667072"/>
                </a:lnTo>
                <a:lnTo>
                  <a:pt x="333590" y="667180"/>
                </a:lnTo>
                <a:cubicBezTo>
                  <a:pt x="149353" y="667180"/>
                  <a:pt x="0" y="517827"/>
                  <a:pt x="0" y="333590"/>
                </a:cubicBezTo>
                <a:cubicBezTo>
                  <a:pt x="0" y="149353"/>
                  <a:pt x="149353" y="0"/>
                  <a:pt x="333590" y="0"/>
                </a:cubicBezTo>
                <a:close/>
              </a:path>
            </a:pathLst>
          </a:custGeom>
          <a:solidFill>
            <a:srgbClr val="FFCC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文本框 86">
            <a:extLst>
              <a:ext uri="{FF2B5EF4-FFF2-40B4-BE49-F238E27FC236}">
                <a16:creationId xmlns:a16="http://schemas.microsoft.com/office/drawing/2014/main" id="{B8EAFB89-0E1D-4ADB-BC5A-D6349E390237}"/>
              </a:ext>
            </a:extLst>
          </p:cNvPr>
          <p:cNvSpPr txBox="1"/>
          <p:nvPr/>
        </p:nvSpPr>
        <p:spPr>
          <a:xfrm>
            <a:off x="3267639" y="1611236"/>
            <a:ext cx="667179" cy="338554"/>
          </a:xfrm>
          <a:prstGeom prst="rect">
            <a:avLst/>
          </a:prstGeom>
          <a:noFill/>
        </p:spPr>
        <p:txBody>
          <a:bodyPr wrap="square" rtlCol="0">
            <a:spAutoFit/>
          </a:bodyPr>
          <a:lstStyle/>
          <a:p>
            <a:pPr algn="ctr"/>
            <a:r>
              <a:rPr lang="en-US" sz="1600" dirty="0"/>
              <a:t>in</a:t>
            </a:r>
          </a:p>
        </p:txBody>
      </p:sp>
      <p:sp>
        <p:nvSpPr>
          <p:cNvPr id="89" name="文本框 88">
            <a:extLst>
              <a:ext uri="{FF2B5EF4-FFF2-40B4-BE49-F238E27FC236}">
                <a16:creationId xmlns:a16="http://schemas.microsoft.com/office/drawing/2014/main" id="{05F94910-7086-43EB-B93D-98B617BB0A03}"/>
              </a:ext>
            </a:extLst>
          </p:cNvPr>
          <p:cNvSpPr txBox="1"/>
          <p:nvPr/>
        </p:nvSpPr>
        <p:spPr>
          <a:xfrm>
            <a:off x="3251580" y="2876478"/>
            <a:ext cx="667179" cy="338554"/>
          </a:xfrm>
          <a:prstGeom prst="rect">
            <a:avLst/>
          </a:prstGeom>
          <a:noFill/>
        </p:spPr>
        <p:txBody>
          <a:bodyPr wrap="square" rtlCol="0">
            <a:spAutoFit/>
          </a:bodyPr>
          <a:lstStyle/>
          <a:p>
            <a:pPr algn="ctr"/>
            <a:r>
              <a:rPr lang="en-US" sz="1600" dirty="0"/>
              <a:t>in</a:t>
            </a:r>
          </a:p>
        </p:txBody>
      </p:sp>
      <p:sp>
        <p:nvSpPr>
          <p:cNvPr id="90" name="文本框 89">
            <a:extLst>
              <a:ext uri="{FF2B5EF4-FFF2-40B4-BE49-F238E27FC236}">
                <a16:creationId xmlns:a16="http://schemas.microsoft.com/office/drawing/2014/main" id="{D7308498-105A-460A-809F-3DF062FDF61B}"/>
              </a:ext>
            </a:extLst>
          </p:cNvPr>
          <p:cNvSpPr txBox="1"/>
          <p:nvPr/>
        </p:nvSpPr>
        <p:spPr>
          <a:xfrm>
            <a:off x="5119395" y="1610466"/>
            <a:ext cx="667179" cy="338554"/>
          </a:xfrm>
          <a:prstGeom prst="rect">
            <a:avLst/>
          </a:prstGeom>
          <a:noFill/>
        </p:spPr>
        <p:txBody>
          <a:bodyPr wrap="square" rtlCol="0">
            <a:spAutoFit/>
          </a:bodyPr>
          <a:lstStyle/>
          <a:p>
            <a:pPr algn="ctr"/>
            <a:r>
              <a:rPr lang="en-US" sz="1600" dirty="0"/>
              <a:t>in</a:t>
            </a:r>
          </a:p>
        </p:txBody>
      </p:sp>
      <p:sp>
        <p:nvSpPr>
          <p:cNvPr id="92" name="文本框 91">
            <a:extLst>
              <a:ext uri="{FF2B5EF4-FFF2-40B4-BE49-F238E27FC236}">
                <a16:creationId xmlns:a16="http://schemas.microsoft.com/office/drawing/2014/main" id="{5DC1080C-70FE-4A48-ACBF-3086120A077F}"/>
              </a:ext>
            </a:extLst>
          </p:cNvPr>
          <p:cNvSpPr txBox="1"/>
          <p:nvPr/>
        </p:nvSpPr>
        <p:spPr>
          <a:xfrm>
            <a:off x="5155462" y="2868433"/>
            <a:ext cx="667179" cy="338554"/>
          </a:xfrm>
          <a:prstGeom prst="rect">
            <a:avLst/>
          </a:prstGeom>
          <a:noFill/>
        </p:spPr>
        <p:txBody>
          <a:bodyPr wrap="square" rtlCol="0">
            <a:spAutoFit/>
          </a:bodyPr>
          <a:lstStyle/>
          <a:p>
            <a:pPr algn="ctr"/>
            <a:r>
              <a:rPr lang="en-US" sz="1600" dirty="0"/>
              <a:t>in</a:t>
            </a:r>
          </a:p>
        </p:txBody>
      </p:sp>
      <p:sp>
        <p:nvSpPr>
          <p:cNvPr id="88" name="文本框 87">
            <a:extLst>
              <a:ext uri="{FF2B5EF4-FFF2-40B4-BE49-F238E27FC236}">
                <a16:creationId xmlns:a16="http://schemas.microsoft.com/office/drawing/2014/main" id="{8AF25051-7122-4241-8DA5-0AE493102853}"/>
              </a:ext>
            </a:extLst>
          </p:cNvPr>
          <p:cNvSpPr txBox="1"/>
          <p:nvPr/>
        </p:nvSpPr>
        <p:spPr>
          <a:xfrm>
            <a:off x="3278188" y="1119922"/>
            <a:ext cx="1199501" cy="369332"/>
          </a:xfrm>
          <a:prstGeom prst="rect">
            <a:avLst/>
          </a:prstGeom>
          <a:noFill/>
        </p:spPr>
        <p:txBody>
          <a:bodyPr wrap="square" rtlCol="0">
            <a:spAutoFit/>
          </a:bodyPr>
          <a:lstStyle/>
          <a:p>
            <a:r>
              <a:rPr lang="en-US" dirty="0"/>
              <a:t>sigmoid</a:t>
            </a:r>
          </a:p>
        </p:txBody>
      </p:sp>
      <p:sp>
        <p:nvSpPr>
          <p:cNvPr id="93" name="文本框 92">
            <a:extLst>
              <a:ext uri="{FF2B5EF4-FFF2-40B4-BE49-F238E27FC236}">
                <a16:creationId xmlns:a16="http://schemas.microsoft.com/office/drawing/2014/main" id="{9F0FB3F9-8EB9-403C-A92E-853407C57F7F}"/>
              </a:ext>
            </a:extLst>
          </p:cNvPr>
          <p:cNvSpPr txBox="1"/>
          <p:nvPr/>
        </p:nvSpPr>
        <p:spPr>
          <a:xfrm>
            <a:off x="5119395" y="1062186"/>
            <a:ext cx="1199501" cy="369332"/>
          </a:xfrm>
          <a:prstGeom prst="rect">
            <a:avLst/>
          </a:prstGeom>
          <a:noFill/>
        </p:spPr>
        <p:txBody>
          <a:bodyPr wrap="square" rtlCol="0">
            <a:spAutoFit/>
          </a:bodyPr>
          <a:lstStyle/>
          <a:p>
            <a:r>
              <a:rPr lang="en-US" dirty="0"/>
              <a:t>sigmoid</a:t>
            </a:r>
          </a:p>
        </p:txBody>
      </p:sp>
    </p:spTree>
    <p:extLst>
      <p:ext uri="{BB962C8B-B14F-4D97-AF65-F5344CB8AC3E}">
        <p14:creationId xmlns:p14="http://schemas.microsoft.com/office/powerpoint/2010/main" val="22439903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5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wipe(left)">
                                      <p:cBhvr>
                                        <p:cTn id="10" dur="750"/>
                                        <p:tgtEl>
                                          <p:spTgt spid="6"/>
                                        </p:tgtEl>
                                      </p:cBhvr>
                                    </p:animEffect>
                                  </p:childTnLst>
                                </p:cTn>
                              </p:par>
                              <p:par>
                                <p:cTn id="11" presetID="22" presetClass="entr" presetSubtype="8" fill="hold" grpId="0"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wipe(left)">
                                      <p:cBhvr>
                                        <p:cTn id="13" dur="750"/>
                                        <p:tgtEl>
                                          <p:spTgt spid="40"/>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wipe(left)">
                                      <p:cBhvr>
                                        <p:cTn id="16" dur="750"/>
                                        <p:tgtEl>
                                          <p:spTgt spid="41"/>
                                        </p:tgtEl>
                                      </p:cBhvr>
                                    </p:animEffect>
                                  </p:childTnLst>
                                </p:cTn>
                              </p:par>
                            </p:childTnLst>
                          </p:cTn>
                        </p:par>
                        <p:par>
                          <p:cTn id="17" fill="hold">
                            <p:stCondLst>
                              <p:cond delay="750"/>
                            </p:stCondLst>
                            <p:childTnLst>
                              <p:par>
                                <p:cTn id="18" presetID="22" presetClass="entr" presetSubtype="8" fill="hold" nodeType="after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wipe(left)">
                                      <p:cBhvr>
                                        <p:cTn id="20" dur="1250"/>
                                        <p:tgtEl>
                                          <p:spTgt spid="60"/>
                                        </p:tgtEl>
                                      </p:cBhvr>
                                    </p:animEffect>
                                  </p:childTnLst>
                                </p:cTn>
                              </p:par>
                              <p:par>
                                <p:cTn id="21" presetID="22" presetClass="entr" presetSubtype="8" fill="hold" nodeType="withEffect">
                                  <p:stCondLst>
                                    <p:cond delay="0"/>
                                  </p:stCondLst>
                                  <p:childTnLst>
                                    <p:set>
                                      <p:cBhvr>
                                        <p:cTn id="22" dur="1" fill="hold">
                                          <p:stCondLst>
                                            <p:cond delay="0"/>
                                          </p:stCondLst>
                                        </p:cTn>
                                        <p:tgtEl>
                                          <p:spTgt spid="62"/>
                                        </p:tgtEl>
                                        <p:attrNameLst>
                                          <p:attrName>style.visibility</p:attrName>
                                        </p:attrNameLst>
                                      </p:cBhvr>
                                      <p:to>
                                        <p:strVal val="visible"/>
                                      </p:to>
                                    </p:set>
                                    <p:animEffect transition="in" filter="wipe(left)">
                                      <p:cBhvr>
                                        <p:cTn id="23" dur="1250"/>
                                        <p:tgtEl>
                                          <p:spTgt spid="62"/>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05"/>
                                        </p:tgtEl>
                                        <p:attrNameLst>
                                          <p:attrName>style.visibility</p:attrName>
                                        </p:attrNameLst>
                                      </p:cBhvr>
                                      <p:to>
                                        <p:strVal val="visible"/>
                                      </p:to>
                                    </p:set>
                                    <p:animEffect transition="in" filter="wipe(left)">
                                      <p:cBhvr>
                                        <p:cTn id="26" dur="1250"/>
                                        <p:tgtEl>
                                          <p:spTgt spid="105"/>
                                        </p:tgtEl>
                                      </p:cBhvr>
                                    </p:animEffect>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42"/>
                                        </p:tgtEl>
                                        <p:attrNameLst>
                                          <p:attrName>style.visibility</p:attrName>
                                        </p:attrNameLst>
                                      </p:cBhvr>
                                      <p:to>
                                        <p:strVal val="visible"/>
                                      </p:to>
                                    </p:set>
                                    <p:animEffect transition="in" filter="wipe(left)">
                                      <p:cBhvr>
                                        <p:cTn id="30" dur="750"/>
                                        <p:tgtEl>
                                          <p:spTgt spid="42"/>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left)">
                                      <p:cBhvr>
                                        <p:cTn id="33" dur="750"/>
                                        <p:tgtEl>
                                          <p:spTgt spid="43"/>
                                        </p:tgtEl>
                                      </p:cBhvr>
                                    </p:animEffect>
                                  </p:childTnLst>
                                </p:cTn>
                              </p:par>
                            </p:childTnLst>
                          </p:cTn>
                        </p:par>
                        <p:par>
                          <p:cTn id="34" fill="hold">
                            <p:stCondLst>
                              <p:cond delay="2750"/>
                            </p:stCondLst>
                            <p:childTnLst>
                              <p:par>
                                <p:cTn id="35" presetID="22" presetClass="entr" presetSubtype="8" fill="hold" grpId="0" nodeType="afterEffect">
                                  <p:stCondLst>
                                    <p:cond delay="0"/>
                                  </p:stCondLst>
                                  <p:childTnLst>
                                    <p:set>
                                      <p:cBhvr>
                                        <p:cTn id="36" dur="1" fill="hold">
                                          <p:stCondLst>
                                            <p:cond delay="0"/>
                                          </p:stCondLst>
                                        </p:cTn>
                                        <p:tgtEl>
                                          <p:spTgt spid="106"/>
                                        </p:tgtEl>
                                        <p:attrNameLst>
                                          <p:attrName>style.visibility</p:attrName>
                                        </p:attrNameLst>
                                      </p:cBhvr>
                                      <p:to>
                                        <p:strVal val="visible"/>
                                      </p:to>
                                    </p:set>
                                    <p:animEffect transition="in" filter="wipe(left)">
                                      <p:cBhvr>
                                        <p:cTn id="37" dur="1250"/>
                                        <p:tgtEl>
                                          <p:spTgt spid="106"/>
                                        </p:tgtEl>
                                      </p:cBhvr>
                                    </p:animEffect>
                                  </p:childTnLst>
                                </p:cTn>
                              </p:par>
                              <p:par>
                                <p:cTn id="38" presetID="22" presetClass="entr" presetSubtype="8" fill="hold" nodeType="withEffect">
                                  <p:stCondLst>
                                    <p:cond delay="0"/>
                                  </p:stCondLst>
                                  <p:childTnLst>
                                    <p:set>
                                      <p:cBhvr>
                                        <p:cTn id="39" dur="1" fill="hold">
                                          <p:stCondLst>
                                            <p:cond delay="0"/>
                                          </p:stCondLst>
                                        </p:cTn>
                                        <p:tgtEl>
                                          <p:spTgt spid="63"/>
                                        </p:tgtEl>
                                        <p:attrNameLst>
                                          <p:attrName>style.visibility</p:attrName>
                                        </p:attrNameLst>
                                      </p:cBhvr>
                                      <p:to>
                                        <p:strVal val="visible"/>
                                      </p:to>
                                    </p:set>
                                    <p:animEffect transition="in" filter="wipe(left)">
                                      <p:cBhvr>
                                        <p:cTn id="40" dur="1250"/>
                                        <p:tgtEl>
                                          <p:spTgt spid="63"/>
                                        </p:tgtEl>
                                      </p:cBhvr>
                                    </p:animEffect>
                                  </p:childTnLst>
                                </p:cTn>
                              </p:par>
                            </p:childTnLst>
                          </p:cTn>
                        </p:par>
                        <p:par>
                          <p:cTn id="41" fill="hold">
                            <p:stCondLst>
                              <p:cond delay="4000"/>
                            </p:stCondLst>
                            <p:childTnLst>
                              <p:par>
                                <p:cTn id="42" presetID="22" presetClass="entr" presetSubtype="8" fill="hold" grpId="0" nodeType="afterEffect">
                                  <p:stCondLst>
                                    <p:cond delay="0"/>
                                  </p:stCondLst>
                                  <p:childTnLst>
                                    <p:set>
                                      <p:cBhvr>
                                        <p:cTn id="43" dur="1" fill="hold">
                                          <p:stCondLst>
                                            <p:cond delay="0"/>
                                          </p:stCondLst>
                                        </p:cTn>
                                        <p:tgtEl>
                                          <p:spTgt spid="44"/>
                                        </p:tgtEl>
                                        <p:attrNameLst>
                                          <p:attrName>style.visibility</p:attrName>
                                        </p:attrNameLst>
                                      </p:cBhvr>
                                      <p:to>
                                        <p:strVal val="visible"/>
                                      </p:to>
                                    </p:set>
                                    <p:animEffect transition="in" filter="wipe(left)">
                                      <p:cBhvr>
                                        <p:cTn id="44" dur="750"/>
                                        <p:tgtEl>
                                          <p:spTgt spid="44"/>
                                        </p:tgtEl>
                                      </p:cBhvr>
                                    </p:animEffect>
                                  </p:childTnLst>
                                </p:cTn>
                              </p:par>
                              <p:par>
                                <p:cTn id="45" presetID="22" presetClass="entr" presetSubtype="8"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Effect transition="in" filter="wipe(left)">
                                      <p:cBhvr>
                                        <p:cTn id="47" dur="750"/>
                                        <p:tgtEl>
                                          <p:spTgt spid="45"/>
                                        </p:tgtEl>
                                      </p:cBhvr>
                                    </p:animEffect>
                                  </p:childTnLst>
                                </p:cTn>
                              </p:par>
                              <p:par>
                                <p:cTn id="48" presetID="22" presetClass="entr" presetSubtype="8" fill="hold" grpId="0" nodeType="withEffect">
                                  <p:stCondLst>
                                    <p:cond delay="0"/>
                                  </p:stCondLst>
                                  <p:childTnLst>
                                    <p:set>
                                      <p:cBhvr>
                                        <p:cTn id="49" dur="1" fill="hold">
                                          <p:stCondLst>
                                            <p:cond delay="0"/>
                                          </p:stCondLst>
                                        </p:cTn>
                                        <p:tgtEl>
                                          <p:spTgt spid="46"/>
                                        </p:tgtEl>
                                        <p:attrNameLst>
                                          <p:attrName>style.visibility</p:attrName>
                                        </p:attrNameLst>
                                      </p:cBhvr>
                                      <p:to>
                                        <p:strVal val="visible"/>
                                      </p:to>
                                    </p:set>
                                    <p:animEffect transition="in" filter="wipe(left)">
                                      <p:cBhvr>
                                        <p:cTn id="50" dur="750"/>
                                        <p:tgtEl>
                                          <p:spTgt spid="46"/>
                                        </p:tgtEl>
                                      </p:cBhvr>
                                    </p:animEffect>
                                  </p:childTnLst>
                                </p:cTn>
                              </p:par>
                              <p:par>
                                <p:cTn id="51" presetID="22" presetClass="entr" presetSubtype="8" fill="hold" grpId="0" nodeType="withEffect">
                                  <p:stCondLst>
                                    <p:cond delay="0"/>
                                  </p:stCondLst>
                                  <p:childTnLst>
                                    <p:set>
                                      <p:cBhvr>
                                        <p:cTn id="52" dur="1" fill="hold">
                                          <p:stCondLst>
                                            <p:cond delay="0"/>
                                          </p:stCondLst>
                                        </p:cTn>
                                        <p:tgtEl>
                                          <p:spTgt spid="47"/>
                                        </p:tgtEl>
                                        <p:attrNameLst>
                                          <p:attrName>style.visibility</p:attrName>
                                        </p:attrNameLst>
                                      </p:cBhvr>
                                      <p:to>
                                        <p:strVal val="visible"/>
                                      </p:to>
                                    </p:set>
                                    <p:animEffect transition="in" filter="wipe(left)">
                                      <p:cBhvr>
                                        <p:cTn id="53" dur="750"/>
                                        <p:tgtEl>
                                          <p:spTgt spid="47"/>
                                        </p:tgtEl>
                                      </p:cBhvr>
                                    </p:animEffect>
                                  </p:childTnLst>
                                </p:cTn>
                              </p:par>
                            </p:childTnLst>
                          </p:cTn>
                        </p:par>
                        <p:par>
                          <p:cTn id="54" fill="hold">
                            <p:stCondLst>
                              <p:cond delay="4750"/>
                            </p:stCondLst>
                            <p:childTnLst>
                              <p:par>
                                <p:cTn id="55" presetID="22" presetClass="entr" presetSubtype="8" fill="hold" nodeType="afterEffect">
                                  <p:stCondLst>
                                    <p:cond delay="0"/>
                                  </p:stCondLst>
                                  <p:childTnLst>
                                    <p:set>
                                      <p:cBhvr>
                                        <p:cTn id="56" dur="1" fill="hold">
                                          <p:stCondLst>
                                            <p:cond delay="0"/>
                                          </p:stCondLst>
                                        </p:cTn>
                                        <p:tgtEl>
                                          <p:spTgt spid="65"/>
                                        </p:tgtEl>
                                        <p:attrNameLst>
                                          <p:attrName>style.visibility</p:attrName>
                                        </p:attrNameLst>
                                      </p:cBhvr>
                                      <p:to>
                                        <p:strVal val="visible"/>
                                      </p:to>
                                    </p:set>
                                    <p:animEffect transition="in" filter="wipe(left)">
                                      <p:cBhvr>
                                        <p:cTn id="57" dur="1250"/>
                                        <p:tgtEl>
                                          <p:spTgt spid="65"/>
                                        </p:tgtEl>
                                      </p:cBhvr>
                                    </p:animEffect>
                                  </p:childTnLst>
                                </p:cTn>
                              </p:par>
                              <p:par>
                                <p:cTn id="58" presetID="22" presetClass="entr" presetSubtype="8" fill="hold" grpId="0" nodeType="withEffect">
                                  <p:stCondLst>
                                    <p:cond delay="0"/>
                                  </p:stCondLst>
                                  <p:childTnLst>
                                    <p:set>
                                      <p:cBhvr>
                                        <p:cTn id="59" dur="1" fill="hold">
                                          <p:stCondLst>
                                            <p:cond delay="0"/>
                                          </p:stCondLst>
                                        </p:cTn>
                                        <p:tgtEl>
                                          <p:spTgt spid="109"/>
                                        </p:tgtEl>
                                        <p:attrNameLst>
                                          <p:attrName>style.visibility</p:attrName>
                                        </p:attrNameLst>
                                      </p:cBhvr>
                                      <p:to>
                                        <p:strVal val="visible"/>
                                      </p:to>
                                    </p:set>
                                    <p:animEffect transition="in" filter="wipe(left)">
                                      <p:cBhvr>
                                        <p:cTn id="60" dur="1250"/>
                                        <p:tgtEl>
                                          <p:spTgt spid="109"/>
                                        </p:tgtEl>
                                      </p:cBhvr>
                                    </p:animEffect>
                                  </p:childTnLst>
                                </p:cTn>
                              </p:par>
                              <p:par>
                                <p:cTn id="61" presetID="22" presetClass="entr" presetSubtype="8" fill="hold" nodeType="withEffect">
                                  <p:stCondLst>
                                    <p:cond delay="0"/>
                                  </p:stCondLst>
                                  <p:childTnLst>
                                    <p:set>
                                      <p:cBhvr>
                                        <p:cTn id="62" dur="1" fill="hold">
                                          <p:stCondLst>
                                            <p:cond delay="0"/>
                                          </p:stCondLst>
                                        </p:cTn>
                                        <p:tgtEl>
                                          <p:spTgt spid="67"/>
                                        </p:tgtEl>
                                        <p:attrNameLst>
                                          <p:attrName>style.visibility</p:attrName>
                                        </p:attrNameLst>
                                      </p:cBhvr>
                                      <p:to>
                                        <p:strVal val="visible"/>
                                      </p:to>
                                    </p:set>
                                    <p:animEffect transition="in" filter="wipe(left)">
                                      <p:cBhvr>
                                        <p:cTn id="63" dur="1250"/>
                                        <p:tgtEl>
                                          <p:spTgt spid="67"/>
                                        </p:tgtEl>
                                      </p:cBhvr>
                                    </p:animEffect>
                                  </p:childTnLst>
                                </p:cTn>
                              </p:par>
                            </p:childTnLst>
                          </p:cTn>
                        </p:par>
                        <p:par>
                          <p:cTn id="64" fill="hold">
                            <p:stCondLst>
                              <p:cond delay="6000"/>
                            </p:stCondLst>
                            <p:childTnLst>
                              <p:par>
                                <p:cTn id="65" presetID="22" presetClass="entr" presetSubtype="8" fill="hold" grpId="0"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wipe(left)">
                                      <p:cBhvr>
                                        <p:cTn id="67" dur="750"/>
                                        <p:tgtEl>
                                          <p:spTgt spid="48"/>
                                        </p:tgtEl>
                                      </p:cBhvr>
                                    </p:animEffect>
                                  </p:childTnLst>
                                </p:cTn>
                              </p:par>
                              <p:par>
                                <p:cTn id="68" presetID="22" presetClass="entr" presetSubtype="8" fill="hold" grpId="0"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wipe(left)">
                                      <p:cBhvr>
                                        <p:cTn id="70" dur="750"/>
                                        <p:tgtEl>
                                          <p:spTgt spid="49"/>
                                        </p:tgtEl>
                                      </p:cBhvr>
                                    </p:animEffect>
                                  </p:childTnLst>
                                </p:cTn>
                              </p:par>
                            </p:childTnLst>
                          </p:cTn>
                        </p:par>
                        <p:par>
                          <p:cTn id="71" fill="hold">
                            <p:stCondLst>
                              <p:cond delay="6750"/>
                            </p:stCondLst>
                            <p:childTnLst>
                              <p:par>
                                <p:cTn id="72" presetID="22" presetClass="entr" presetSubtype="8" fill="hold" nodeType="afterEffect">
                                  <p:stCondLst>
                                    <p:cond delay="0"/>
                                  </p:stCondLst>
                                  <p:childTnLst>
                                    <p:set>
                                      <p:cBhvr>
                                        <p:cTn id="73" dur="1" fill="hold">
                                          <p:stCondLst>
                                            <p:cond delay="0"/>
                                          </p:stCondLst>
                                        </p:cTn>
                                        <p:tgtEl>
                                          <p:spTgt spid="68"/>
                                        </p:tgtEl>
                                        <p:attrNameLst>
                                          <p:attrName>style.visibility</p:attrName>
                                        </p:attrNameLst>
                                      </p:cBhvr>
                                      <p:to>
                                        <p:strVal val="visible"/>
                                      </p:to>
                                    </p:set>
                                    <p:animEffect transition="in" filter="wipe(left)">
                                      <p:cBhvr>
                                        <p:cTn id="74" dur="1250"/>
                                        <p:tgtEl>
                                          <p:spTgt spid="68"/>
                                        </p:tgtEl>
                                      </p:cBhvr>
                                    </p:animEffect>
                                  </p:childTnLst>
                                </p:cTn>
                              </p:par>
                              <p:par>
                                <p:cTn id="75" presetID="22" presetClass="entr" presetSubtype="8" fill="hold" grpId="0" nodeType="withEffect">
                                  <p:stCondLst>
                                    <p:cond delay="0"/>
                                  </p:stCondLst>
                                  <p:childTnLst>
                                    <p:set>
                                      <p:cBhvr>
                                        <p:cTn id="76" dur="1" fill="hold">
                                          <p:stCondLst>
                                            <p:cond delay="0"/>
                                          </p:stCondLst>
                                        </p:cTn>
                                        <p:tgtEl>
                                          <p:spTgt spid="110"/>
                                        </p:tgtEl>
                                        <p:attrNameLst>
                                          <p:attrName>style.visibility</p:attrName>
                                        </p:attrNameLst>
                                      </p:cBhvr>
                                      <p:to>
                                        <p:strVal val="visible"/>
                                      </p:to>
                                    </p:set>
                                    <p:animEffect transition="in" filter="wipe(left)">
                                      <p:cBhvr>
                                        <p:cTn id="77" dur="1250"/>
                                        <p:tgtEl>
                                          <p:spTgt spid="110"/>
                                        </p:tgtEl>
                                      </p:cBhvr>
                                    </p:animEffect>
                                  </p:childTnLst>
                                </p:cTn>
                              </p:par>
                            </p:childTnLst>
                          </p:cTn>
                        </p:par>
                        <p:par>
                          <p:cTn id="78" fill="hold">
                            <p:stCondLst>
                              <p:cond delay="8000"/>
                            </p:stCondLst>
                            <p:childTnLst>
                              <p:par>
                                <p:cTn id="79" presetID="22" presetClass="entr" presetSubtype="8" fill="hold" grpId="0" nodeType="afterEffect">
                                  <p:stCondLst>
                                    <p:cond delay="0"/>
                                  </p:stCondLst>
                                  <p:childTnLst>
                                    <p:set>
                                      <p:cBhvr>
                                        <p:cTn id="80" dur="1" fill="hold">
                                          <p:stCondLst>
                                            <p:cond delay="0"/>
                                          </p:stCondLst>
                                        </p:cTn>
                                        <p:tgtEl>
                                          <p:spTgt spid="50"/>
                                        </p:tgtEl>
                                        <p:attrNameLst>
                                          <p:attrName>style.visibility</p:attrName>
                                        </p:attrNameLst>
                                      </p:cBhvr>
                                      <p:to>
                                        <p:strVal val="visible"/>
                                      </p:to>
                                    </p:set>
                                    <p:animEffect transition="in" filter="wipe(left)">
                                      <p:cBhvr>
                                        <p:cTn id="81" dur="750"/>
                                        <p:tgtEl>
                                          <p:spTgt spid="50"/>
                                        </p:tgtEl>
                                      </p:cBhvr>
                                    </p:animEffect>
                                  </p:childTnLst>
                                </p:cTn>
                              </p:par>
                              <p:par>
                                <p:cTn id="82" presetID="22" presetClass="entr" presetSubtype="8" fill="hold" grpId="0" nodeType="withEffect">
                                  <p:stCondLst>
                                    <p:cond delay="0"/>
                                  </p:stCondLst>
                                  <p:childTnLst>
                                    <p:set>
                                      <p:cBhvr>
                                        <p:cTn id="83" dur="1" fill="hold">
                                          <p:stCondLst>
                                            <p:cond delay="0"/>
                                          </p:stCondLst>
                                        </p:cTn>
                                        <p:tgtEl>
                                          <p:spTgt spid="51"/>
                                        </p:tgtEl>
                                        <p:attrNameLst>
                                          <p:attrName>style.visibility</p:attrName>
                                        </p:attrNameLst>
                                      </p:cBhvr>
                                      <p:to>
                                        <p:strVal val="visible"/>
                                      </p:to>
                                    </p:set>
                                    <p:animEffect transition="in" filter="wipe(left)">
                                      <p:cBhvr>
                                        <p:cTn id="84" dur="750"/>
                                        <p:tgtEl>
                                          <p:spTgt spid="51"/>
                                        </p:tgtEl>
                                      </p:cBhvr>
                                    </p:animEffect>
                                  </p:childTnLst>
                                </p:cTn>
                              </p:par>
                              <p:par>
                                <p:cTn id="85" presetID="22" presetClass="entr" presetSubtype="8" fill="hold" grpId="0" nodeType="withEffect">
                                  <p:stCondLst>
                                    <p:cond delay="0"/>
                                  </p:stCondLst>
                                  <p:childTnLst>
                                    <p:set>
                                      <p:cBhvr>
                                        <p:cTn id="86" dur="1" fill="hold">
                                          <p:stCondLst>
                                            <p:cond delay="0"/>
                                          </p:stCondLst>
                                        </p:cTn>
                                        <p:tgtEl>
                                          <p:spTgt spid="52"/>
                                        </p:tgtEl>
                                        <p:attrNameLst>
                                          <p:attrName>style.visibility</p:attrName>
                                        </p:attrNameLst>
                                      </p:cBhvr>
                                      <p:to>
                                        <p:strVal val="visible"/>
                                      </p:to>
                                    </p:set>
                                    <p:animEffect transition="in" filter="wipe(left)">
                                      <p:cBhvr>
                                        <p:cTn id="87" dur="750"/>
                                        <p:tgtEl>
                                          <p:spTgt spid="52"/>
                                        </p:tgtEl>
                                      </p:cBhvr>
                                    </p:animEffect>
                                  </p:childTnLst>
                                </p:cTn>
                              </p:par>
                              <p:par>
                                <p:cTn id="88" presetID="22" presetClass="entr" presetSubtype="8" fill="hold" grpId="0" nodeType="withEffect">
                                  <p:stCondLst>
                                    <p:cond delay="0"/>
                                  </p:stCondLst>
                                  <p:childTnLst>
                                    <p:set>
                                      <p:cBhvr>
                                        <p:cTn id="89" dur="1" fill="hold">
                                          <p:stCondLst>
                                            <p:cond delay="0"/>
                                          </p:stCondLst>
                                        </p:cTn>
                                        <p:tgtEl>
                                          <p:spTgt spid="53"/>
                                        </p:tgtEl>
                                        <p:attrNameLst>
                                          <p:attrName>style.visibility</p:attrName>
                                        </p:attrNameLst>
                                      </p:cBhvr>
                                      <p:to>
                                        <p:strVal val="visible"/>
                                      </p:to>
                                    </p:set>
                                    <p:animEffect transition="in" filter="wipe(left)">
                                      <p:cBhvr>
                                        <p:cTn id="90" dur="750"/>
                                        <p:tgtEl>
                                          <p:spTgt spid="53"/>
                                        </p:tgtEl>
                                      </p:cBhvr>
                                    </p:animEffect>
                                  </p:childTnLst>
                                </p:cTn>
                              </p:par>
                            </p:childTnLst>
                          </p:cTn>
                        </p:par>
                        <p:par>
                          <p:cTn id="91" fill="hold">
                            <p:stCondLst>
                              <p:cond delay="8750"/>
                            </p:stCondLst>
                            <p:childTnLst>
                              <p:par>
                                <p:cTn id="92" presetID="22" presetClass="entr" presetSubtype="8" fill="hold" nodeType="afterEffect">
                                  <p:stCondLst>
                                    <p:cond delay="0"/>
                                  </p:stCondLst>
                                  <p:childTnLst>
                                    <p:set>
                                      <p:cBhvr>
                                        <p:cTn id="93" dur="1" fill="hold">
                                          <p:stCondLst>
                                            <p:cond delay="0"/>
                                          </p:stCondLst>
                                        </p:cTn>
                                        <p:tgtEl>
                                          <p:spTgt spid="70"/>
                                        </p:tgtEl>
                                        <p:attrNameLst>
                                          <p:attrName>style.visibility</p:attrName>
                                        </p:attrNameLst>
                                      </p:cBhvr>
                                      <p:to>
                                        <p:strVal val="visible"/>
                                      </p:to>
                                    </p:set>
                                    <p:animEffect transition="in" filter="wipe(left)">
                                      <p:cBhvr>
                                        <p:cTn id="94" dur="1250"/>
                                        <p:tgtEl>
                                          <p:spTgt spid="70"/>
                                        </p:tgtEl>
                                      </p:cBhvr>
                                    </p:animEffect>
                                  </p:childTnLst>
                                </p:cTn>
                              </p:par>
                              <p:par>
                                <p:cTn id="95" presetID="22" presetClass="entr" presetSubtype="8" fill="hold" grpId="0" nodeType="withEffect">
                                  <p:stCondLst>
                                    <p:cond delay="0"/>
                                  </p:stCondLst>
                                  <p:childTnLst>
                                    <p:set>
                                      <p:cBhvr>
                                        <p:cTn id="96" dur="1" fill="hold">
                                          <p:stCondLst>
                                            <p:cond delay="0"/>
                                          </p:stCondLst>
                                        </p:cTn>
                                        <p:tgtEl>
                                          <p:spTgt spid="111"/>
                                        </p:tgtEl>
                                        <p:attrNameLst>
                                          <p:attrName>style.visibility</p:attrName>
                                        </p:attrNameLst>
                                      </p:cBhvr>
                                      <p:to>
                                        <p:strVal val="visible"/>
                                      </p:to>
                                    </p:set>
                                    <p:animEffect transition="in" filter="wipe(left)">
                                      <p:cBhvr>
                                        <p:cTn id="97" dur="1250"/>
                                        <p:tgtEl>
                                          <p:spTgt spid="111"/>
                                        </p:tgtEl>
                                      </p:cBhvr>
                                    </p:animEffect>
                                  </p:childTnLst>
                                </p:cTn>
                              </p:par>
                              <p:par>
                                <p:cTn id="98" presetID="22" presetClass="entr" presetSubtype="8" fill="hold" nodeType="withEffect">
                                  <p:stCondLst>
                                    <p:cond delay="0"/>
                                  </p:stCondLst>
                                  <p:childTnLst>
                                    <p:set>
                                      <p:cBhvr>
                                        <p:cTn id="99" dur="1" fill="hold">
                                          <p:stCondLst>
                                            <p:cond delay="0"/>
                                          </p:stCondLst>
                                        </p:cTn>
                                        <p:tgtEl>
                                          <p:spTgt spid="72"/>
                                        </p:tgtEl>
                                        <p:attrNameLst>
                                          <p:attrName>style.visibility</p:attrName>
                                        </p:attrNameLst>
                                      </p:cBhvr>
                                      <p:to>
                                        <p:strVal val="visible"/>
                                      </p:to>
                                    </p:set>
                                    <p:animEffect transition="in" filter="wipe(left)">
                                      <p:cBhvr>
                                        <p:cTn id="100" dur="1250"/>
                                        <p:tgtEl>
                                          <p:spTgt spid="72"/>
                                        </p:tgtEl>
                                      </p:cBhvr>
                                    </p:animEffect>
                                  </p:childTnLst>
                                </p:cTn>
                              </p:par>
                            </p:childTnLst>
                          </p:cTn>
                        </p:par>
                        <p:par>
                          <p:cTn id="101" fill="hold">
                            <p:stCondLst>
                              <p:cond delay="10000"/>
                            </p:stCondLst>
                            <p:childTnLst>
                              <p:par>
                                <p:cTn id="102" presetID="22" presetClass="entr" presetSubtype="8" fill="hold" grpId="0" nodeType="afterEffect">
                                  <p:stCondLst>
                                    <p:cond delay="0"/>
                                  </p:stCondLst>
                                  <p:childTnLst>
                                    <p:set>
                                      <p:cBhvr>
                                        <p:cTn id="103" dur="1" fill="hold">
                                          <p:stCondLst>
                                            <p:cond delay="0"/>
                                          </p:stCondLst>
                                        </p:cTn>
                                        <p:tgtEl>
                                          <p:spTgt spid="54"/>
                                        </p:tgtEl>
                                        <p:attrNameLst>
                                          <p:attrName>style.visibility</p:attrName>
                                        </p:attrNameLst>
                                      </p:cBhvr>
                                      <p:to>
                                        <p:strVal val="visible"/>
                                      </p:to>
                                    </p:set>
                                    <p:animEffect transition="in" filter="wipe(left)">
                                      <p:cBhvr>
                                        <p:cTn id="104" dur="750"/>
                                        <p:tgtEl>
                                          <p:spTgt spid="54"/>
                                        </p:tgtEl>
                                      </p:cBhvr>
                                    </p:animEffect>
                                  </p:childTnLst>
                                </p:cTn>
                              </p:par>
                              <p:par>
                                <p:cTn id="105" presetID="22" presetClass="entr" presetSubtype="8" fill="hold" grpId="0" nodeType="withEffect">
                                  <p:stCondLst>
                                    <p:cond delay="0"/>
                                  </p:stCondLst>
                                  <p:childTnLst>
                                    <p:set>
                                      <p:cBhvr>
                                        <p:cTn id="106" dur="1" fill="hold">
                                          <p:stCondLst>
                                            <p:cond delay="0"/>
                                          </p:stCondLst>
                                        </p:cTn>
                                        <p:tgtEl>
                                          <p:spTgt spid="55"/>
                                        </p:tgtEl>
                                        <p:attrNameLst>
                                          <p:attrName>style.visibility</p:attrName>
                                        </p:attrNameLst>
                                      </p:cBhvr>
                                      <p:to>
                                        <p:strVal val="visible"/>
                                      </p:to>
                                    </p:set>
                                    <p:animEffect transition="in" filter="wipe(left)">
                                      <p:cBhvr>
                                        <p:cTn id="107" dur="750"/>
                                        <p:tgtEl>
                                          <p:spTgt spid="55"/>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39"/>
                                        </p:tgtEl>
                                        <p:attrNameLst>
                                          <p:attrName>style.visibility</p:attrName>
                                        </p:attrNameLst>
                                      </p:cBhvr>
                                      <p:to>
                                        <p:strVal val="visible"/>
                                      </p:to>
                                    </p:set>
                                    <p:animEffect transition="in" filter="fade">
                                      <p:cBhvr>
                                        <p:cTn id="110" dur="1500"/>
                                        <p:tgtEl>
                                          <p:spTgt spid="39"/>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73"/>
                                        </p:tgtEl>
                                        <p:attrNameLst>
                                          <p:attrName>style.visibility</p:attrName>
                                        </p:attrNameLst>
                                      </p:cBhvr>
                                      <p:to>
                                        <p:strVal val="visible"/>
                                      </p:to>
                                    </p:set>
                                    <p:animEffect transition="in" filter="fade">
                                      <p:cBhvr>
                                        <p:cTn id="115" dur="1500"/>
                                        <p:tgtEl>
                                          <p:spTgt spid="73"/>
                                        </p:tgtEl>
                                      </p:cBhvr>
                                    </p:animEffect>
                                  </p:childTnLst>
                                </p:cTn>
                              </p:par>
                              <p:par>
                                <p:cTn id="116" presetID="10" presetClass="entr" presetSubtype="0" fill="hold" nodeType="withEffect">
                                  <p:stCondLst>
                                    <p:cond delay="0"/>
                                  </p:stCondLst>
                                  <p:childTnLst>
                                    <p:set>
                                      <p:cBhvr>
                                        <p:cTn id="117" dur="1" fill="hold">
                                          <p:stCondLst>
                                            <p:cond delay="0"/>
                                          </p:stCondLst>
                                        </p:cTn>
                                        <p:tgtEl>
                                          <p:spTgt spid="77"/>
                                        </p:tgtEl>
                                        <p:attrNameLst>
                                          <p:attrName>style.visibility</p:attrName>
                                        </p:attrNameLst>
                                      </p:cBhvr>
                                      <p:to>
                                        <p:strVal val="visible"/>
                                      </p:to>
                                    </p:set>
                                    <p:animEffect transition="in" filter="fade">
                                      <p:cBhvr>
                                        <p:cTn id="118" dur="1500"/>
                                        <p:tgtEl>
                                          <p:spTgt spid="77"/>
                                        </p:tgtEl>
                                      </p:cBhvr>
                                    </p:animEffect>
                                  </p:childTnLst>
                                </p:cTn>
                              </p:par>
                              <p:par>
                                <p:cTn id="119" presetID="10" presetClass="entr" presetSubtype="0" fill="hold" nodeType="withEffect">
                                  <p:stCondLst>
                                    <p:cond delay="0"/>
                                  </p:stCondLst>
                                  <p:childTnLst>
                                    <p:set>
                                      <p:cBhvr>
                                        <p:cTn id="120" dur="1" fill="hold">
                                          <p:stCondLst>
                                            <p:cond delay="0"/>
                                          </p:stCondLst>
                                        </p:cTn>
                                        <p:tgtEl>
                                          <p:spTgt spid="79"/>
                                        </p:tgtEl>
                                        <p:attrNameLst>
                                          <p:attrName>style.visibility</p:attrName>
                                        </p:attrNameLst>
                                      </p:cBhvr>
                                      <p:to>
                                        <p:strVal val="visible"/>
                                      </p:to>
                                    </p:set>
                                    <p:animEffect transition="in" filter="fade">
                                      <p:cBhvr>
                                        <p:cTn id="121" dur="1500"/>
                                        <p:tgtEl>
                                          <p:spTgt spid="79"/>
                                        </p:tgtEl>
                                      </p:cBhvr>
                                    </p:animEffect>
                                  </p:childTnLst>
                                </p:cTn>
                              </p:par>
                              <p:par>
                                <p:cTn id="122" presetID="10" presetClass="entr" presetSubtype="0" fill="hold" nodeType="withEffect">
                                  <p:stCondLst>
                                    <p:cond delay="0"/>
                                  </p:stCondLst>
                                  <p:childTnLst>
                                    <p:set>
                                      <p:cBhvr>
                                        <p:cTn id="123" dur="1" fill="hold">
                                          <p:stCondLst>
                                            <p:cond delay="0"/>
                                          </p:stCondLst>
                                        </p:cTn>
                                        <p:tgtEl>
                                          <p:spTgt spid="80"/>
                                        </p:tgtEl>
                                        <p:attrNameLst>
                                          <p:attrName>style.visibility</p:attrName>
                                        </p:attrNameLst>
                                      </p:cBhvr>
                                      <p:to>
                                        <p:strVal val="visible"/>
                                      </p:to>
                                    </p:set>
                                    <p:animEffect transition="in" filter="fade">
                                      <p:cBhvr>
                                        <p:cTn id="124" dur="1500"/>
                                        <p:tgtEl>
                                          <p:spTgt spid="80"/>
                                        </p:tgtEl>
                                      </p:cBhvr>
                                    </p:animEffect>
                                  </p:childTnLst>
                                </p:cTn>
                              </p:par>
                              <p:par>
                                <p:cTn id="125" presetID="10" presetClass="entr" presetSubtype="0" fill="hold" nodeType="withEffect">
                                  <p:stCondLst>
                                    <p:cond delay="0"/>
                                  </p:stCondLst>
                                  <p:childTnLst>
                                    <p:set>
                                      <p:cBhvr>
                                        <p:cTn id="126" dur="1" fill="hold">
                                          <p:stCondLst>
                                            <p:cond delay="0"/>
                                          </p:stCondLst>
                                        </p:cTn>
                                        <p:tgtEl>
                                          <p:spTgt spid="84"/>
                                        </p:tgtEl>
                                        <p:attrNameLst>
                                          <p:attrName>style.visibility</p:attrName>
                                        </p:attrNameLst>
                                      </p:cBhvr>
                                      <p:to>
                                        <p:strVal val="visible"/>
                                      </p:to>
                                    </p:set>
                                    <p:animEffect transition="in" filter="fade">
                                      <p:cBhvr>
                                        <p:cTn id="127" dur="1500"/>
                                        <p:tgtEl>
                                          <p:spTgt spid="84"/>
                                        </p:tgtEl>
                                      </p:cBhvr>
                                    </p:animEffect>
                                  </p:childTnLst>
                                </p:cTn>
                              </p:par>
                            </p:childTnLst>
                          </p:cTn>
                        </p:par>
                      </p:childTnLst>
                    </p:cTn>
                  </p:par>
                  <p:par>
                    <p:cTn id="128" fill="hold">
                      <p:stCondLst>
                        <p:cond delay="indefinite"/>
                      </p:stCondLst>
                      <p:childTnLst>
                        <p:par>
                          <p:cTn id="129" fill="hold">
                            <p:stCondLst>
                              <p:cond delay="0"/>
                            </p:stCondLst>
                            <p:childTnLst>
                              <p:par>
                                <p:cTn id="130" presetID="10" presetClass="entr" presetSubtype="0" fill="hold" nodeType="clickEffect">
                                  <p:stCondLst>
                                    <p:cond delay="0"/>
                                  </p:stCondLst>
                                  <p:childTnLst>
                                    <p:set>
                                      <p:cBhvr>
                                        <p:cTn id="131" dur="1" fill="hold">
                                          <p:stCondLst>
                                            <p:cond delay="0"/>
                                          </p:stCondLst>
                                        </p:cTn>
                                        <p:tgtEl>
                                          <p:spTgt spid="113"/>
                                        </p:tgtEl>
                                        <p:attrNameLst>
                                          <p:attrName>style.visibility</p:attrName>
                                        </p:attrNameLst>
                                      </p:cBhvr>
                                      <p:to>
                                        <p:strVal val="visible"/>
                                      </p:to>
                                    </p:set>
                                    <p:animEffect transition="in" filter="fade">
                                      <p:cBhvr>
                                        <p:cTn id="132" dur="1500"/>
                                        <p:tgtEl>
                                          <p:spTgt spid="113"/>
                                        </p:tgtEl>
                                      </p:cBhvr>
                                    </p:animEffect>
                                  </p:childTnLst>
                                </p:cTn>
                              </p:par>
                              <p:par>
                                <p:cTn id="133" presetID="10" presetClass="entr" presetSubtype="0" fill="hold" grpId="0" nodeType="withEffect">
                                  <p:stCondLst>
                                    <p:cond delay="0"/>
                                  </p:stCondLst>
                                  <p:childTnLst>
                                    <p:set>
                                      <p:cBhvr>
                                        <p:cTn id="134" dur="1" fill="hold">
                                          <p:stCondLst>
                                            <p:cond delay="0"/>
                                          </p:stCondLst>
                                        </p:cTn>
                                        <p:tgtEl>
                                          <p:spTgt spid="112"/>
                                        </p:tgtEl>
                                        <p:attrNameLst>
                                          <p:attrName>style.visibility</p:attrName>
                                        </p:attrNameLst>
                                      </p:cBhvr>
                                      <p:to>
                                        <p:strVal val="visible"/>
                                      </p:to>
                                    </p:set>
                                    <p:animEffect transition="in" filter="fade">
                                      <p:cBhvr>
                                        <p:cTn id="135" dur="1500"/>
                                        <p:tgtEl>
                                          <p:spTgt spid="112"/>
                                        </p:tgtEl>
                                      </p:cBhvr>
                                    </p:animEffect>
                                  </p:childTnLst>
                                </p:cTn>
                              </p:par>
                              <p:par>
                                <p:cTn id="136" presetID="10" presetClass="entr" presetSubtype="0" fill="hold" nodeType="withEffect">
                                  <p:stCondLst>
                                    <p:cond delay="0"/>
                                  </p:stCondLst>
                                  <p:childTnLst>
                                    <p:set>
                                      <p:cBhvr>
                                        <p:cTn id="137" dur="1" fill="hold">
                                          <p:stCondLst>
                                            <p:cond delay="0"/>
                                          </p:stCondLst>
                                        </p:cTn>
                                        <p:tgtEl>
                                          <p:spTgt spid="116"/>
                                        </p:tgtEl>
                                        <p:attrNameLst>
                                          <p:attrName>style.visibility</p:attrName>
                                        </p:attrNameLst>
                                      </p:cBhvr>
                                      <p:to>
                                        <p:strVal val="visible"/>
                                      </p:to>
                                    </p:set>
                                    <p:animEffect transition="in" filter="fade">
                                      <p:cBhvr>
                                        <p:cTn id="138" dur="1500"/>
                                        <p:tgtEl>
                                          <p:spTgt spid="116"/>
                                        </p:tgtEl>
                                      </p:cBhvr>
                                    </p:animEffect>
                                  </p:childTnLst>
                                </p:cTn>
                              </p:par>
                              <p:par>
                                <p:cTn id="139" presetID="10" presetClass="entr" presetSubtype="0" fill="hold" grpId="0" nodeType="withEffect">
                                  <p:stCondLst>
                                    <p:cond delay="0"/>
                                  </p:stCondLst>
                                  <p:childTnLst>
                                    <p:set>
                                      <p:cBhvr>
                                        <p:cTn id="140" dur="1" fill="hold">
                                          <p:stCondLst>
                                            <p:cond delay="0"/>
                                          </p:stCondLst>
                                        </p:cTn>
                                        <p:tgtEl>
                                          <p:spTgt spid="115"/>
                                        </p:tgtEl>
                                        <p:attrNameLst>
                                          <p:attrName>style.visibility</p:attrName>
                                        </p:attrNameLst>
                                      </p:cBhvr>
                                      <p:to>
                                        <p:strVal val="visible"/>
                                      </p:to>
                                    </p:set>
                                    <p:animEffect transition="in" filter="fade">
                                      <p:cBhvr>
                                        <p:cTn id="141" dur="1500"/>
                                        <p:tgtEl>
                                          <p:spTgt spid="115"/>
                                        </p:tgtEl>
                                      </p:cBhvr>
                                    </p:animEffect>
                                  </p:childTnLst>
                                </p:cTn>
                              </p:par>
                              <p:par>
                                <p:cTn id="142" presetID="10" presetClass="entr" presetSubtype="0" fill="hold" nodeType="withEffect">
                                  <p:stCondLst>
                                    <p:cond delay="0"/>
                                  </p:stCondLst>
                                  <p:childTnLst>
                                    <p:set>
                                      <p:cBhvr>
                                        <p:cTn id="143" dur="1" fill="hold">
                                          <p:stCondLst>
                                            <p:cond delay="0"/>
                                          </p:stCondLst>
                                        </p:cTn>
                                        <p:tgtEl>
                                          <p:spTgt spid="119"/>
                                        </p:tgtEl>
                                        <p:attrNameLst>
                                          <p:attrName>style.visibility</p:attrName>
                                        </p:attrNameLst>
                                      </p:cBhvr>
                                      <p:to>
                                        <p:strVal val="visible"/>
                                      </p:to>
                                    </p:set>
                                    <p:animEffect transition="in" filter="fade">
                                      <p:cBhvr>
                                        <p:cTn id="144" dur="1500"/>
                                        <p:tgtEl>
                                          <p:spTgt spid="119"/>
                                        </p:tgtEl>
                                      </p:cBhvr>
                                    </p:animEffect>
                                  </p:childTnLst>
                                </p:cTn>
                              </p:par>
                              <p:par>
                                <p:cTn id="145" presetID="10" presetClass="entr" presetSubtype="0" fill="hold" grpId="0" nodeType="withEffect">
                                  <p:stCondLst>
                                    <p:cond delay="0"/>
                                  </p:stCondLst>
                                  <p:childTnLst>
                                    <p:set>
                                      <p:cBhvr>
                                        <p:cTn id="146" dur="1" fill="hold">
                                          <p:stCondLst>
                                            <p:cond delay="0"/>
                                          </p:stCondLst>
                                        </p:cTn>
                                        <p:tgtEl>
                                          <p:spTgt spid="118"/>
                                        </p:tgtEl>
                                        <p:attrNameLst>
                                          <p:attrName>style.visibility</p:attrName>
                                        </p:attrNameLst>
                                      </p:cBhvr>
                                      <p:to>
                                        <p:strVal val="visible"/>
                                      </p:to>
                                    </p:set>
                                    <p:animEffect transition="in" filter="fade">
                                      <p:cBhvr>
                                        <p:cTn id="147" dur="1500"/>
                                        <p:tgtEl>
                                          <p:spTgt spid="118"/>
                                        </p:tgtEl>
                                      </p:cBhvr>
                                    </p:animEffect>
                                  </p:childTnLst>
                                </p:cTn>
                              </p:par>
                            </p:childTnLst>
                          </p:cTn>
                        </p:par>
                      </p:childTnLst>
                    </p:cTn>
                  </p:par>
                  <p:par>
                    <p:cTn id="148" fill="hold">
                      <p:stCondLst>
                        <p:cond delay="indefinite"/>
                      </p:stCondLst>
                      <p:childTnLst>
                        <p:par>
                          <p:cTn id="149" fill="hold">
                            <p:stCondLst>
                              <p:cond delay="0"/>
                            </p:stCondLst>
                            <p:childTnLst>
                              <p:par>
                                <p:cTn id="150" presetID="10" presetClass="entr" presetSubtype="0" fill="hold" nodeType="clickEffect">
                                  <p:stCondLst>
                                    <p:cond delay="0"/>
                                  </p:stCondLst>
                                  <p:childTnLst>
                                    <p:set>
                                      <p:cBhvr>
                                        <p:cTn id="151" dur="1" fill="hold">
                                          <p:stCondLst>
                                            <p:cond delay="0"/>
                                          </p:stCondLst>
                                        </p:cTn>
                                        <p:tgtEl>
                                          <p:spTgt spid="3"/>
                                        </p:tgtEl>
                                        <p:attrNameLst>
                                          <p:attrName>style.visibility</p:attrName>
                                        </p:attrNameLst>
                                      </p:cBhvr>
                                      <p:to>
                                        <p:strVal val="visible"/>
                                      </p:to>
                                    </p:set>
                                    <p:animEffect transition="in" filter="fade">
                                      <p:cBhvr>
                                        <p:cTn id="152" dur="1500"/>
                                        <p:tgtEl>
                                          <p:spTgt spid="3"/>
                                        </p:tgtEl>
                                      </p:cBhvr>
                                    </p:animEffect>
                                  </p:childTnLst>
                                </p:cTn>
                              </p:par>
                            </p:childTnLst>
                          </p:cTn>
                        </p:par>
                      </p:childTnLst>
                    </p:cTn>
                  </p:par>
                  <p:par>
                    <p:cTn id="153" fill="hold">
                      <p:stCondLst>
                        <p:cond delay="indefinite"/>
                      </p:stCondLst>
                      <p:childTnLst>
                        <p:par>
                          <p:cTn id="154" fill="hold">
                            <p:stCondLst>
                              <p:cond delay="0"/>
                            </p:stCondLst>
                            <p:childTnLst>
                              <p:par>
                                <p:cTn id="155" presetID="10" presetClass="exit" presetSubtype="0" fill="hold" nodeType="clickEffect">
                                  <p:stCondLst>
                                    <p:cond delay="0"/>
                                  </p:stCondLst>
                                  <p:childTnLst>
                                    <p:animEffect transition="out" filter="fade">
                                      <p:cBhvr>
                                        <p:cTn id="156" dur="1500"/>
                                        <p:tgtEl>
                                          <p:spTgt spid="3"/>
                                        </p:tgtEl>
                                      </p:cBhvr>
                                    </p:animEffect>
                                    <p:set>
                                      <p:cBhvr>
                                        <p:cTn id="157" dur="1" fill="hold">
                                          <p:stCondLst>
                                            <p:cond delay="1499"/>
                                          </p:stCondLst>
                                        </p:cTn>
                                        <p:tgtEl>
                                          <p:spTgt spid="3"/>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0" presetClass="entr" presetSubtype="0" fill="hold" nodeType="clickEffect">
                                  <p:stCondLst>
                                    <p:cond delay="0"/>
                                  </p:stCondLst>
                                  <p:childTnLst>
                                    <p:set>
                                      <p:cBhvr>
                                        <p:cTn id="161" dur="1" fill="hold">
                                          <p:stCondLst>
                                            <p:cond delay="0"/>
                                          </p:stCondLst>
                                        </p:cTn>
                                        <p:tgtEl>
                                          <p:spTgt spid="76"/>
                                        </p:tgtEl>
                                        <p:attrNameLst>
                                          <p:attrName>style.visibility</p:attrName>
                                        </p:attrNameLst>
                                      </p:cBhvr>
                                      <p:to>
                                        <p:strVal val="visible"/>
                                      </p:to>
                                    </p:set>
                                    <p:animEffect transition="in" filter="fade">
                                      <p:cBhvr>
                                        <p:cTn id="162" dur="1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40" grpId="0" animBg="1"/>
      <p:bldP spid="41" grpId="0"/>
      <p:bldP spid="42" grpId="0" animBg="1"/>
      <p:bldP spid="43" grpId="0"/>
      <p:bldP spid="44" grpId="0" animBg="1"/>
      <p:bldP spid="45" grpId="0"/>
      <p:bldP spid="46" grpId="0" animBg="1"/>
      <p:bldP spid="47" grpId="0"/>
      <p:bldP spid="48" grpId="0" animBg="1"/>
      <p:bldP spid="49" grpId="0"/>
      <p:bldP spid="50" grpId="0" animBg="1"/>
      <p:bldP spid="51" grpId="0"/>
      <p:bldP spid="52" grpId="0" animBg="1"/>
      <p:bldP spid="53" grpId="0"/>
      <p:bldP spid="54" grpId="0" animBg="1"/>
      <p:bldP spid="55" grpId="0"/>
      <p:bldP spid="105" grpId="0"/>
      <p:bldP spid="106" grpId="0"/>
      <p:bldP spid="109" grpId="0"/>
      <p:bldP spid="110" grpId="0"/>
      <p:bldP spid="111" grpId="0"/>
      <p:bldP spid="112" grpId="0"/>
      <p:bldP spid="115" grpId="0"/>
      <p:bldP spid="118" grpId="0"/>
      <p:bldP spid="39" grpId="0" animBg="1"/>
    </p:bldLst>
  </p:timing>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19C01CC-1C1E-4849-8A92-EAC28024CF74}"/>
              </a:ext>
            </a:extLst>
          </p:cNvPr>
          <p:cNvPicPr>
            <a:picLocks/>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grpSp>
        <p:nvGrpSpPr>
          <p:cNvPr id="10" name="组合 9">
            <a:extLst>
              <a:ext uri="{FF2B5EF4-FFF2-40B4-BE49-F238E27FC236}">
                <a16:creationId xmlns:a16="http://schemas.microsoft.com/office/drawing/2014/main" id="{35E9F65E-B396-4A97-B130-B9A77EE08609}"/>
              </a:ext>
            </a:extLst>
          </p:cNvPr>
          <p:cNvGrpSpPr/>
          <p:nvPr/>
        </p:nvGrpSpPr>
        <p:grpSpPr>
          <a:xfrm>
            <a:off x="0" y="3124200"/>
            <a:ext cx="12192000" cy="3733800"/>
            <a:chOff x="0" y="3312958"/>
            <a:chExt cx="12192000" cy="3830792"/>
          </a:xfrm>
        </p:grpSpPr>
        <p:sp>
          <p:nvSpPr>
            <p:cNvPr id="12" name="任意多边形: 形状 11">
              <a:extLst>
                <a:ext uri="{FF2B5EF4-FFF2-40B4-BE49-F238E27FC236}">
                  <a16:creationId xmlns:a16="http://schemas.microsoft.com/office/drawing/2014/main" id="{3720AC70-6329-4EC8-BC2A-A413D6317EBE}"/>
                </a:ext>
              </a:extLst>
            </p:cNvPr>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14" name="任意多边形: 形状 13">
              <a:extLst>
                <a:ext uri="{FF2B5EF4-FFF2-40B4-BE49-F238E27FC236}">
                  <a16:creationId xmlns:a16="http://schemas.microsoft.com/office/drawing/2014/main" id="{D683B3BE-7017-4283-9708-128F0BE3ADE0}"/>
                </a:ext>
              </a:extLst>
            </p:cNvPr>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5" name="文本框 14">
            <a:extLst>
              <a:ext uri="{FF2B5EF4-FFF2-40B4-BE49-F238E27FC236}">
                <a16:creationId xmlns:a16="http://schemas.microsoft.com/office/drawing/2014/main" id="{3B29B564-2786-4802-8423-6A331BB437F8}"/>
              </a:ext>
            </a:extLst>
          </p:cNvPr>
          <p:cNvSpPr txBox="1"/>
          <p:nvPr/>
        </p:nvSpPr>
        <p:spPr>
          <a:xfrm>
            <a:off x="1441450" y="5659993"/>
            <a:ext cx="1261884" cy="345094"/>
          </a:xfrm>
          <a:prstGeom prst="rect">
            <a:avLst/>
          </a:prstGeom>
          <a:noFill/>
        </p:spPr>
        <p:txBody>
          <a:bodyPr wrap="none" rtlCol="0">
            <a:spAutoFit/>
          </a:bodyPr>
          <a:lstStyle/>
          <a:p>
            <a:pPr>
              <a:lnSpc>
                <a:spcPct val="130000"/>
              </a:lnSpc>
            </a:pPr>
            <a:r>
              <a:rPr lang="zh-CN" altLang="en-US"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rPr>
              <a:t>作者：李成扬</a:t>
            </a:r>
            <a:endParaRPr lang="en-US" altLang="zh-CN" sz="1400" dirty="0">
              <a:solidFill>
                <a:schemeClr val="bg1">
                  <a:lumMod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8" name="TextBox 8"/>
          <p:cNvSpPr txBox="1"/>
          <p:nvPr/>
        </p:nvSpPr>
        <p:spPr>
          <a:xfrm>
            <a:off x="9525000" y="5279901"/>
            <a:ext cx="2228139" cy="1236621"/>
          </a:xfrm>
          <a:prstGeom prst="rect">
            <a:avLst/>
          </a:prstGeom>
          <a:noFill/>
        </p:spPr>
        <p:txBody>
          <a:bodyPr wrap="square" rtlCol="0">
            <a:spAutoFit/>
          </a:bodyPr>
          <a:lstStyle/>
          <a:p>
            <a:pPr algn="r" eaLnBrk="0" hangingPunct="0">
              <a:lnSpc>
                <a:spcPct val="120000"/>
              </a:lnSpc>
            </a:pPr>
            <a:r>
              <a:rPr lang="zh-CN" altLang="en-US" sz="4000" b="1" dirty="0">
                <a:solidFill>
                  <a:schemeClr val="accent1"/>
                </a:solidFill>
                <a:latin typeface="微软雅黑" pitchFamily="34" charset="-122"/>
                <a:ea typeface="微软雅黑" pitchFamily="34" charset="-122"/>
                <a:cs typeface="Arial" pitchFamily="34" charset="0"/>
                <a:sym typeface="微软雅黑" panose="020B0503020204020204" pitchFamily="34" charset="-122"/>
              </a:rPr>
              <a:t>谢谢聆听</a:t>
            </a:r>
            <a:endParaRPr lang="en-US" altLang="zh-CN" sz="4000" b="1" dirty="0">
              <a:solidFill>
                <a:schemeClr val="accent1"/>
              </a:solidFill>
              <a:latin typeface="微软雅黑" pitchFamily="34" charset="-122"/>
              <a:ea typeface="微软雅黑" pitchFamily="34" charset="-122"/>
              <a:cs typeface="Arial" pitchFamily="34" charset="0"/>
              <a:sym typeface="微软雅黑" panose="020B0503020204020204" pitchFamily="34" charset="-122"/>
            </a:endParaRPr>
          </a:p>
          <a:p>
            <a:pPr algn="r">
              <a:lnSpc>
                <a:spcPct val="12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rPr>
              <a:t>Thank You</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itchFamily="34" charset="0"/>
              <a:sym typeface="微软雅黑" panose="020B0503020204020204" pitchFamily="34" charset="-122"/>
            </a:endParaRPr>
          </a:p>
        </p:txBody>
      </p:sp>
      <p:pic>
        <p:nvPicPr>
          <p:cNvPr id="5" name="图片 4">
            <a:extLst>
              <a:ext uri="{FF2B5EF4-FFF2-40B4-BE49-F238E27FC236}">
                <a16:creationId xmlns:a16="http://schemas.microsoft.com/office/drawing/2014/main" id="{B291263B-002D-4A8D-8132-01D16D35067F}"/>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558800" y="5664200"/>
            <a:ext cx="609600" cy="609600"/>
          </a:xfrm>
          <a:prstGeom prst="rect">
            <a:avLst/>
          </a:prstGeom>
        </p:spPr>
      </p:pic>
    </p:spTree>
    <p:extLst>
      <p:ext uri="{BB962C8B-B14F-4D97-AF65-F5344CB8AC3E}">
        <p14:creationId xmlns:p14="http://schemas.microsoft.com/office/powerpoint/2010/main" val="25118343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82600" y="424531"/>
            <a:ext cx="5613400" cy="533400"/>
          </a:xfrm>
        </p:spPr>
        <p:txBody>
          <a:bodyPr/>
          <a:lstStyle/>
          <a:p>
            <a:r>
              <a:rPr lang="zh-CN" altLang="en-US" dirty="0">
                <a:sym typeface="微软雅黑" panose="020B0503020204020204" pitchFamily="34" charset="-122"/>
              </a:rPr>
              <a:t>生物神经网络：模型复杂、拟合能力强</a:t>
            </a:r>
          </a:p>
        </p:txBody>
      </p:sp>
      <p:pic>
        <p:nvPicPr>
          <p:cNvPr id="4" name="图片 3">
            <a:extLst>
              <a:ext uri="{FF2B5EF4-FFF2-40B4-BE49-F238E27FC236}">
                <a16:creationId xmlns:a16="http://schemas.microsoft.com/office/drawing/2014/main" id="{47AE1260-0F9A-4F72-8BC3-A6CB5450154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56417" y="4925084"/>
            <a:ext cx="809082" cy="404541"/>
          </a:xfrm>
          <a:prstGeom prst="rect">
            <a:avLst/>
          </a:prstGeom>
        </p:spPr>
      </p:pic>
      <p:pic>
        <p:nvPicPr>
          <p:cNvPr id="6" name="图片 5">
            <a:extLst>
              <a:ext uri="{FF2B5EF4-FFF2-40B4-BE49-F238E27FC236}">
                <a16:creationId xmlns:a16="http://schemas.microsoft.com/office/drawing/2014/main" id="{69A81A18-05F1-42A4-991C-949DA5F682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75717" y="1180117"/>
            <a:ext cx="8730537" cy="4910927"/>
          </a:xfrm>
          <a:prstGeom prst="rect">
            <a:avLst/>
          </a:prstGeom>
        </p:spPr>
      </p:pic>
      <p:cxnSp>
        <p:nvCxnSpPr>
          <p:cNvPr id="14" name="直接箭头连接符 13">
            <a:extLst>
              <a:ext uri="{FF2B5EF4-FFF2-40B4-BE49-F238E27FC236}">
                <a16:creationId xmlns:a16="http://schemas.microsoft.com/office/drawing/2014/main" id="{197D5D94-4853-481A-BC36-D48B1EDEDA83}"/>
              </a:ext>
            </a:extLst>
          </p:cNvPr>
          <p:cNvCxnSpPr>
            <a:cxnSpLocks/>
            <a:stCxn id="4" idx="0"/>
          </p:cNvCxnSpPr>
          <p:nvPr/>
        </p:nvCxnSpPr>
        <p:spPr>
          <a:xfrm flipV="1">
            <a:off x="1260958" y="3947311"/>
            <a:ext cx="1708579" cy="977773"/>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531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7AE1260-0F9A-4F72-8BC3-A6CB545015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543" y="1812138"/>
            <a:ext cx="8863775" cy="4431888"/>
          </a:xfrm>
          <a:prstGeom prst="rect">
            <a:avLst/>
          </a:prstGeom>
        </p:spPr>
      </p:pic>
      <p:sp>
        <p:nvSpPr>
          <p:cNvPr id="2" name="标题 1"/>
          <p:cNvSpPr>
            <a:spLocks noGrp="1"/>
          </p:cNvSpPr>
          <p:nvPr>
            <p:ph type="title"/>
          </p:nvPr>
        </p:nvSpPr>
        <p:spPr>
          <a:xfrm>
            <a:off x="482600" y="352358"/>
            <a:ext cx="4596394" cy="533400"/>
          </a:xfrm>
        </p:spPr>
        <p:txBody>
          <a:bodyPr/>
          <a:lstStyle/>
          <a:p>
            <a:r>
              <a:rPr lang="zh-CN" altLang="en-US" dirty="0">
                <a:sym typeface="微软雅黑" panose="020B0503020204020204" pitchFamily="34" charset="-122"/>
              </a:rPr>
              <a:t>生物神经元：多输入单输出模型</a:t>
            </a:r>
          </a:p>
        </p:txBody>
      </p:sp>
      <p:sp>
        <p:nvSpPr>
          <p:cNvPr id="5" name="文本框 4">
            <a:extLst>
              <a:ext uri="{FF2B5EF4-FFF2-40B4-BE49-F238E27FC236}">
                <a16:creationId xmlns:a16="http://schemas.microsoft.com/office/drawing/2014/main" id="{00395768-AF46-41EE-B5D7-35E9161712A1}"/>
              </a:ext>
            </a:extLst>
          </p:cNvPr>
          <p:cNvSpPr txBox="1"/>
          <p:nvPr/>
        </p:nvSpPr>
        <p:spPr>
          <a:xfrm>
            <a:off x="1366287" y="1229783"/>
            <a:ext cx="2279523" cy="369332"/>
          </a:xfrm>
          <a:prstGeom prst="rect">
            <a:avLst/>
          </a:prstGeom>
          <a:noFill/>
        </p:spPr>
        <p:txBody>
          <a:bodyPr wrap="square" rtlCol="0">
            <a:spAutoFit/>
          </a:bodyPr>
          <a:lstStyle/>
          <a:p>
            <a:r>
              <a:rPr lang="zh-CN" altLang="en-US" dirty="0">
                <a:solidFill>
                  <a:srgbClr val="FF0000"/>
                </a:solidFill>
              </a:rPr>
              <a:t>树突：接收多个输入</a:t>
            </a:r>
            <a:endParaRPr lang="en-US" dirty="0">
              <a:solidFill>
                <a:srgbClr val="FF0000"/>
              </a:solidFill>
            </a:endParaRPr>
          </a:p>
        </p:txBody>
      </p:sp>
      <p:cxnSp>
        <p:nvCxnSpPr>
          <p:cNvPr id="7" name="直接箭头连接符 6">
            <a:extLst>
              <a:ext uri="{FF2B5EF4-FFF2-40B4-BE49-F238E27FC236}">
                <a16:creationId xmlns:a16="http://schemas.microsoft.com/office/drawing/2014/main" id="{7350196D-A74F-4EB4-B86F-85729384163C}"/>
              </a:ext>
            </a:extLst>
          </p:cNvPr>
          <p:cNvCxnSpPr>
            <a:cxnSpLocks/>
            <a:endCxn id="5" idx="2"/>
          </p:cNvCxnSpPr>
          <p:nvPr/>
        </p:nvCxnSpPr>
        <p:spPr>
          <a:xfrm flipH="1" flipV="1">
            <a:off x="2506049" y="1599115"/>
            <a:ext cx="231962" cy="745166"/>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5EA49201-1DA1-48AC-9D6A-3025B2A73CF0}"/>
              </a:ext>
            </a:extLst>
          </p:cNvPr>
          <p:cNvCxnSpPr>
            <a:cxnSpLocks/>
            <a:endCxn id="5" idx="2"/>
          </p:cNvCxnSpPr>
          <p:nvPr/>
        </p:nvCxnSpPr>
        <p:spPr>
          <a:xfrm flipV="1">
            <a:off x="2156543" y="1599115"/>
            <a:ext cx="349506" cy="2269166"/>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8C719FC-4898-4377-96E2-10BB03CF033F}"/>
              </a:ext>
            </a:extLst>
          </p:cNvPr>
          <p:cNvCxnSpPr>
            <a:cxnSpLocks/>
            <a:endCxn id="5" idx="2"/>
          </p:cNvCxnSpPr>
          <p:nvPr/>
        </p:nvCxnSpPr>
        <p:spPr>
          <a:xfrm flipH="1" flipV="1">
            <a:off x="2506049" y="1599115"/>
            <a:ext cx="2041712" cy="745166"/>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E4E7922-94C1-469B-A38A-A1AF026AAE0D}"/>
              </a:ext>
            </a:extLst>
          </p:cNvPr>
          <p:cNvSpPr txBox="1"/>
          <p:nvPr/>
        </p:nvSpPr>
        <p:spPr>
          <a:xfrm>
            <a:off x="3645810" y="6244026"/>
            <a:ext cx="2041711" cy="369332"/>
          </a:xfrm>
          <a:prstGeom prst="rect">
            <a:avLst/>
          </a:prstGeom>
          <a:noFill/>
        </p:spPr>
        <p:txBody>
          <a:bodyPr wrap="square" rtlCol="0">
            <a:spAutoFit/>
          </a:bodyPr>
          <a:lstStyle/>
          <a:p>
            <a:r>
              <a:rPr lang="zh-CN" altLang="en-US" dirty="0">
                <a:solidFill>
                  <a:srgbClr val="FF0000"/>
                </a:solidFill>
              </a:rPr>
              <a:t>细胞体：整合输入</a:t>
            </a:r>
            <a:endParaRPr lang="en-US" dirty="0">
              <a:solidFill>
                <a:srgbClr val="FF0000"/>
              </a:solidFill>
            </a:endParaRPr>
          </a:p>
        </p:txBody>
      </p:sp>
      <p:cxnSp>
        <p:nvCxnSpPr>
          <p:cNvPr id="24" name="直接箭头连接符 23">
            <a:extLst>
              <a:ext uri="{FF2B5EF4-FFF2-40B4-BE49-F238E27FC236}">
                <a16:creationId xmlns:a16="http://schemas.microsoft.com/office/drawing/2014/main" id="{F9A94BA4-07B8-4F0B-814E-B8CC12A9C076}"/>
              </a:ext>
            </a:extLst>
          </p:cNvPr>
          <p:cNvCxnSpPr>
            <a:cxnSpLocks/>
          </p:cNvCxnSpPr>
          <p:nvPr/>
        </p:nvCxnSpPr>
        <p:spPr>
          <a:xfrm>
            <a:off x="3861961" y="5201776"/>
            <a:ext cx="298200" cy="1042250"/>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8474517F-951A-488F-AD0D-61E4D946E756}"/>
              </a:ext>
            </a:extLst>
          </p:cNvPr>
          <p:cNvSpPr txBox="1"/>
          <p:nvPr/>
        </p:nvSpPr>
        <p:spPr>
          <a:xfrm>
            <a:off x="5828873" y="2372632"/>
            <a:ext cx="1665003" cy="369332"/>
          </a:xfrm>
          <a:prstGeom prst="rect">
            <a:avLst/>
          </a:prstGeom>
          <a:noFill/>
        </p:spPr>
        <p:txBody>
          <a:bodyPr wrap="square" rtlCol="0">
            <a:spAutoFit/>
          </a:bodyPr>
          <a:lstStyle/>
          <a:p>
            <a:r>
              <a:rPr lang="zh-CN" altLang="en-US" dirty="0">
                <a:solidFill>
                  <a:srgbClr val="FF0000"/>
                </a:solidFill>
              </a:rPr>
              <a:t>轴突：输出</a:t>
            </a:r>
            <a:endParaRPr lang="en-US" dirty="0">
              <a:solidFill>
                <a:srgbClr val="FF0000"/>
              </a:solidFill>
            </a:endParaRPr>
          </a:p>
        </p:txBody>
      </p:sp>
      <p:cxnSp>
        <p:nvCxnSpPr>
          <p:cNvPr id="31" name="直接箭头连接符 30">
            <a:extLst>
              <a:ext uri="{FF2B5EF4-FFF2-40B4-BE49-F238E27FC236}">
                <a16:creationId xmlns:a16="http://schemas.microsoft.com/office/drawing/2014/main" id="{FBEDA9B6-49A8-4EFB-9FBA-2E3A5AE0F7FD}"/>
              </a:ext>
            </a:extLst>
          </p:cNvPr>
          <p:cNvCxnSpPr>
            <a:cxnSpLocks/>
          </p:cNvCxnSpPr>
          <p:nvPr/>
        </p:nvCxnSpPr>
        <p:spPr>
          <a:xfrm flipV="1">
            <a:off x="4757311" y="2741964"/>
            <a:ext cx="1554558" cy="1497790"/>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爆炸形: 8 pt  5">
            <a:extLst>
              <a:ext uri="{FF2B5EF4-FFF2-40B4-BE49-F238E27FC236}">
                <a16:creationId xmlns:a16="http://schemas.microsoft.com/office/drawing/2014/main" id="{DCE1C0E2-DBB2-44F0-BC17-0885DE3CFD0D}"/>
              </a:ext>
            </a:extLst>
          </p:cNvPr>
          <p:cNvSpPr/>
          <p:nvPr/>
        </p:nvSpPr>
        <p:spPr>
          <a:xfrm>
            <a:off x="5217085" y="713868"/>
            <a:ext cx="1665003" cy="1098270"/>
          </a:xfrm>
          <a:prstGeom prst="irregularSeal1">
            <a:avLst/>
          </a:prstGeom>
          <a:noFill/>
          <a:ln w="19050">
            <a:solidFill>
              <a:srgbClr val="8903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框 7">
            <a:extLst>
              <a:ext uri="{FF2B5EF4-FFF2-40B4-BE49-F238E27FC236}">
                <a16:creationId xmlns:a16="http://schemas.microsoft.com/office/drawing/2014/main" id="{57E4E8DC-C2A4-4DC0-B598-71F6A3542DF4}"/>
              </a:ext>
            </a:extLst>
          </p:cNvPr>
          <p:cNvSpPr txBox="1"/>
          <p:nvPr/>
        </p:nvSpPr>
        <p:spPr>
          <a:xfrm>
            <a:off x="5498424" y="1078337"/>
            <a:ext cx="1281002" cy="369332"/>
          </a:xfrm>
          <a:prstGeom prst="rect">
            <a:avLst/>
          </a:prstGeom>
          <a:noFill/>
        </p:spPr>
        <p:txBody>
          <a:bodyPr wrap="square" rtlCol="0">
            <a:spAutoFit/>
          </a:bodyPr>
          <a:lstStyle/>
          <a:p>
            <a:r>
              <a:rPr lang="zh-CN" altLang="en-US" dirty="0"/>
              <a:t>输入太小</a:t>
            </a:r>
            <a:endParaRPr lang="en-US" dirty="0"/>
          </a:p>
        </p:txBody>
      </p:sp>
      <p:grpSp>
        <p:nvGrpSpPr>
          <p:cNvPr id="37" name="组合 36">
            <a:extLst>
              <a:ext uri="{FF2B5EF4-FFF2-40B4-BE49-F238E27FC236}">
                <a16:creationId xmlns:a16="http://schemas.microsoft.com/office/drawing/2014/main" id="{7B81D31E-D497-497D-9781-8005514BEB2E}"/>
              </a:ext>
            </a:extLst>
          </p:cNvPr>
          <p:cNvGrpSpPr/>
          <p:nvPr/>
        </p:nvGrpSpPr>
        <p:grpSpPr>
          <a:xfrm>
            <a:off x="7965507" y="1277850"/>
            <a:ext cx="704850" cy="822709"/>
            <a:chOff x="7698305" y="889902"/>
            <a:chExt cx="704850" cy="822709"/>
          </a:xfrm>
        </p:grpSpPr>
        <p:sp>
          <p:nvSpPr>
            <p:cNvPr id="9" name="矩形 8">
              <a:extLst>
                <a:ext uri="{FF2B5EF4-FFF2-40B4-BE49-F238E27FC236}">
                  <a16:creationId xmlns:a16="http://schemas.microsoft.com/office/drawing/2014/main" id="{E615EE49-6E0E-4773-AC3D-8D73CB886F1F}"/>
                </a:ext>
              </a:extLst>
            </p:cNvPr>
            <p:cNvSpPr/>
            <p:nvPr/>
          </p:nvSpPr>
          <p:spPr>
            <a:xfrm>
              <a:off x="7796666" y="889902"/>
              <a:ext cx="518093" cy="822709"/>
            </a:xfrm>
            <a:prstGeom prst="rect">
              <a:avLst/>
            </a:prstGeom>
            <a:noFill/>
            <a:ln w="28575">
              <a:solidFill>
                <a:srgbClr val="6633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直接连接符 10">
              <a:extLst>
                <a:ext uri="{FF2B5EF4-FFF2-40B4-BE49-F238E27FC236}">
                  <a16:creationId xmlns:a16="http://schemas.microsoft.com/office/drawing/2014/main" id="{38B2DFB4-12E2-4DC9-9B2A-3BB96E05BC1A}"/>
                </a:ext>
              </a:extLst>
            </p:cNvPr>
            <p:cNvCxnSpPr>
              <a:cxnSpLocks/>
            </p:cNvCxnSpPr>
            <p:nvPr/>
          </p:nvCxnSpPr>
          <p:spPr>
            <a:xfrm>
              <a:off x="7698305" y="1712611"/>
              <a:ext cx="704850" cy="0"/>
            </a:xfrm>
            <a:prstGeom prst="line">
              <a:avLst/>
            </a:prstGeom>
            <a:noFill/>
            <a:ln w="28575">
              <a:solidFill>
                <a:srgbClr val="663300"/>
              </a:solidFill>
            </a:ln>
            <a:scene3d>
              <a:camera prst="orthographicFront">
                <a:rot lat="0" lon="0"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grpSp>
        <p:nvGrpSpPr>
          <p:cNvPr id="44" name="组合 43">
            <a:extLst>
              <a:ext uri="{FF2B5EF4-FFF2-40B4-BE49-F238E27FC236}">
                <a16:creationId xmlns:a16="http://schemas.microsoft.com/office/drawing/2014/main" id="{1C5EF03E-18DA-40E4-8BCA-B1BF35E098E6}"/>
              </a:ext>
            </a:extLst>
          </p:cNvPr>
          <p:cNvGrpSpPr/>
          <p:nvPr/>
        </p:nvGrpSpPr>
        <p:grpSpPr>
          <a:xfrm>
            <a:off x="8111498" y="1329205"/>
            <a:ext cx="432000" cy="720000"/>
            <a:chOff x="8067674" y="943746"/>
            <a:chExt cx="415466" cy="715019"/>
          </a:xfrm>
        </p:grpSpPr>
        <p:sp>
          <p:nvSpPr>
            <p:cNvPr id="40" name="任意多边形: 形状 39">
              <a:extLst>
                <a:ext uri="{FF2B5EF4-FFF2-40B4-BE49-F238E27FC236}">
                  <a16:creationId xmlns:a16="http://schemas.microsoft.com/office/drawing/2014/main" id="{03597F16-920D-42B7-80F7-42A557FEDBAF}"/>
                </a:ext>
              </a:extLst>
            </p:cNvPr>
            <p:cNvSpPr/>
            <p:nvPr/>
          </p:nvSpPr>
          <p:spPr>
            <a:xfrm>
              <a:off x="8067674" y="943746"/>
              <a:ext cx="415466" cy="715019"/>
            </a:xfrm>
            <a:custGeom>
              <a:avLst/>
              <a:gdLst>
                <a:gd name="connsiteX0" fmla="*/ 0 w 233362"/>
                <a:gd name="connsiteY0" fmla="*/ 0 h 607219"/>
                <a:gd name="connsiteX1" fmla="*/ 0 w 233362"/>
                <a:gd name="connsiteY1" fmla="*/ 607219 h 607219"/>
                <a:gd name="connsiteX2" fmla="*/ 233362 w 233362"/>
                <a:gd name="connsiteY2" fmla="*/ 607219 h 607219"/>
                <a:gd name="connsiteX3" fmla="*/ 233362 w 233362"/>
                <a:gd name="connsiteY3" fmla="*/ 4763 h 607219"/>
                <a:gd name="connsiteX4" fmla="*/ 0 w 233362"/>
                <a:gd name="connsiteY4" fmla="*/ 0 h 6072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3362" h="607219">
                  <a:moveTo>
                    <a:pt x="0" y="0"/>
                  </a:moveTo>
                  <a:lnTo>
                    <a:pt x="0" y="607219"/>
                  </a:lnTo>
                  <a:lnTo>
                    <a:pt x="233362" y="607219"/>
                  </a:lnTo>
                  <a:lnTo>
                    <a:pt x="233362" y="4763"/>
                  </a:lnTo>
                  <a:lnTo>
                    <a:pt x="0" y="0"/>
                  </a:lnTo>
                  <a:close/>
                </a:path>
              </a:pathLst>
            </a:custGeom>
            <a:noFill/>
            <a:ln w="28575">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椭圆 41">
              <a:extLst>
                <a:ext uri="{FF2B5EF4-FFF2-40B4-BE49-F238E27FC236}">
                  <a16:creationId xmlns:a16="http://schemas.microsoft.com/office/drawing/2014/main" id="{FD21854B-A71F-487C-80F7-F8704C06B8D2}"/>
                </a:ext>
              </a:extLst>
            </p:cNvPr>
            <p:cNvSpPr/>
            <p:nvPr/>
          </p:nvSpPr>
          <p:spPr>
            <a:xfrm>
              <a:off x="8153512" y="1327831"/>
              <a:ext cx="45719" cy="45719"/>
            </a:xfrm>
            <a:prstGeom prst="ellipse">
              <a:avLst/>
            </a:prstGeom>
            <a:solidFill>
              <a:schemeClr val="bg1"/>
            </a:solidFill>
            <a:ln w="28575">
              <a:solidFill>
                <a:srgbClr val="CC99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直接连接符 42">
              <a:extLst>
                <a:ext uri="{FF2B5EF4-FFF2-40B4-BE49-F238E27FC236}">
                  <a16:creationId xmlns:a16="http://schemas.microsoft.com/office/drawing/2014/main" id="{6C46A7FA-0215-40D7-8AEB-DDB8B1B0A14F}"/>
                </a:ext>
              </a:extLst>
            </p:cNvPr>
            <p:cNvCxnSpPr>
              <a:cxnSpLocks/>
            </p:cNvCxnSpPr>
            <p:nvPr/>
          </p:nvCxnSpPr>
          <p:spPr>
            <a:xfrm>
              <a:off x="8188437" y="1350691"/>
              <a:ext cx="114998" cy="0"/>
            </a:xfrm>
            <a:prstGeom prst="line">
              <a:avLst/>
            </a:prstGeom>
            <a:noFill/>
            <a:ln w="28575">
              <a:solidFill>
                <a:srgbClr val="E18530"/>
              </a:solidFill>
            </a:ln>
            <a:scene3d>
              <a:camera prst="orthographicFront">
                <a:rot lat="0" lon="19199968"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grpSp>
        <p:nvGrpSpPr>
          <p:cNvPr id="63" name="组合 62">
            <a:extLst>
              <a:ext uri="{FF2B5EF4-FFF2-40B4-BE49-F238E27FC236}">
                <a16:creationId xmlns:a16="http://schemas.microsoft.com/office/drawing/2014/main" id="{2401403A-17EA-4D3B-B403-D48F91755663}"/>
              </a:ext>
            </a:extLst>
          </p:cNvPr>
          <p:cNvGrpSpPr/>
          <p:nvPr/>
        </p:nvGrpSpPr>
        <p:grpSpPr>
          <a:xfrm>
            <a:off x="8256033" y="1340736"/>
            <a:ext cx="287465" cy="708466"/>
            <a:chOff x="8769350" y="901700"/>
            <a:chExt cx="288000" cy="720000"/>
          </a:xfrm>
        </p:grpSpPr>
        <p:sp>
          <p:nvSpPr>
            <p:cNvPr id="58" name="任意多边形: 形状 57">
              <a:extLst>
                <a:ext uri="{FF2B5EF4-FFF2-40B4-BE49-F238E27FC236}">
                  <a16:creationId xmlns:a16="http://schemas.microsoft.com/office/drawing/2014/main" id="{793AE318-8988-4B88-A376-A66207A31A9F}"/>
                </a:ext>
              </a:extLst>
            </p:cNvPr>
            <p:cNvSpPr/>
            <p:nvPr/>
          </p:nvSpPr>
          <p:spPr>
            <a:xfrm>
              <a:off x="8769350" y="901700"/>
              <a:ext cx="288000" cy="720000"/>
            </a:xfrm>
            <a:custGeom>
              <a:avLst/>
              <a:gdLst>
                <a:gd name="connsiteX0" fmla="*/ 0 w 228600"/>
                <a:gd name="connsiteY0" fmla="*/ 85725 h 733425"/>
                <a:gd name="connsiteX1" fmla="*/ 0 w 228600"/>
                <a:gd name="connsiteY1" fmla="*/ 673100 h 733425"/>
                <a:gd name="connsiteX2" fmla="*/ 228600 w 228600"/>
                <a:gd name="connsiteY2" fmla="*/ 733425 h 733425"/>
                <a:gd name="connsiteX3" fmla="*/ 228600 w 228600"/>
                <a:gd name="connsiteY3" fmla="*/ 0 h 733425"/>
                <a:gd name="connsiteX4" fmla="*/ 0 w 228600"/>
                <a:gd name="connsiteY4" fmla="*/ 85725 h 7334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733425">
                  <a:moveTo>
                    <a:pt x="0" y="85725"/>
                  </a:moveTo>
                  <a:lnTo>
                    <a:pt x="0" y="673100"/>
                  </a:lnTo>
                  <a:lnTo>
                    <a:pt x="228600" y="733425"/>
                  </a:lnTo>
                  <a:lnTo>
                    <a:pt x="228600" y="0"/>
                  </a:lnTo>
                  <a:lnTo>
                    <a:pt x="0" y="85725"/>
                  </a:lnTo>
                  <a:close/>
                </a:path>
              </a:pathLst>
            </a:custGeom>
            <a:noFill/>
            <a:ln w="28575">
              <a:solidFill>
                <a:srgbClr val="6633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 name="椭圆 58">
              <a:extLst>
                <a:ext uri="{FF2B5EF4-FFF2-40B4-BE49-F238E27FC236}">
                  <a16:creationId xmlns:a16="http://schemas.microsoft.com/office/drawing/2014/main" id="{3587B7FC-9653-45C7-BEE8-A1C665AE5AF7}"/>
                </a:ext>
              </a:extLst>
            </p:cNvPr>
            <p:cNvSpPr/>
            <p:nvPr/>
          </p:nvSpPr>
          <p:spPr>
            <a:xfrm>
              <a:off x="8819276" y="1247535"/>
              <a:ext cx="47538" cy="46037"/>
            </a:xfrm>
            <a:prstGeom prst="ellipse">
              <a:avLst/>
            </a:prstGeom>
            <a:solidFill>
              <a:schemeClr val="bg1"/>
            </a:solidFill>
            <a:ln w="28575">
              <a:solidFill>
                <a:srgbClr val="CC9900"/>
              </a:solidFill>
            </a:ln>
            <a:scene3d>
              <a:camera prst="orthographicFront">
                <a:rot lat="0" lon="19199988"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直接连接符 59">
              <a:extLst>
                <a:ext uri="{FF2B5EF4-FFF2-40B4-BE49-F238E27FC236}">
                  <a16:creationId xmlns:a16="http://schemas.microsoft.com/office/drawing/2014/main" id="{8F373662-1D85-4351-BB8F-215996741CAB}"/>
                </a:ext>
              </a:extLst>
            </p:cNvPr>
            <p:cNvCxnSpPr>
              <a:cxnSpLocks/>
            </p:cNvCxnSpPr>
            <p:nvPr/>
          </p:nvCxnSpPr>
          <p:spPr>
            <a:xfrm>
              <a:off x="8848027" y="1283068"/>
              <a:ext cx="59809" cy="46037"/>
            </a:xfrm>
            <a:prstGeom prst="line">
              <a:avLst/>
            </a:prstGeom>
            <a:noFill/>
            <a:ln w="28575">
              <a:solidFill>
                <a:srgbClr val="E18530"/>
              </a:solidFill>
            </a:ln>
            <a:scene3d>
              <a:camera prst="orthographicFront">
                <a:rot lat="0" lon="19199968" rev="0"/>
              </a:camera>
              <a:lightRig rig="threePt" dir="t"/>
            </a:scene3d>
          </p:spPr>
          <p:style>
            <a:lnRef idx="2">
              <a:schemeClr val="accent1">
                <a:shade val="50000"/>
              </a:schemeClr>
            </a:lnRef>
            <a:fillRef idx="1">
              <a:schemeClr val="accent1"/>
            </a:fillRef>
            <a:effectRef idx="0">
              <a:schemeClr val="accent1"/>
            </a:effectRef>
            <a:fontRef idx="minor">
              <a:schemeClr val="lt1"/>
            </a:fontRef>
          </p:style>
        </p:cxnSp>
      </p:grpSp>
      <p:sp>
        <p:nvSpPr>
          <p:cNvPr id="64" name="箭头: 右 63">
            <a:extLst>
              <a:ext uri="{FF2B5EF4-FFF2-40B4-BE49-F238E27FC236}">
                <a16:creationId xmlns:a16="http://schemas.microsoft.com/office/drawing/2014/main" id="{BDB970FB-4731-45DA-9B0D-423F8FBA1B31}"/>
              </a:ext>
            </a:extLst>
          </p:cNvPr>
          <p:cNvSpPr/>
          <p:nvPr/>
        </p:nvSpPr>
        <p:spPr>
          <a:xfrm>
            <a:off x="6947627" y="1578744"/>
            <a:ext cx="1013579" cy="212926"/>
          </a:xfrm>
          <a:prstGeom prst="rightArrow">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箭头: 右 64">
            <a:extLst>
              <a:ext uri="{FF2B5EF4-FFF2-40B4-BE49-F238E27FC236}">
                <a16:creationId xmlns:a16="http://schemas.microsoft.com/office/drawing/2014/main" id="{5749F1D3-6B49-49A1-8488-8D4E69121146}"/>
              </a:ext>
            </a:extLst>
          </p:cNvPr>
          <p:cNvSpPr/>
          <p:nvPr/>
        </p:nvSpPr>
        <p:spPr>
          <a:xfrm>
            <a:off x="8726496" y="1574568"/>
            <a:ext cx="1013579" cy="212926"/>
          </a:xfrm>
          <a:prstGeom prst="rightArrow">
            <a:avLst/>
          </a:prstGeom>
          <a:no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椭圆 65">
            <a:extLst>
              <a:ext uri="{FF2B5EF4-FFF2-40B4-BE49-F238E27FC236}">
                <a16:creationId xmlns:a16="http://schemas.microsoft.com/office/drawing/2014/main" id="{3C37CE75-3032-4B3B-90F5-EE65DE9EA1DB}"/>
              </a:ext>
            </a:extLst>
          </p:cNvPr>
          <p:cNvSpPr/>
          <p:nvPr/>
        </p:nvSpPr>
        <p:spPr>
          <a:xfrm>
            <a:off x="6960619" y="1632696"/>
            <a:ext cx="113016" cy="113016"/>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67" name="爆炸形: 8 pt  66">
            <a:extLst>
              <a:ext uri="{FF2B5EF4-FFF2-40B4-BE49-F238E27FC236}">
                <a16:creationId xmlns:a16="http://schemas.microsoft.com/office/drawing/2014/main" id="{41B7B5E3-DED8-43FD-B42A-7FE96F5E1587}"/>
              </a:ext>
            </a:extLst>
          </p:cNvPr>
          <p:cNvSpPr/>
          <p:nvPr/>
        </p:nvSpPr>
        <p:spPr>
          <a:xfrm>
            <a:off x="5217280" y="712905"/>
            <a:ext cx="1665003" cy="1098270"/>
          </a:xfrm>
          <a:prstGeom prst="irregularSeal1">
            <a:avLst/>
          </a:prstGeom>
          <a:noFill/>
          <a:ln w="19050">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文本框 67">
            <a:extLst>
              <a:ext uri="{FF2B5EF4-FFF2-40B4-BE49-F238E27FC236}">
                <a16:creationId xmlns:a16="http://schemas.microsoft.com/office/drawing/2014/main" id="{69BB9516-DF3D-418F-B029-E06BC836C912}"/>
              </a:ext>
            </a:extLst>
          </p:cNvPr>
          <p:cNvSpPr txBox="1"/>
          <p:nvPr/>
        </p:nvSpPr>
        <p:spPr>
          <a:xfrm>
            <a:off x="5498619" y="1077374"/>
            <a:ext cx="1281002" cy="369332"/>
          </a:xfrm>
          <a:prstGeom prst="rect">
            <a:avLst/>
          </a:prstGeom>
          <a:noFill/>
        </p:spPr>
        <p:txBody>
          <a:bodyPr wrap="square" rtlCol="0">
            <a:spAutoFit/>
          </a:bodyPr>
          <a:lstStyle/>
          <a:p>
            <a:r>
              <a:rPr lang="zh-CN" altLang="en-US" dirty="0"/>
              <a:t>输入较大</a:t>
            </a:r>
            <a:endParaRPr lang="en-US" dirty="0"/>
          </a:p>
        </p:txBody>
      </p:sp>
    </p:spTree>
    <p:custDataLst>
      <p:tags r:id="rId1"/>
    </p:custDataLst>
    <p:extLst>
      <p:ext uri="{BB962C8B-B14F-4D97-AF65-F5344CB8AC3E}">
        <p14:creationId xmlns:p14="http://schemas.microsoft.com/office/powerpoint/2010/main" val="30536964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1500"/>
                                        <p:tgtEl>
                                          <p:spTgt spid="15"/>
                                        </p:tgtEl>
                                      </p:cBhvr>
                                    </p:animEffect>
                                  </p:childTnLst>
                                </p:cTn>
                              </p:par>
                              <p:par>
                                <p:cTn id="11" presetID="10"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1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1500"/>
                                        <p:tgtEl>
                                          <p:spTgt spid="18"/>
                                        </p:tgtEl>
                                      </p:cBhvr>
                                    </p:animEffect>
                                  </p:childTnLst>
                                </p:cTn>
                              </p:par>
                              <p:par>
                                <p:cTn id="20" presetID="10"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1500"/>
                                        <p:tgtEl>
                                          <p:spTgt spid="2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500"/>
                                        <p:tgtEl>
                                          <p:spTgt spid="30"/>
                                        </p:tgtEl>
                                      </p:cBhvr>
                                    </p:animEffect>
                                  </p:childTnLst>
                                </p:cTn>
                              </p:par>
                              <p:par>
                                <p:cTn id="26" presetID="10" presetClass="entr" presetSubtype="0" fill="hold"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1500"/>
                                        <p:tgtEl>
                                          <p:spTgt spid="31"/>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tgtEl>
                                        <p:attrNameLst>
                                          <p:attrName>style.visibility</p:attrName>
                                        </p:attrNameLst>
                                      </p:cBhvr>
                                      <p:to>
                                        <p:strVal val="visible"/>
                                      </p:to>
                                    </p:set>
                                    <p:animEffect transition="in" filter="fade">
                                      <p:cBhvr>
                                        <p:cTn id="33" dur="1500"/>
                                        <p:tgtEl>
                                          <p:spTgt spid="6"/>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8"/>
                                        </p:tgtEl>
                                        <p:attrNameLst>
                                          <p:attrName>style.visibility</p:attrName>
                                        </p:attrNameLst>
                                      </p:cBhvr>
                                      <p:to>
                                        <p:strVal val="visible"/>
                                      </p:to>
                                    </p:set>
                                    <p:animEffect transition="in" filter="fade">
                                      <p:cBhvr>
                                        <p:cTn id="36" dur="1500"/>
                                        <p:tgtEl>
                                          <p:spTgt spid="8"/>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64"/>
                                        </p:tgtEl>
                                        <p:attrNameLst>
                                          <p:attrName>style.visibility</p:attrName>
                                        </p:attrNameLst>
                                      </p:cBhvr>
                                      <p:to>
                                        <p:strVal val="visible"/>
                                      </p:to>
                                    </p:set>
                                    <p:animEffect transition="in" filter="fade">
                                      <p:cBhvr>
                                        <p:cTn id="40" dur="1000"/>
                                        <p:tgtEl>
                                          <p:spTgt spid="64"/>
                                        </p:tgtEl>
                                      </p:cBhvr>
                                    </p:animEffec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1400"/>
                                        <p:tgtEl>
                                          <p:spTgt spid="44"/>
                                        </p:tgtEl>
                                      </p:cBhvr>
                                    </p:animEffect>
                                  </p:childTnLst>
                                </p:cTn>
                              </p:par>
                              <p:par>
                                <p:cTn id="44" presetID="10" presetClass="entr" presetSubtype="0" fill="hold" grpId="2" nodeType="withEffect">
                                  <p:stCondLst>
                                    <p:cond delay="0"/>
                                  </p:stCondLst>
                                  <p:childTnLst>
                                    <p:set>
                                      <p:cBhvr>
                                        <p:cTn id="45" dur="1" fill="hold">
                                          <p:stCondLst>
                                            <p:cond delay="0"/>
                                          </p:stCondLst>
                                        </p:cTn>
                                        <p:tgtEl>
                                          <p:spTgt spid="66"/>
                                        </p:tgtEl>
                                        <p:attrNameLst>
                                          <p:attrName>style.visibility</p:attrName>
                                        </p:attrNameLst>
                                      </p:cBhvr>
                                      <p:to>
                                        <p:strVal val="visible"/>
                                      </p:to>
                                    </p:set>
                                    <p:animEffect transition="in" filter="fade">
                                      <p:cBhvr>
                                        <p:cTn id="46" dur="1500"/>
                                        <p:tgtEl>
                                          <p:spTgt spid="66"/>
                                        </p:tgtEl>
                                      </p:cBhvr>
                                    </p:animEffect>
                                  </p:childTnLst>
                                </p:cTn>
                              </p:par>
                              <p:par>
                                <p:cTn id="47" presetID="10" presetClass="entr" presetSubtype="0" fill="hold" nodeType="withEffect">
                                  <p:stCondLst>
                                    <p:cond delay="0"/>
                                  </p:stCondLst>
                                  <p:childTnLst>
                                    <p:set>
                                      <p:cBhvr>
                                        <p:cTn id="48" dur="1" fill="hold">
                                          <p:stCondLst>
                                            <p:cond delay="0"/>
                                          </p:stCondLst>
                                        </p:cTn>
                                        <p:tgtEl>
                                          <p:spTgt spid="37"/>
                                        </p:tgtEl>
                                        <p:attrNameLst>
                                          <p:attrName>style.visibility</p:attrName>
                                        </p:attrNameLst>
                                      </p:cBhvr>
                                      <p:to>
                                        <p:strVal val="visible"/>
                                      </p:to>
                                    </p:set>
                                    <p:animEffect transition="in" filter="fade">
                                      <p:cBhvr>
                                        <p:cTn id="49" dur="1500"/>
                                        <p:tgtEl>
                                          <p:spTgt spid="37"/>
                                        </p:tgtEl>
                                      </p:cBhvr>
                                    </p:animEffect>
                                  </p:childTnLst>
                                </p:cTn>
                              </p:par>
                            </p:childTnLst>
                          </p:cTn>
                        </p:par>
                      </p:childTnLst>
                    </p:cTn>
                  </p:par>
                  <p:par>
                    <p:cTn id="50" fill="hold">
                      <p:stCondLst>
                        <p:cond delay="indefinite"/>
                      </p:stCondLst>
                      <p:childTnLst>
                        <p:par>
                          <p:cTn id="51" fill="hold">
                            <p:stCondLst>
                              <p:cond delay="0"/>
                            </p:stCondLst>
                            <p:childTnLst>
                              <p:par>
                                <p:cTn id="52" presetID="42" presetClass="path" presetSubtype="0" accel="50000" decel="50000" fill="hold" grpId="0" nodeType="clickEffect">
                                  <p:stCondLst>
                                    <p:cond delay="0"/>
                                  </p:stCondLst>
                                  <p:childTnLst>
                                    <p:animMotion origin="layout" path="M -8.33333E-7 3.7037E-6 L 0.07031 -0.00116 " pathEditMode="relative" rAng="0" ptsTypes="AA">
                                      <p:cBhvr>
                                        <p:cTn id="53" dur="2000" fill="hold"/>
                                        <p:tgtEl>
                                          <p:spTgt spid="66"/>
                                        </p:tgtEl>
                                        <p:attrNameLst>
                                          <p:attrName>ppt_x</p:attrName>
                                          <p:attrName>ppt_y</p:attrName>
                                        </p:attrNameLst>
                                      </p:cBhvr>
                                      <p:rCtr x="3516" y="-69"/>
                                    </p:animMotion>
                                  </p:childTnLst>
                                </p:cTn>
                              </p:par>
                            </p:childTnLst>
                          </p:cTn>
                        </p:par>
                      </p:childTnLst>
                    </p:cTn>
                  </p:par>
                  <p:par>
                    <p:cTn id="54" fill="hold">
                      <p:stCondLst>
                        <p:cond delay="indefinite"/>
                      </p:stCondLst>
                      <p:childTnLst>
                        <p:par>
                          <p:cTn id="55" fill="hold">
                            <p:stCondLst>
                              <p:cond delay="0"/>
                            </p:stCondLst>
                            <p:childTnLst>
                              <p:par>
                                <p:cTn id="56" presetID="10" presetClass="exit" presetSubtype="0" fill="hold" grpId="1" nodeType="clickEffect">
                                  <p:stCondLst>
                                    <p:cond delay="0"/>
                                  </p:stCondLst>
                                  <p:childTnLst>
                                    <p:animEffect transition="out" filter="fade">
                                      <p:cBhvr>
                                        <p:cTn id="57" dur="1500"/>
                                        <p:tgtEl>
                                          <p:spTgt spid="6"/>
                                        </p:tgtEl>
                                      </p:cBhvr>
                                    </p:animEffect>
                                    <p:set>
                                      <p:cBhvr>
                                        <p:cTn id="58" dur="1" fill="hold">
                                          <p:stCondLst>
                                            <p:cond delay="1499"/>
                                          </p:stCondLst>
                                        </p:cTn>
                                        <p:tgtEl>
                                          <p:spTgt spid="6"/>
                                        </p:tgtEl>
                                        <p:attrNameLst>
                                          <p:attrName>style.visibility</p:attrName>
                                        </p:attrNameLst>
                                      </p:cBhvr>
                                      <p:to>
                                        <p:strVal val="hidden"/>
                                      </p:to>
                                    </p:set>
                                  </p:childTnLst>
                                </p:cTn>
                              </p:par>
                              <p:par>
                                <p:cTn id="59" presetID="10" presetClass="exit" presetSubtype="0" fill="hold" grpId="1" nodeType="withEffect">
                                  <p:stCondLst>
                                    <p:cond delay="0"/>
                                  </p:stCondLst>
                                  <p:childTnLst>
                                    <p:animEffect transition="out" filter="fade">
                                      <p:cBhvr>
                                        <p:cTn id="60" dur="1500"/>
                                        <p:tgtEl>
                                          <p:spTgt spid="8"/>
                                        </p:tgtEl>
                                      </p:cBhvr>
                                    </p:animEffect>
                                    <p:set>
                                      <p:cBhvr>
                                        <p:cTn id="61" dur="1" fill="hold">
                                          <p:stCondLst>
                                            <p:cond delay="1499"/>
                                          </p:stCondLst>
                                        </p:cTn>
                                        <p:tgtEl>
                                          <p:spTgt spid="8"/>
                                        </p:tgtEl>
                                        <p:attrNameLst>
                                          <p:attrName>style.visibility</p:attrName>
                                        </p:attrNameLst>
                                      </p:cBhvr>
                                      <p:to>
                                        <p:strVal val="hidden"/>
                                      </p:to>
                                    </p:set>
                                  </p:childTnLst>
                                </p:cTn>
                              </p:par>
                            </p:childTnLst>
                          </p:cTn>
                        </p:par>
                        <p:par>
                          <p:cTn id="62" fill="hold">
                            <p:stCondLst>
                              <p:cond delay="1500"/>
                            </p:stCondLst>
                            <p:childTnLst>
                              <p:par>
                                <p:cTn id="63" presetID="10" presetClass="entr" presetSubtype="0" fill="hold" grpId="0" nodeType="afterEffect">
                                  <p:stCondLst>
                                    <p:cond delay="0"/>
                                  </p:stCondLst>
                                  <p:childTnLst>
                                    <p:set>
                                      <p:cBhvr>
                                        <p:cTn id="64" dur="1" fill="hold">
                                          <p:stCondLst>
                                            <p:cond delay="0"/>
                                          </p:stCondLst>
                                        </p:cTn>
                                        <p:tgtEl>
                                          <p:spTgt spid="67"/>
                                        </p:tgtEl>
                                        <p:attrNameLst>
                                          <p:attrName>style.visibility</p:attrName>
                                        </p:attrNameLst>
                                      </p:cBhvr>
                                      <p:to>
                                        <p:strVal val="visible"/>
                                      </p:to>
                                    </p:set>
                                    <p:animEffect transition="in" filter="fade">
                                      <p:cBhvr>
                                        <p:cTn id="65" dur="1500"/>
                                        <p:tgtEl>
                                          <p:spTgt spid="67"/>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68"/>
                                        </p:tgtEl>
                                        <p:attrNameLst>
                                          <p:attrName>style.visibility</p:attrName>
                                        </p:attrNameLst>
                                      </p:cBhvr>
                                      <p:to>
                                        <p:strVal val="visible"/>
                                      </p:to>
                                    </p:set>
                                    <p:animEffect transition="in" filter="fade">
                                      <p:cBhvr>
                                        <p:cTn id="68" dur="1500"/>
                                        <p:tgtEl>
                                          <p:spTgt spid="68"/>
                                        </p:tgtEl>
                                      </p:cBhvr>
                                    </p:animEffect>
                                  </p:childTnLst>
                                </p:cTn>
                              </p:par>
                              <p:par>
                                <p:cTn id="69" presetID="10" presetClass="exit" presetSubtype="0" accel="50000" decel="50000" fill="hold" nodeType="withEffect">
                                  <p:stCondLst>
                                    <p:cond delay="0"/>
                                  </p:stCondLst>
                                  <p:childTnLst>
                                    <p:animEffect transition="out" filter="fade">
                                      <p:cBhvr>
                                        <p:cTn id="70" dur="2000"/>
                                        <p:tgtEl>
                                          <p:spTgt spid="44"/>
                                        </p:tgtEl>
                                      </p:cBhvr>
                                    </p:animEffect>
                                    <p:set>
                                      <p:cBhvr>
                                        <p:cTn id="71" dur="1" fill="hold">
                                          <p:stCondLst>
                                            <p:cond delay="1999"/>
                                          </p:stCondLst>
                                        </p:cTn>
                                        <p:tgtEl>
                                          <p:spTgt spid="44"/>
                                        </p:tgtEl>
                                        <p:attrNameLst>
                                          <p:attrName>style.visibility</p:attrName>
                                        </p:attrNameLst>
                                      </p:cBhvr>
                                      <p:to>
                                        <p:strVal val="hidden"/>
                                      </p:to>
                                    </p:set>
                                  </p:childTnLst>
                                </p:cTn>
                              </p:par>
                              <p:par>
                                <p:cTn id="72" presetID="63" presetClass="path" presetSubtype="0" accel="50000" decel="50000" fill="hold" nodeType="withEffect">
                                  <p:stCondLst>
                                    <p:cond delay="0"/>
                                  </p:stCondLst>
                                  <p:childTnLst>
                                    <p:animMotion origin="layout" path="M -2.91667E-6 3.7037E-6 L 0.00599 0.00092 " pathEditMode="relative" rAng="0" ptsTypes="AA">
                                      <p:cBhvr>
                                        <p:cTn id="73" dur="2000" fill="hold"/>
                                        <p:tgtEl>
                                          <p:spTgt spid="44"/>
                                        </p:tgtEl>
                                        <p:attrNameLst>
                                          <p:attrName>ppt_x</p:attrName>
                                          <p:attrName>ppt_y</p:attrName>
                                        </p:attrNameLst>
                                      </p:cBhvr>
                                      <p:rCtr x="299" y="46"/>
                                    </p:animMotion>
                                  </p:childTnLst>
                                </p:cTn>
                              </p:par>
                              <p:par>
                                <p:cTn id="74" presetID="6" presetClass="emph" presetSubtype="0" accel="50000" decel="50000" fill="hold" nodeType="withEffect">
                                  <p:stCondLst>
                                    <p:cond delay="0"/>
                                  </p:stCondLst>
                                  <p:childTnLst>
                                    <p:animScale>
                                      <p:cBhvr>
                                        <p:cTn id="75" dur="2000" fill="hold"/>
                                        <p:tgtEl>
                                          <p:spTgt spid="44"/>
                                        </p:tgtEl>
                                      </p:cBhvr>
                                      <p:by x="150000" y="150000"/>
                                      <p:from x="100000" y="100000"/>
                                      <p:to x="66543" y="98398"/>
                                    </p:animScale>
                                  </p:childTnLst>
                                </p:cTn>
                              </p:par>
                              <p:par>
                                <p:cTn id="76" presetID="10" presetClass="entr" presetSubtype="0" accel="50000" decel="50000" fill="hold" nodeType="withEffect">
                                  <p:stCondLst>
                                    <p:cond delay="0"/>
                                  </p:stCondLst>
                                  <p:childTnLst>
                                    <p:set>
                                      <p:cBhvr>
                                        <p:cTn id="77" dur="1" fill="hold">
                                          <p:stCondLst>
                                            <p:cond delay="0"/>
                                          </p:stCondLst>
                                        </p:cTn>
                                        <p:tgtEl>
                                          <p:spTgt spid="63"/>
                                        </p:tgtEl>
                                        <p:attrNameLst>
                                          <p:attrName>style.visibility</p:attrName>
                                        </p:attrNameLst>
                                      </p:cBhvr>
                                      <p:to>
                                        <p:strVal val="visible"/>
                                      </p:to>
                                    </p:set>
                                    <p:animEffect transition="in" filter="fade">
                                      <p:cBhvr>
                                        <p:cTn id="78" dur="2000"/>
                                        <p:tgtEl>
                                          <p:spTgt spid="63"/>
                                        </p:tgtEl>
                                      </p:cBhvr>
                                    </p:animEffect>
                                  </p:childTnLst>
                                </p:cTn>
                              </p:par>
                              <p:par>
                                <p:cTn id="79" presetID="63" presetClass="path" presetSubtype="0" accel="50000" decel="50000" fill="hold" nodeType="withEffect">
                                  <p:stCondLst>
                                    <p:cond delay="0"/>
                                  </p:stCondLst>
                                  <p:childTnLst>
                                    <p:animMotion origin="layout" path="M -0.00599 -0.00092 L -2.29167E-6 -2.22222E-6 " pathEditMode="relative" rAng="0" ptsTypes="AA">
                                      <p:cBhvr>
                                        <p:cTn id="80" dur="2000" fill="hold"/>
                                        <p:tgtEl>
                                          <p:spTgt spid="63"/>
                                        </p:tgtEl>
                                        <p:attrNameLst>
                                          <p:attrName>ppt_x</p:attrName>
                                          <p:attrName>ppt_y</p:attrName>
                                        </p:attrNameLst>
                                      </p:cBhvr>
                                      <p:rCtr x="299" y="46"/>
                                    </p:animMotion>
                                  </p:childTnLst>
                                </p:cTn>
                              </p:par>
                              <p:par>
                                <p:cTn id="81" presetID="6" presetClass="emph" presetSubtype="0" accel="50000" decel="50000" fill="hold" nodeType="withEffect">
                                  <p:stCondLst>
                                    <p:cond delay="0"/>
                                  </p:stCondLst>
                                  <p:childTnLst>
                                    <p:animScale>
                                      <p:cBhvr>
                                        <p:cTn id="82" dur="2000" fill="hold"/>
                                        <p:tgtEl>
                                          <p:spTgt spid="63"/>
                                        </p:tgtEl>
                                      </p:cBhvr>
                                      <p:by x="150000" y="150000"/>
                                      <p:from x="150279" y="101628"/>
                                      <p:to x="100000" y="100000"/>
                                    </p:animScale>
                                  </p:childTnLst>
                                </p:cTn>
                              </p:par>
                            </p:childTnLst>
                          </p:cTn>
                        </p:par>
                        <p:par>
                          <p:cTn id="83" fill="hold">
                            <p:stCondLst>
                              <p:cond delay="3500"/>
                            </p:stCondLst>
                            <p:childTnLst>
                              <p:par>
                                <p:cTn id="84" presetID="10" presetClass="entr" presetSubtype="0" fill="hold" grpId="0" nodeType="afterEffect">
                                  <p:stCondLst>
                                    <p:cond delay="0"/>
                                  </p:stCondLst>
                                  <p:childTnLst>
                                    <p:set>
                                      <p:cBhvr>
                                        <p:cTn id="85" dur="1" fill="hold">
                                          <p:stCondLst>
                                            <p:cond delay="0"/>
                                          </p:stCondLst>
                                        </p:cTn>
                                        <p:tgtEl>
                                          <p:spTgt spid="65"/>
                                        </p:tgtEl>
                                        <p:attrNameLst>
                                          <p:attrName>style.visibility</p:attrName>
                                        </p:attrNameLst>
                                      </p:cBhvr>
                                      <p:to>
                                        <p:strVal val="visible"/>
                                      </p:to>
                                    </p:set>
                                    <p:animEffect transition="in" filter="fade">
                                      <p:cBhvr>
                                        <p:cTn id="86" dur="1500"/>
                                        <p:tgtEl>
                                          <p:spTgt spid="65"/>
                                        </p:tgtEl>
                                      </p:cBhvr>
                                    </p:animEffect>
                                  </p:childTnLst>
                                </p:cTn>
                              </p:par>
                            </p:childTnLst>
                          </p:cTn>
                        </p:par>
                      </p:childTnLst>
                    </p:cTn>
                  </p:par>
                  <p:par>
                    <p:cTn id="87" fill="hold">
                      <p:stCondLst>
                        <p:cond delay="indefinite"/>
                      </p:stCondLst>
                      <p:childTnLst>
                        <p:par>
                          <p:cTn id="88" fill="hold">
                            <p:stCondLst>
                              <p:cond delay="0"/>
                            </p:stCondLst>
                            <p:childTnLst>
                              <p:par>
                                <p:cTn id="89" presetID="42" presetClass="path" presetSubtype="0" accel="50000" decel="50000" fill="hold" grpId="1" nodeType="clickEffect">
                                  <p:stCondLst>
                                    <p:cond delay="0"/>
                                  </p:stCondLst>
                                  <p:childTnLst>
                                    <p:animMotion origin="layout" path="M -8.33333E-7 3.7037E-6 L 0.21159 -0.00116 " pathEditMode="relative" rAng="0" ptsTypes="AA">
                                      <p:cBhvr>
                                        <p:cTn id="90" dur="2000" fill="hold"/>
                                        <p:tgtEl>
                                          <p:spTgt spid="66"/>
                                        </p:tgtEl>
                                        <p:attrNameLst>
                                          <p:attrName>ppt_x</p:attrName>
                                          <p:attrName>ppt_y</p:attrName>
                                        </p:attrNameLst>
                                      </p:cBhvr>
                                      <p:rCtr x="10573" y="-6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P spid="30" grpId="0"/>
      <p:bldP spid="6" grpId="0" animBg="1"/>
      <p:bldP spid="6" grpId="1" animBg="1"/>
      <p:bldP spid="8" grpId="0"/>
      <p:bldP spid="8" grpId="1"/>
      <p:bldP spid="64" grpId="0" animBg="1"/>
      <p:bldP spid="65" grpId="0" animBg="1"/>
      <p:bldP spid="66" grpId="0" animBg="1"/>
      <p:bldP spid="66" grpId="1" animBg="1"/>
      <p:bldP spid="66" grpId="2" animBg="1"/>
      <p:bldP spid="67" grpId="0" animBg="1"/>
      <p:bldP spid="6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5CFB4C4-4302-44CD-BD58-CD74FB5324AB}"/>
              </a:ext>
            </a:extLst>
          </p:cNvPr>
          <p:cNvPicPr>
            <a:picLocks noChangeAspect="1"/>
          </p:cNvPicPr>
          <p:nvPr/>
        </p:nvPicPr>
        <p:blipFill>
          <a:blip r:embed="rId2"/>
          <a:stretch>
            <a:fillRect/>
          </a:stretch>
        </p:blipFill>
        <p:spPr>
          <a:xfrm>
            <a:off x="644913" y="1584164"/>
            <a:ext cx="7862089" cy="3673991"/>
          </a:xfrm>
          <a:prstGeom prst="rect">
            <a:avLst/>
          </a:prstGeom>
        </p:spPr>
      </p:pic>
      <p:sp>
        <p:nvSpPr>
          <p:cNvPr id="2" name="标题 1">
            <a:extLst>
              <a:ext uri="{FF2B5EF4-FFF2-40B4-BE49-F238E27FC236}">
                <a16:creationId xmlns:a16="http://schemas.microsoft.com/office/drawing/2014/main" id="{D7CE32A9-FE7C-40CB-9AD1-72670D3D0B0F}"/>
              </a:ext>
            </a:extLst>
          </p:cNvPr>
          <p:cNvSpPr>
            <a:spLocks noGrp="1"/>
          </p:cNvSpPr>
          <p:nvPr>
            <p:ph type="title"/>
          </p:nvPr>
        </p:nvSpPr>
        <p:spPr/>
        <p:txBody>
          <a:bodyPr/>
          <a:lstStyle/>
          <a:p>
            <a:r>
              <a:rPr lang="zh-CN" altLang="en-US" dirty="0"/>
              <a:t>神经元数学模型</a:t>
            </a:r>
            <a:endParaRPr lang="en-US" dirty="0"/>
          </a:p>
        </p:txBody>
      </p:sp>
      <p:cxnSp>
        <p:nvCxnSpPr>
          <p:cNvPr id="5" name="直接箭头连接符 4">
            <a:extLst>
              <a:ext uri="{FF2B5EF4-FFF2-40B4-BE49-F238E27FC236}">
                <a16:creationId xmlns:a16="http://schemas.microsoft.com/office/drawing/2014/main" id="{44C0AE52-F6F4-4AB5-B534-73C5D4FD7CCC}"/>
              </a:ext>
            </a:extLst>
          </p:cNvPr>
          <p:cNvCxnSpPr>
            <a:cxnSpLocks/>
          </p:cNvCxnSpPr>
          <p:nvPr/>
        </p:nvCxnSpPr>
        <p:spPr>
          <a:xfrm>
            <a:off x="7897787" y="1793927"/>
            <a:ext cx="0" cy="549138"/>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B91D09B1-2A4E-4062-BAA2-D95441BCEF17}"/>
              </a:ext>
            </a:extLst>
          </p:cNvPr>
          <p:cNvSpPr txBox="1"/>
          <p:nvPr/>
        </p:nvSpPr>
        <p:spPr>
          <a:xfrm>
            <a:off x="6676592" y="3445217"/>
            <a:ext cx="1779273" cy="369332"/>
          </a:xfrm>
          <a:prstGeom prst="rect">
            <a:avLst/>
          </a:prstGeom>
          <a:noFill/>
        </p:spPr>
        <p:txBody>
          <a:bodyPr wrap="square" rtlCol="0">
            <a:spAutoFit/>
          </a:bodyPr>
          <a:lstStyle/>
          <a:p>
            <a:r>
              <a:rPr lang="zh-CN" altLang="en-US" dirty="0">
                <a:solidFill>
                  <a:srgbClr val="FF0000"/>
                </a:solidFill>
              </a:rPr>
              <a:t>各输入加权和</a:t>
            </a:r>
            <a:endParaRPr lang="en-US" dirty="0">
              <a:solidFill>
                <a:srgbClr val="FF0000"/>
              </a:solidFill>
            </a:endParaRPr>
          </a:p>
        </p:txBody>
      </p:sp>
      <p:sp>
        <p:nvSpPr>
          <p:cNvPr id="21" name="文本框 20">
            <a:extLst>
              <a:ext uri="{FF2B5EF4-FFF2-40B4-BE49-F238E27FC236}">
                <a16:creationId xmlns:a16="http://schemas.microsoft.com/office/drawing/2014/main" id="{6A26F84F-DF00-4E16-B768-F338271088AF}"/>
              </a:ext>
            </a:extLst>
          </p:cNvPr>
          <p:cNvSpPr txBox="1"/>
          <p:nvPr/>
        </p:nvSpPr>
        <p:spPr>
          <a:xfrm>
            <a:off x="7582110" y="1392675"/>
            <a:ext cx="643756" cy="369332"/>
          </a:xfrm>
          <a:prstGeom prst="rect">
            <a:avLst/>
          </a:prstGeom>
          <a:noFill/>
        </p:spPr>
        <p:txBody>
          <a:bodyPr wrap="square" rtlCol="0">
            <a:spAutoFit/>
          </a:bodyPr>
          <a:lstStyle/>
          <a:p>
            <a:r>
              <a:rPr lang="zh-CN" altLang="en-US" dirty="0">
                <a:solidFill>
                  <a:srgbClr val="FF0000"/>
                </a:solidFill>
              </a:rPr>
              <a:t>偏置</a:t>
            </a:r>
            <a:endParaRPr lang="en-US" dirty="0">
              <a:solidFill>
                <a:srgbClr val="FF0000"/>
              </a:solidFill>
            </a:endParaRPr>
          </a:p>
        </p:txBody>
      </p:sp>
      <p:cxnSp>
        <p:nvCxnSpPr>
          <p:cNvPr id="33" name="直接箭头连接符 32">
            <a:extLst>
              <a:ext uri="{FF2B5EF4-FFF2-40B4-BE49-F238E27FC236}">
                <a16:creationId xmlns:a16="http://schemas.microsoft.com/office/drawing/2014/main" id="{2FB37B08-733A-46BB-8257-039EE5A27E9D}"/>
              </a:ext>
            </a:extLst>
          </p:cNvPr>
          <p:cNvCxnSpPr>
            <a:cxnSpLocks/>
          </p:cNvCxnSpPr>
          <p:nvPr/>
        </p:nvCxnSpPr>
        <p:spPr>
          <a:xfrm flipV="1">
            <a:off x="6096000" y="2789671"/>
            <a:ext cx="0" cy="753329"/>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7" name="文本框 36">
            <a:extLst>
              <a:ext uri="{FF2B5EF4-FFF2-40B4-BE49-F238E27FC236}">
                <a16:creationId xmlns:a16="http://schemas.microsoft.com/office/drawing/2014/main" id="{636A88CE-6997-4430-988D-ADF9155CAA09}"/>
              </a:ext>
            </a:extLst>
          </p:cNvPr>
          <p:cNvSpPr txBox="1"/>
          <p:nvPr/>
        </p:nvSpPr>
        <p:spPr>
          <a:xfrm>
            <a:off x="5549504" y="3588772"/>
            <a:ext cx="1118480" cy="369332"/>
          </a:xfrm>
          <a:prstGeom prst="rect">
            <a:avLst/>
          </a:prstGeom>
          <a:noFill/>
        </p:spPr>
        <p:txBody>
          <a:bodyPr wrap="square" rtlCol="0">
            <a:spAutoFit/>
          </a:bodyPr>
          <a:lstStyle/>
          <a:p>
            <a:r>
              <a:rPr lang="zh-CN" altLang="en-US" dirty="0">
                <a:solidFill>
                  <a:srgbClr val="FF0000"/>
                </a:solidFill>
              </a:rPr>
              <a:t>激活函数</a:t>
            </a:r>
            <a:endParaRPr lang="en-US" dirty="0">
              <a:solidFill>
                <a:srgbClr val="FF0000"/>
              </a:solidFill>
            </a:endParaRPr>
          </a:p>
        </p:txBody>
      </p:sp>
      <p:cxnSp>
        <p:nvCxnSpPr>
          <p:cNvPr id="38" name="直接箭头连接符 37">
            <a:extLst>
              <a:ext uri="{FF2B5EF4-FFF2-40B4-BE49-F238E27FC236}">
                <a16:creationId xmlns:a16="http://schemas.microsoft.com/office/drawing/2014/main" id="{E066362F-B4A7-4B69-8DD6-9843B5C582DD}"/>
              </a:ext>
            </a:extLst>
          </p:cNvPr>
          <p:cNvCxnSpPr>
            <a:cxnSpLocks/>
          </p:cNvCxnSpPr>
          <p:nvPr/>
        </p:nvCxnSpPr>
        <p:spPr>
          <a:xfrm flipV="1">
            <a:off x="7218975" y="2789672"/>
            <a:ext cx="0" cy="591705"/>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D1C96CD-3161-48F6-AB49-37DFECEB67E0}"/>
                  </a:ext>
                </a:extLst>
              </p:cNvPr>
              <p:cNvSpPr txBox="1"/>
              <p:nvPr/>
            </p:nvSpPr>
            <p:spPr>
              <a:xfrm>
                <a:off x="7637387" y="5248104"/>
                <a:ext cx="166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m:t>
                          </m:r>
                        </m:sup>
                      </m:sSup>
                      <m:r>
                        <a:rPr lang="en-US" i="1" smtClean="0">
                          <a:latin typeface="Cambria Math" panose="02040503050406030204" pitchFamily="18" charset="0"/>
                        </a:rPr>
                        <m:t>=</m:t>
                      </m:r>
                      <m:r>
                        <a:rPr lang="en-US" b="0" i="1" smtClean="0">
                          <a:latin typeface="Cambria Math" panose="02040503050406030204" pitchFamily="18" charset="0"/>
                        </a:rPr>
                        <m:t>𝑤</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𝜂</m:t>
                      </m:r>
                      <m:r>
                        <a:rPr lang="en-US" b="0" i="1" smtClean="0">
                          <a:latin typeface="Cambria Math" panose="02040503050406030204" pitchFamily="18" charset="0"/>
                          <a:ea typeface="Cambria Math" panose="02040503050406030204" pitchFamily="18" charset="0"/>
                        </a:rPr>
                        <m:t>∙</m:t>
                      </m:r>
                      <m:r>
                        <m:rPr>
                          <m:sty m:val="p"/>
                        </m:rPr>
                        <a:rPr lang="en-US" i="1">
                          <a:latin typeface="Cambria Math" panose="02040503050406030204" pitchFamily="18" charset="0"/>
                          <a:ea typeface="Cambria Math" panose="02040503050406030204" pitchFamily="18" charset="0"/>
                        </a:rPr>
                        <m:t>Δ</m:t>
                      </m:r>
                      <m:r>
                        <a:rPr lang="en-US" i="1" smtClean="0">
                          <a:latin typeface="Cambria Math" panose="02040503050406030204" pitchFamily="18" charset="0"/>
                          <a:ea typeface="Cambria Math" panose="02040503050406030204" pitchFamily="18" charset="0"/>
                        </a:rPr>
                        <m:t>𝜔</m:t>
                      </m:r>
                    </m:oMath>
                  </m:oMathPara>
                </a14:m>
                <a:endParaRPr lang="en-US" dirty="0"/>
              </a:p>
            </p:txBody>
          </p:sp>
        </mc:Choice>
        <mc:Fallback xmlns="">
          <p:sp>
            <p:nvSpPr>
              <p:cNvPr id="10" name="文本框 9">
                <a:extLst>
                  <a:ext uri="{FF2B5EF4-FFF2-40B4-BE49-F238E27FC236}">
                    <a16:creationId xmlns:a16="http://schemas.microsoft.com/office/drawing/2014/main" id="{2D1C96CD-3161-48F6-AB49-37DFECEB67E0}"/>
                  </a:ext>
                </a:extLst>
              </p:cNvPr>
              <p:cNvSpPr txBox="1">
                <a:spLocks noRot="1" noChangeAspect="1" noMove="1" noResize="1" noEditPoints="1" noAdjustHandles="1" noChangeArrowheads="1" noChangeShapeType="1" noTextEdit="1"/>
              </p:cNvSpPr>
              <p:nvPr/>
            </p:nvSpPr>
            <p:spPr>
              <a:xfrm>
                <a:off x="7637387" y="5248104"/>
                <a:ext cx="1665969" cy="276999"/>
              </a:xfrm>
              <a:prstGeom prst="rect">
                <a:avLst/>
              </a:prstGeom>
              <a:blipFill>
                <a:blip r:embed="rId3"/>
                <a:stretch>
                  <a:fillRect l="-1465" r="-1832" b="-26667"/>
                </a:stretch>
              </a:blipFill>
            </p:spPr>
            <p:txBody>
              <a:bodyPr/>
              <a:lstStyle/>
              <a:p>
                <a:r>
                  <a:rPr lang="en-US">
                    <a:noFill/>
                  </a:rPr>
                  <a:t> </a:t>
                </a:r>
              </a:p>
            </p:txBody>
          </p:sp>
        </mc:Fallback>
      </mc:AlternateContent>
      <p:sp>
        <p:nvSpPr>
          <p:cNvPr id="11" name="矩形: 圆角 10">
            <a:extLst>
              <a:ext uri="{FF2B5EF4-FFF2-40B4-BE49-F238E27FC236}">
                <a16:creationId xmlns:a16="http://schemas.microsoft.com/office/drawing/2014/main" id="{096F70A7-62F2-474A-B597-8ECF1C844C4E}"/>
              </a:ext>
            </a:extLst>
          </p:cNvPr>
          <p:cNvSpPr/>
          <p:nvPr/>
        </p:nvSpPr>
        <p:spPr>
          <a:xfrm>
            <a:off x="6841035" y="4118279"/>
            <a:ext cx="1779280" cy="356542"/>
          </a:xfrm>
          <a:prstGeom prst="roundRect">
            <a:avLst>
              <a:gd name="adj" fmla="val 5000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Roboto"/>
                <a:ea typeface="思源黑体 CN Regular"/>
                <a:cs typeface="+mn-cs"/>
              </a:rPr>
              <a:t>如何确定参数？</a:t>
            </a:r>
          </a:p>
        </p:txBody>
      </p:sp>
      <p:grpSp>
        <p:nvGrpSpPr>
          <p:cNvPr id="12" name="组合 11">
            <a:extLst>
              <a:ext uri="{FF2B5EF4-FFF2-40B4-BE49-F238E27FC236}">
                <a16:creationId xmlns:a16="http://schemas.microsoft.com/office/drawing/2014/main" id="{B85B3499-7AD8-4BA1-9890-82AF26974EBC}"/>
              </a:ext>
            </a:extLst>
          </p:cNvPr>
          <p:cNvGrpSpPr/>
          <p:nvPr/>
        </p:nvGrpSpPr>
        <p:grpSpPr>
          <a:xfrm>
            <a:off x="7256249" y="4791572"/>
            <a:ext cx="156932" cy="156932"/>
            <a:chOff x="5068711" y="1043719"/>
            <a:chExt cx="156932" cy="156932"/>
          </a:xfrm>
        </p:grpSpPr>
        <p:sp>
          <p:nvSpPr>
            <p:cNvPr id="14" name="椭圆 13">
              <a:extLst>
                <a:ext uri="{FF2B5EF4-FFF2-40B4-BE49-F238E27FC236}">
                  <a16:creationId xmlns:a16="http://schemas.microsoft.com/office/drawing/2014/main" id="{3355820B-CDC0-4E3C-86FD-3119B3287986}"/>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5" name="椭圆 14">
              <a:extLst>
                <a:ext uri="{FF2B5EF4-FFF2-40B4-BE49-F238E27FC236}">
                  <a16:creationId xmlns:a16="http://schemas.microsoft.com/office/drawing/2014/main" id="{3724BACD-5CA2-4F48-A643-D18CDEE9D3CB}"/>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16" name="矩形 15">
            <a:extLst>
              <a:ext uri="{FF2B5EF4-FFF2-40B4-BE49-F238E27FC236}">
                <a16:creationId xmlns:a16="http://schemas.microsoft.com/office/drawing/2014/main" id="{79483565-FF41-4CB3-9978-5DBED05787CA}"/>
              </a:ext>
            </a:extLst>
          </p:cNvPr>
          <p:cNvSpPr/>
          <p:nvPr/>
        </p:nvSpPr>
        <p:spPr>
          <a:xfrm>
            <a:off x="7575660" y="4700432"/>
            <a:ext cx="1338828" cy="369332"/>
          </a:xfrm>
          <a:prstGeom prst="rect">
            <a:avLst/>
          </a:prstGeom>
        </p:spPr>
        <p:txBody>
          <a:bodyPr wrap="none">
            <a:spAutoFit/>
          </a:bodyPr>
          <a:lstStyle/>
          <a:p>
            <a:r>
              <a:rPr lang="zh-CN" altLang="en-US" dirty="0"/>
              <a:t>暴力破解？</a:t>
            </a:r>
            <a:endParaRPr lang="en-US" dirty="0"/>
          </a:p>
        </p:txBody>
      </p:sp>
      <p:grpSp>
        <p:nvGrpSpPr>
          <p:cNvPr id="17" name="组合 16">
            <a:extLst>
              <a:ext uri="{FF2B5EF4-FFF2-40B4-BE49-F238E27FC236}">
                <a16:creationId xmlns:a16="http://schemas.microsoft.com/office/drawing/2014/main" id="{F7DE1D08-5E45-4E63-AB2D-291F2CD3FE60}"/>
              </a:ext>
            </a:extLst>
          </p:cNvPr>
          <p:cNvGrpSpPr/>
          <p:nvPr/>
        </p:nvGrpSpPr>
        <p:grpSpPr>
          <a:xfrm>
            <a:off x="7256249" y="5327369"/>
            <a:ext cx="156932" cy="156932"/>
            <a:chOff x="5068711" y="1043719"/>
            <a:chExt cx="156932" cy="156932"/>
          </a:xfrm>
        </p:grpSpPr>
        <p:sp>
          <p:nvSpPr>
            <p:cNvPr id="18" name="椭圆 17">
              <a:extLst>
                <a:ext uri="{FF2B5EF4-FFF2-40B4-BE49-F238E27FC236}">
                  <a16:creationId xmlns:a16="http://schemas.microsoft.com/office/drawing/2014/main" id="{01999550-07AB-498D-A31A-D4E754702175}"/>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9" name="椭圆 18">
              <a:extLst>
                <a:ext uri="{FF2B5EF4-FFF2-40B4-BE49-F238E27FC236}">
                  <a16:creationId xmlns:a16="http://schemas.microsoft.com/office/drawing/2014/main" id="{D6629922-C659-41D7-B30F-B43D79614E80}"/>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23" name="爆炸形: 8 pt  22">
            <a:extLst>
              <a:ext uri="{FF2B5EF4-FFF2-40B4-BE49-F238E27FC236}">
                <a16:creationId xmlns:a16="http://schemas.microsoft.com/office/drawing/2014/main" id="{10871F03-D7C0-4C0B-8F2E-FD8A1D233F09}"/>
              </a:ext>
            </a:extLst>
          </p:cNvPr>
          <p:cNvSpPr/>
          <p:nvPr/>
        </p:nvSpPr>
        <p:spPr>
          <a:xfrm>
            <a:off x="8154354" y="2279741"/>
            <a:ext cx="3460896" cy="1616134"/>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文本框 23">
            <a:extLst>
              <a:ext uri="{FF2B5EF4-FFF2-40B4-BE49-F238E27FC236}">
                <a16:creationId xmlns:a16="http://schemas.microsoft.com/office/drawing/2014/main" id="{57E3CC5C-603E-4E18-B004-DA437765A360}"/>
              </a:ext>
            </a:extLst>
          </p:cNvPr>
          <p:cNvSpPr txBox="1"/>
          <p:nvPr/>
        </p:nvSpPr>
        <p:spPr>
          <a:xfrm>
            <a:off x="8725884" y="2888664"/>
            <a:ext cx="2376868" cy="369332"/>
          </a:xfrm>
          <a:prstGeom prst="rect">
            <a:avLst/>
          </a:prstGeom>
          <a:noFill/>
        </p:spPr>
        <p:txBody>
          <a:bodyPr wrap="square" rtlCol="0">
            <a:spAutoFit/>
          </a:bodyPr>
          <a:lstStyle/>
          <a:p>
            <a:r>
              <a:rPr lang="en-US" altLang="zh-CN" dirty="0">
                <a:solidFill>
                  <a:srgbClr val="FF0000"/>
                </a:solidFill>
              </a:rPr>
              <a:t>VGG16</a:t>
            </a:r>
            <a:r>
              <a:rPr lang="zh-CN" altLang="en-US" dirty="0">
                <a:solidFill>
                  <a:srgbClr val="FF0000"/>
                </a:solidFill>
              </a:rPr>
              <a:t>有</a:t>
            </a:r>
            <a:r>
              <a:rPr lang="en-US" altLang="zh-CN" dirty="0">
                <a:solidFill>
                  <a:srgbClr val="FF0000"/>
                </a:solidFill>
              </a:rPr>
              <a:t>1.3</a:t>
            </a:r>
            <a:r>
              <a:rPr lang="zh-CN" altLang="en-US" dirty="0">
                <a:solidFill>
                  <a:srgbClr val="FF0000"/>
                </a:solidFill>
              </a:rPr>
              <a:t>亿个参数！</a:t>
            </a:r>
            <a:endParaRPr lang="en-US" dirty="0">
              <a:solidFill>
                <a:srgbClr val="FF0000"/>
              </a:solidFill>
            </a:endParaRPr>
          </a:p>
        </p:txBody>
      </p:sp>
      <p:sp>
        <p:nvSpPr>
          <p:cNvPr id="28" name="cross_87251">
            <a:extLst>
              <a:ext uri="{FF2B5EF4-FFF2-40B4-BE49-F238E27FC236}">
                <a16:creationId xmlns:a16="http://schemas.microsoft.com/office/drawing/2014/main" id="{A039CD05-644E-4CD0-B85E-C116C43DD323}"/>
              </a:ext>
            </a:extLst>
          </p:cNvPr>
          <p:cNvSpPr/>
          <p:nvPr/>
        </p:nvSpPr>
        <p:spPr>
          <a:xfrm>
            <a:off x="9158004" y="4727836"/>
            <a:ext cx="290704" cy="284404"/>
          </a:xfrm>
          <a:custGeom>
            <a:avLst/>
            <a:gdLst>
              <a:gd name="T0" fmla="*/ 5520 w 5565"/>
              <a:gd name="T1" fmla="*/ 902 h 5207"/>
              <a:gd name="T2" fmla="*/ 5518 w 5565"/>
              <a:gd name="T3" fmla="*/ 630 h 5207"/>
              <a:gd name="T4" fmla="*/ 5415 w 5565"/>
              <a:gd name="T5" fmla="*/ 365 h 5207"/>
              <a:gd name="T6" fmla="*/ 5164 w 5565"/>
              <a:gd name="T7" fmla="*/ 159 h 5207"/>
              <a:gd name="T8" fmla="*/ 4645 w 5565"/>
              <a:gd name="T9" fmla="*/ 159 h 5207"/>
              <a:gd name="T10" fmla="*/ 2616 w 5565"/>
              <a:gd name="T11" fmla="*/ 2235 h 5207"/>
              <a:gd name="T12" fmla="*/ 1040 w 5565"/>
              <a:gd name="T13" fmla="*/ 784 h 5207"/>
              <a:gd name="T14" fmla="*/ 473 w 5565"/>
              <a:gd name="T15" fmla="*/ 869 h 5207"/>
              <a:gd name="T16" fmla="*/ 54 w 5565"/>
              <a:gd name="T17" fmla="*/ 1249 h 5207"/>
              <a:gd name="T18" fmla="*/ 54 w 5565"/>
              <a:gd name="T19" fmla="*/ 1539 h 5207"/>
              <a:gd name="T20" fmla="*/ 1587 w 5565"/>
              <a:gd name="T21" fmla="*/ 3173 h 5207"/>
              <a:gd name="T22" fmla="*/ 1369 w 5565"/>
              <a:gd name="T23" fmla="*/ 3366 h 5207"/>
              <a:gd name="T24" fmla="*/ 1062 w 5565"/>
              <a:gd name="T25" fmla="*/ 5023 h 5207"/>
              <a:gd name="T26" fmla="*/ 1100 w 5565"/>
              <a:gd name="T27" fmla="*/ 5035 h 5207"/>
              <a:gd name="T28" fmla="*/ 1153 w 5565"/>
              <a:gd name="T29" fmla="*/ 5052 h 5207"/>
              <a:gd name="T30" fmla="*/ 1170 w 5565"/>
              <a:gd name="T31" fmla="*/ 5053 h 5207"/>
              <a:gd name="T32" fmla="*/ 1226 w 5565"/>
              <a:gd name="T33" fmla="*/ 5055 h 5207"/>
              <a:gd name="T34" fmla="*/ 2581 w 5565"/>
              <a:gd name="T35" fmla="*/ 4156 h 5207"/>
              <a:gd name="T36" fmla="*/ 3879 w 5565"/>
              <a:gd name="T37" fmla="*/ 5153 h 5207"/>
              <a:gd name="T38" fmla="*/ 4211 w 5565"/>
              <a:gd name="T39" fmla="*/ 5101 h 5207"/>
              <a:gd name="T40" fmla="*/ 4553 w 5565"/>
              <a:gd name="T41" fmla="*/ 4893 h 5207"/>
              <a:gd name="T42" fmla="*/ 4580 w 5565"/>
              <a:gd name="T43" fmla="*/ 4877 h 5207"/>
              <a:gd name="T44" fmla="*/ 4653 w 5565"/>
              <a:gd name="T45" fmla="*/ 4304 h 5207"/>
              <a:gd name="T46" fmla="*/ 3549 w 5565"/>
              <a:gd name="T47" fmla="*/ 3132 h 5207"/>
              <a:gd name="T48" fmla="*/ 5520 w 5565"/>
              <a:gd name="T49" fmla="*/ 902 h 5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565" h="5207">
                <a:moveTo>
                  <a:pt x="5520" y="902"/>
                </a:moveTo>
                <a:cubicBezTo>
                  <a:pt x="5565" y="814"/>
                  <a:pt x="5558" y="713"/>
                  <a:pt x="5518" y="630"/>
                </a:cubicBezTo>
                <a:cubicBezTo>
                  <a:pt x="5529" y="535"/>
                  <a:pt x="5504" y="439"/>
                  <a:pt x="5415" y="365"/>
                </a:cubicBezTo>
                <a:cubicBezTo>
                  <a:pt x="5331" y="297"/>
                  <a:pt x="5248" y="228"/>
                  <a:pt x="5164" y="159"/>
                </a:cubicBezTo>
                <a:cubicBezTo>
                  <a:pt x="5017" y="38"/>
                  <a:pt x="4788" y="0"/>
                  <a:pt x="4645" y="159"/>
                </a:cubicBezTo>
                <a:cubicBezTo>
                  <a:pt x="3997" y="881"/>
                  <a:pt x="3319" y="1571"/>
                  <a:pt x="2616" y="2235"/>
                </a:cubicBezTo>
                <a:cubicBezTo>
                  <a:pt x="2094" y="1747"/>
                  <a:pt x="1565" y="1266"/>
                  <a:pt x="1040" y="784"/>
                </a:cubicBezTo>
                <a:cubicBezTo>
                  <a:pt x="855" y="615"/>
                  <a:pt x="589" y="668"/>
                  <a:pt x="473" y="869"/>
                </a:cubicBezTo>
                <a:cubicBezTo>
                  <a:pt x="304" y="953"/>
                  <a:pt x="167" y="1062"/>
                  <a:pt x="54" y="1249"/>
                </a:cubicBezTo>
                <a:cubicBezTo>
                  <a:pt x="0" y="1338"/>
                  <a:pt x="4" y="1450"/>
                  <a:pt x="54" y="1539"/>
                </a:cubicBezTo>
                <a:cubicBezTo>
                  <a:pt x="393" y="2147"/>
                  <a:pt x="1048" y="2681"/>
                  <a:pt x="1587" y="3173"/>
                </a:cubicBezTo>
                <a:cubicBezTo>
                  <a:pt x="1515" y="3237"/>
                  <a:pt x="1443" y="3303"/>
                  <a:pt x="1369" y="3366"/>
                </a:cubicBezTo>
                <a:cubicBezTo>
                  <a:pt x="644" y="3989"/>
                  <a:pt x="154" y="4384"/>
                  <a:pt x="1062" y="5023"/>
                </a:cubicBezTo>
                <a:cubicBezTo>
                  <a:pt x="1075" y="5032"/>
                  <a:pt x="1087" y="5030"/>
                  <a:pt x="1100" y="5035"/>
                </a:cubicBezTo>
                <a:cubicBezTo>
                  <a:pt x="1117" y="5043"/>
                  <a:pt x="1134" y="5049"/>
                  <a:pt x="1153" y="5052"/>
                </a:cubicBezTo>
                <a:cubicBezTo>
                  <a:pt x="1159" y="5052"/>
                  <a:pt x="1165" y="5053"/>
                  <a:pt x="1170" y="5053"/>
                </a:cubicBezTo>
                <a:cubicBezTo>
                  <a:pt x="1189" y="5054"/>
                  <a:pt x="1207" y="5059"/>
                  <a:pt x="1226" y="5055"/>
                </a:cubicBezTo>
                <a:cubicBezTo>
                  <a:pt x="1715" y="4960"/>
                  <a:pt x="2169" y="4577"/>
                  <a:pt x="2581" y="4156"/>
                </a:cubicBezTo>
                <a:cubicBezTo>
                  <a:pt x="2982" y="4551"/>
                  <a:pt x="3409" y="4929"/>
                  <a:pt x="3879" y="5153"/>
                </a:cubicBezTo>
                <a:cubicBezTo>
                  <a:pt x="3991" y="5207"/>
                  <a:pt x="4125" y="5176"/>
                  <a:pt x="4211" y="5101"/>
                </a:cubicBezTo>
                <a:cubicBezTo>
                  <a:pt x="4355" y="5112"/>
                  <a:pt x="4487" y="5022"/>
                  <a:pt x="4553" y="4893"/>
                </a:cubicBezTo>
                <a:cubicBezTo>
                  <a:pt x="4563" y="4887"/>
                  <a:pt x="4569" y="4884"/>
                  <a:pt x="4580" y="4877"/>
                </a:cubicBezTo>
                <a:cubicBezTo>
                  <a:pt x="4790" y="4746"/>
                  <a:pt x="4809" y="4485"/>
                  <a:pt x="4653" y="4304"/>
                </a:cubicBezTo>
                <a:cubicBezTo>
                  <a:pt x="4303" y="3898"/>
                  <a:pt x="3930" y="3511"/>
                  <a:pt x="3549" y="3132"/>
                </a:cubicBezTo>
                <a:cubicBezTo>
                  <a:pt x="4234" y="2463"/>
                  <a:pt x="5089" y="1742"/>
                  <a:pt x="5520" y="902"/>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文本框 28">
            <a:extLst>
              <a:ext uri="{FF2B5EF4-FFF2-40B4-BE49-F238E27FC236}">
                <a16:creationId xmlns:a16="http://schemas.microsoft.com/office/drawing/2014/main" id="{EEF29482-1419-4024-83D9-875031D6F446}"/>
              </a:ext>
            </a:extLst>
          </p:cNvPr>
          <p:cNvSpPr txBox="1"/>
          <p:nvPr/>
        </p:nvSpPr>
        <p:spPr>
          <a:xfrm>
            <a:off x="8070619" y="5916609"/>
            <a:ext cx="872189" cy="369332"/>
          </a:xfrm>
          <a:prstGeom prst="rect">
            <a:avLst/>
          </a:prstGeom>
          <a:noFill/>
        </p:spPr>
        <p:txBody>
          <a:bodyPr wrap="square" rtlCol="0">
            <a:spAutoFit/>
          </a:bodyPr>
          <a:lstStyle/>
          <a:p>
            <a:r>
              <a:rPr lang="zh-CN" altLang="en-US" dirty="0">
                <a:solidFill>
                  <a:srgbClr val="FF0000"/>
                </a:solidFill>
              </a:rPr>
              <a:t>学习率</a:t>
            </a:r>
            <a:endParaRPr lang="en-US" dirty="0">
              <a:solidFill>
                <a:srgbClr val="FF0000"/>
              </a:solidFill>
            </a:endParaRPr>
          </a:p>
        </p:txBody>
      </p:sp>
      <p:cxnSp>
        <p:nvCxnSpPr>
          <p:cNvPr id="30" name="直接箭头连接符 29">
            <a:extLst>
              <a:ext uri="{FF2B5EF4-FFF2-40B4-BE49-F238E27FC236}">
                <a16:creationId xmlns:a16="http://schemas.microsoft.com/office/drawing/2014/main" id="{7E164A43-DBB5-403B-BCE2-3628FE0FE240}"/>
              </a:ext>
            </a:extLst>
          </p:cNvPr>
          <p:cNvCxnSpPr>
            <a:cxnSpLocks/>
          </p:cNvCxnSpPr>
          <p:nvPr/>
        </p:nvCxnSpPr>
        <p:spPr>
          <a:xfrm flipH="1">
            <a:off x="8542011" y="5535173"/>
            <a:ext cx="156609" cy="396291"/>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74F838AE-3AA3-4ACA-A62D-98EBB491CEE9}"/>
              </a:ext>
            </a:extLst>
          </p:cNvPr>
          <p:cNvSpPr txBox="1"/>
          <p:nvPr/>
        </p:nvSpPr>
        <p:spPr>
          <a:xfrm>
            <a:off x="9012613" y="5916609"/>
            <a:ext cx="872189" cy="369332"/>
          </a:xfrm>
          <a:prstGeom prst="rect">
            <a:avLst/>
          </a:prstGeom>
          <a:noFill/>
        </p:spPr>
        <p:txBody>
          <a:bodyPr wrap="square" rtlCol="0">
            <a:spAutoFit/>
          </a:bodyPr>
          <a:lstStyle/>
          <a:p>
            <a:r>
              <a:rPr lang="zh-CN" altLang="en-US" dirty="0">
                <a:solidFill>
                  <a:srgbClr val="FF0000"/>
                </a:solidFill>
              </a:rPr>
              <a:t>梯度</a:t>
            </a:r>
            <a:endParaRPr lang="en-US" dirty="0">
              <a:solidFill>
                <a:srgbClr val="FF0000"/>
              </a:solidFill>
            </a:endParaRPr>
          </a:p>
        </p:txBody>
      </p:sp>
      <p:cxnSp>
        <p:nvCxnSpPr>
          <p:cNvPr id="34" name="直接箭头连接符 33">
            <a:extLst>
              <a:ext uri="{FF2B5EF4-FFF2-40B4-BE49-F238E27FC236}">
                <a16:creationId xmlns:a16="http://schemas.microsoft.com/office/drawing/2014/main" id="{058426B6-5B60-4855-AB4A-D04FC1D8F1F7}"/>
              </a:ext>
            </a:extLst>
          </p:cNvPr>
          <p:cNvCxnSpPr>
            <a:cxnSpLocks/>
          </p:cNvCxnSpPr>
          <p:nvPr/>
        </p:nvCxnSpPr>
        <p:spPr>
          <a:xfrm>
            <a:off x="9102890" y="5529974"/>
            <a:ext cx="234613" cy="376565"/>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4539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500"/>
                                        <p:tgtEl>
                                          <p:spTgt spid="1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Effect transition="in" filter="fade">
                                      <p:cBhvr>
                                        <p:cTn id="15" dur="1500"/>
                                        <p:tgtEl>
                                          <p:spTgt spid="1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500"/>
                                        <p:tgtEl>
                                          <p:spTgt spid="23"/>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1500"/>
                                        <p:tgtEl>
                                          <p:spTgt spid="24"/>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28"/>
                                        </p:tgtEl>
                                        <p:attrNameLst>
                                          <p:attrName>style.visibility</p:attrName>
                                        </p:attrNameLst>
                                      </p:cBhvr>
                                      <p:to>
                                        <p:strVal val="visible"/>
                                      </p:to>
                                    </p:set>
                                    <p:animEffect transition="in" filter="fade">
                                      <p:cBhvr>
                                        <p:cTn id="28" dur="1500"/>
                                        <p:tgtEl>
                                          <p:spTgt spid="28"/>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500"/>
                                        <p:tgtEl>
                                          <p:spTgt spid="10"/>
                                        </p:tgtEl>
                                      </p:cBhvr>
                                    </p:animEffect>
                                  </p:childTnLst>
                                </p:cTn>
                              </p:par>
                              <p:par>
                                <p:cTn id="34" presetID="10" presetClass="entr" presetSubtype="0" fill="hold" nodeType="with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1500"/>
                                        <p:tgtEl>
                                          <p:spTgt spid="17"/>
                                        </p:tgtEl>
                                      </p:cBhvr>
                                    </p:animEffect>
                                  </p:childTnLst>
                                </p:cTn>
                              </p:par>
                            </p:childTnLst>
                          </p:cTn>
                        </p:par>
                        <p:par>
                          <p:cTn id="37" fill="hold">
                            <p:stCondLst>
                              <p:cond delay="1500"/>
                            </p:stCondLst>
                            <p:childTnLst>
                              <p:par>
                                <p:cTn id="38" presetID="10" presetClass="entr" presetSubtype="0" fill="hold" grpId="0" nodeType="after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fade">
                                      <p:cBhvr>
                                        <p:cTn id="40" dur="1000"/>
                                        <p:tgtEl>
                                          <p:spTgt spid="29"/>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32"/>
                                        </p:tgtEl>
                                        <p:attrNameLst>
                                          <p:attrName>style.visibility</p:attrName>
                                        </p:attrNameLst>
                                      </p:cBhvr>
                                      <p:to>
                                        <p:strVal val="visible"/>
                                      </p:to>
                                    </p:set>
                                    <p:animEffect transition="in" filter="fade">
                                      <p:cBhvr>
                                        <p:cTn id="43" dur="1000"/>
                                        <p:tgtEl>
                                          <p:spTgt spid="32"/>
                                        </p:tgtEl>
                                      </p:cBhvr>
                                    </p:animEffect>
                                  </p:childTnLst>
                                </p:cTn>
                              </p:par>
                              <p:par>
                                <p:cTn id="44" presetID="10" presetClass="entr" presetSubtype="0" fill="hold" nodeType="withEffect">
                                  <p:stCondLst>
                                    <p:cond delay="0"/>
                                  </p:stCondLst>
                                  <p:childTnLst>
                                    <p:set>
                                      <p:cBhvr>
                                        <p:cTn id="45" dur="1" fill="hold">
                                          <p:stCondLst>
                                            <p:cond delay="0"/>
                                          </p:stCondLst>
                                        </p:cTn>
                                        <p:tgtEl>
                                          <p:spTgt spid="30"/>
                                        </p:tgtEl>
                                        <p:attrNameLst>
                                          <p:attrName>style.visibility</p:attrName>
                                        </p:attrNameLst>
                                      </p:cBhvr>
                                      <p:to>
                                        <p:strVal val="visible"/>
                                      </p:to>
                                    </p:set>
                                    <p:animEffect transition="in" filter="fade">
                                      <p:cBhvr>
                                        <p:cTn id="46" dur="1000"/>
                                        <p:tgtEl>
                                          <p:spTgt spid="30"/>
                                        </p:tgtEl>
                                      </p:cBhvr>
                                    </p:animEffect>
                                  </p:childTnLst>
                                </p:cTn>
                              </p:par>
                              <p:par>
                                <p:cTn id="47" presetID="10" presetClass="entr" presetSubtype="0" fill="hold" nodeType="withEffect">
                                  <p:stCondLst>
                                    <p:cond delay="0"/>
                                  </p:stCondLst>
                                  <p:childTnLst>
                                    <p:set>
                                      <p:cBhvr>
                                        <p:cTn id="48" dur="1" fill="hold">
                                          <p:stCondLst>
                                            <p:cond delay="0"/>
                                          </p:stCondLst>
                                        </p:cTn>
                                        <p:tgtEl>
                                          <p:spTgt spid="34"/>
                                        </p:tgtEl>
                                        <p:attrNameLst>
                                          <p:attrName>style.visibility</p:attrName>
                                        </p:attrNameLst>
                                      </p:cBhvr>
                                      <p:to>
                                        <p:strVal val="visible"/>
                                      </p:to>
                                    </p:set>
                                    <p:animEffect transition="in" filter="fade">
                                      <p:cBhvr>
                                        <p:cTn id="49"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animBg="1"/>
      <p:bldP spid="16" grpId="0"/>
      <p:bldP spid="23" grpId="0" animBg="1"/>
      <p:bldP spid="24" grpId="0"/>
      <p:bldP spid="28" grpId="0" animBg="1"/>
      <p:bldP spid="29" grpId="0"/>
      <p:bldP spid="3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E32A9-FE7C-40CB-9AD1-72670D3D0B0F}"/>
              </a:ext>
            </a:extLst>
          </p:cNvPr>
          <p:cNvSpPr>
            <a:spLocks noGrp="1"/>
          </p:cNvSpPr>
          <p:nvPr>
            <p:ph type="title"/>
          </p:nvPr>
        </p:nvSpPr>
        <p:spPr/>
        <p:txBody>
          <a:bodyPr/>
          <a:lstStyle/>
          <a:p>
            <a:r>
              <a:rPr lang="zh-CN" altLang="en-US" dirty="0"/>
              <a:t>激活函数</a:t>
            </a:r>
            <a:endParaRPr lang="en-US" dirty="0"/>
          </a:p>
        </p:txBody>
      </p:sp>
      <p:pic>
        <p:nvPicPr>
          <p:cNvPr id="4" name="图片 3">
            <a:extLst>
              <a:ext uri="{FF2B5EF4-FFF2-40B4-BE49-F238E27FC236}">
                <a16:creationId xmlns:a16="http://schemas.microsoft.com/office/drawing/2014/main" id="{2CF14D97-577B-43B4-A644-862B4F16B54F}"/>
              </a:ext>
            </a:extLst>
          </p:cNvPr>
          <p:cNvPicPr>
            <a:picLocks noChangeAspect="1"/>
          </p:cNvPicPr>
          <p:nvPr/>
        </p:nvPicPr>
        <p:blipFill>
          <a:blip r:embed="rId2"/>
          <a:stretch>
            <a:fillRect/>
          </a:stretch>
        </p:blipFill>
        <p:spPr>
          <a:xfrm>
            <a:off x="81549" y="2053105"/>
            <a:ext cx="5147218" cy="4151527"/>
          </a:xfrm>
          <a:prstGeom prst="rect">
            <a:avLst/>
          </a:prstGeom>
        </p:spPr>
      </p:pic>
      <p:pic>
        <p:nvPicPr>
          <p:cNvPr id="6" name="图片 5">
            <a:extLst>
              <a:ext uri="{FF2B5EF4-FFF2-40B4-BE49-F238E27FC236}">
                <a16:creationId xmlns:a16="http://schemas.microsoft.com/office/drawing/2014/main" id="{44DED6C1-D2B4-4E96-B44C-804883BF1062}"/>
              </a:ext>
            </a:extLst>
          </p:cNvPr>
          <p:cNvPicPr>
            <a:picLocks noChangeAspect="1"/>
          </p:cNvPicPr>
          <p:nvPr/>
        </p:nvPicPr>
        <p:blipFill>
          <a:blip r:embed="rId3"/>
          <a:stretch>
            <a:fillRect/>
          </a:stretch>
        </p:blipFill>
        <p:spPr>
          <a:xfrm>
            <a:off x="5384831" y="2053105"/>
            <a:ext cx="4998453" cy="3757961"/>
          </a:xfrm>
          <a:prstGeom prst="rect">
            <a:avLst/>
          </a:prstGeom>
        </p:spPr>
      </p:pic>
      <p:sp>
        <p:nvSpPr>
          <p:cNvPr id="12" name="文本框 11">
            <a:extLst>
              <a:ext uri="{FF2B5EF4-FFF2-40B4-BE49-F238E27FC236}">
                <a16:creationId xmlns:a16="http://schemas.microsoft.com/office/drawing/2014/main" id="{3CB5B898-1043-459F-AC49-86A6C5157216}"/>
              </a:ext>
            </a:extLst>
          </p:cNvPr>
          <p:cNvSpPr txBox="1"/>
          <p:nvPr/>
        </p:nvSpPr>
        <p:spPr>
          <a:xfrm>
            <a:off x="1881608" y="1683773"/>
            <a:ext cx="1165238" cy="369332"/>
          </a:xfrm>
          <a:prstGeom prst="rect">
            <a:avLst/>
          </a:prstGeom>
          <a:noFill/>
        </p:spPr>
        <p:txBody>
          <a:bodyPr wrap="square" rtlCol="0">
            <a:spAutoFit/>
          </a:bodyPr>
          <a:lstStyle/>
          <a:p>
            <a:r>
              <a:rPr lang="zh-CN" altLang="en-US" dirty="0">
                <a:solidFill>
                  <a:srgbClr val="FF0000"/>
                </a:solidFill>
              </a:rPr>
              <a:t>阶跃函数</a:t>
            </a:r>
            <a:endParaRPr lang="en-US" dirty="0">
              <a:solidFill>
                <a:srgbClr val="FF0000"/>
              </a:solidFill>
            </a:endParaRPr>
          </a:p>
        </p:txBody>
      </p:sp>
      <p:sp>
        <p:nvSpPr>
          <p:cNvPr id="14" name="文本框 13">
            <a:extLst>
              <a:ext uri="{FF2B5EF4-FFF2-40B4-BE49-F238E27FC236}">
                <a16:creationId xmlns:a16="http://schemas.microsoft.com/office/drawing/2014/main" id="{39079722-D522-485D-B31D-2B8F8C619B44}"/>
              </a:ext>
            </a:extLst>
          </p:cNvPr>
          <p:cNvSpPr txBox="1"/>
          <p:nvPr/>
        </p:nvSpPr>
        <p:spPr>
          <a:xfrm>
            <a:off x="7028826" y="1683773"/>
            <a:ext cx="1504420" cy="369332"/>
          </a:xfrm>
          <a:prstGeom prst="rect">
            <a:avLst/>
          </a:prstGeom>
          <a:noFill/>
        </p:spPr>
        <p:txBody>
          <a:bodyPr wrap="square" rtlCol="0">
            <a:spAutoFit/>
          </a:bodyPr>
          <a:lstStyle/>
          <a:p>
            <a:r>
              <a:rPr lang="en-US" altLang="zh-CN" dirty="0">
                <a:solidFill>
                  <a:srgbClr val="FF0000"/>
                </a:solidFill>
              </a:rPr>
              <a:t>Sigmoid</a:t>
            </a:r>
            <a:r>
              <a:rPr lang="zh-CN" altLang="en-US" dirty="0">
                <a:solidFill>
                  <a:srgbClr val="FF0000"/>
                </a:solidFill>
              </a:rPr>
              <a:t>函数</a:t>
            </a:r>
            <a:endParaRPr lang="en-US" dirty="0">
              <a:solidFill>
                <a:srgbClr val="FF0000"/>
              </a:solidFill>
            </a:endParaRPr>
          </a:p>
        </p:txBody>
      </p:sp>
      <p:cxnSp>
        <p:nvCxnSpPr>
          <p:cNvPr id="15" name="直接箭头连接符 14">
            <a:extLst>
              <a:ext uri="{FF2B5EF4-FFF2-40B4-BE49-F238E27FC236}">
                <a16:creationId xmlns:a16="http://schemas.microsoft.com/office/drawing/2014/main" id="{0C93A3E4-F94D-4A68-A15F-0CFACF911910}"/>
              </a:ext>
            </a:extLst>
          </p:cNvPr>
          <p:cNvCxnSpPr>
            <a:cxnSpLocks/>
            <a:stCxn id="14" idx="1"/>
            <a:endCxn id="12" idx="3"/>
          </p:cNvCxnSpPr>
          <p:nvPr/>
        </p:nvCxnSpPr>
        <p:spPr>
          <a:xfrm flipH="1">
            <a:off x="3046846" y="1868439"/>
            <a:ext cx="3981980" cy="0"/>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57D20D00-95A1-4218-BE43-5B2856864B0C}"/>
              </a:ext>
            </a:extLst>
          </p:cNvPr>
          <p:cNvSpPr txBox="1"/>
          <p:nvPr/>
        </p:nvSpPr>
        <p:spPr>
          <a:xfrm>
            <a:off x="4228208" y="1406774"/>
            <a:ext cx="1822700" cy="369332"/>
          </a:xfrm>
          <a:prstGeom prst="rect">
            <a:avLst/>
          </a:prstGeom>
          <a:noFill/>
        </p:spPr>
        <p:txBody>
          <a:bodyPr wrap="square" rtlCol="0">
            <a:spAutoFit/>
          </a:bodyPr>
          <a:lstStyle/>
          <a:p>
            <a:r>
              <a:rPr lang="zh-CN" altLang="en-US" dirty="0"/>
              <a:t>不连续、不光滑</a:t>
            </a:r>
            <a:endParaRPr lang="en-US" dirty="0">
              <a:solidFill>
                <a:srgbClr val="FF0000"/>
              </a:solidFill>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FFE56AC2-5042-4FAB-9EB2-E048FB1BAFAE}"/>
                  </a:ext>
                </a:extLst>
              </p:cNvPr>
              <p:cNvSpPr txBox="1"/>
              <p:nvPr/>
            </p:nvSpPr>
            <p:spPr>
              <a:xfrm>
                <a:off x="8999175" y="3619435"/>
                <a:ext cx="2384306" cy="31265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rgbClr val="FF0000"/>
                          </a:solidFill>
                          <a:latin typeface="Cambria Math" panose="02040503050406030204" pitchFamily="18" charset="0"/>
                        </a:rPr>
                        <m:t>𝑓</m:t>
                      </m:r>
                      <m:r>
                        <a:rPr lang="en-US" b="0" i="1" smtClean="0">
                          <a:solidFill>
                            <a:srgbClr val="FF0000"/>
                          </a:solidFill>
                          <a:latin typeface="Cambria Math" panose="02040503050406030204" pitchFamily="18" charset="0"/>
                        </a:rPr>
                        <m:t>′</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1−</m:t>
                          </m:r>
                          <m:r>
                            <a:rPr lang="en-US" b="0" i="1" smtClean="0">
                              <a:solidFill>
                                <a:srgbClr val="FF0000"/>
                              </a:solidFill>
                              <a:latin typeface="Cambria Math" panose="02040503050406030204" pitchFamily="18" charset="0"/>
                            </a:rPr>
                            <m:t>𝑓</m:t>
                          </m:r>
                          <m:d>
                            <m:dPr>
                              <m:ctrlPr>
                                <a:rPr lang="en-US" b="0" i="1" smtClean="0">
                                  <a:solidFill>
                                    <a:srgbClr val="FF0000"/>
                                  </a:solidFill>
                                  <a:latin typeface="Cambria Math" panose="02040503050406030204" pitchFamily="18" charset="0"/>
                                </a:rPr>
                              </m:ctrlPr>
                            </m:dPr>
                            <m:e>
                              <m:r>
                                <a:rPr lang="en-US" b="0" i="1" smtClean="0">
                                  <a:solidFill>
                                    <a:srgbClr val="FF0000"/>
                                  </a:solidFill>
                                  <a:latin typeface="Cambria Math" panose="02040503050406030204" pitchFamily="18" charset="0"/>
                                </a:rPr>
                                <m:t>𝑥</m:t>
                              </m:r>
                            </m:e>
                          </m:d>
                        </m:e>
                      </m:d>
                    </m:oMath>
                  </m:oMathPara>
                </a14:m>
                <a:endParaRPr lang="en-US" dirty="0">
                  <a:solidFill>
                    <a:srgbClr val="FF0000"/>
                  </a:solidFill>
                </a:endParaRPr>
              </a:p>
            </p:txBody>
          </p:sp>
        </mc:Choice>
        <mc:Fallback xmlns="">
          <p:sp>
            <p:nvSpPr>
              <p:cNvPr id="3" name="文本框 2">
                <a:extLst>
                  <a:ext uri="{FF2B5EF4-FFF2-40B4-BE49-F238E27FC236}">
                    <a16:creationId xmlns:a16="http://schemas.microsoft.com/office/drawing/2014/main" id="{FFE56AC2-5042-4FAB-9EB2-E048FB1BAFAE}"/>
                  </a:ext>
                </a:extLst>
              </p:cNvPr>
              <p:cNvSpPr txBox="1">
                <a:spLocks noRot="1" noChangeAspect="1" noMove="1" noResize="1" noEditPoints="1" noAdjustHandles="1" noChangeArrowheads="1" noChangeShapeType="1" noTextEdit="1"/>
              </p:cNvSpPr>
              <p:nvPr/>
            </p:nvSpPr>
            <p:spPr>
              <a:xfrm>
                <a:off x="8999175" y="3619435"/>
                <a:ext cx="2384306" cy="312650"/>
              </a:xfrm>
              <a:prstGeom prst="rect">
                <a:avLst/>
              </a:prstGeom>
              <a:blipFill>
                <a:blip r:embed="rId4"/>
                <a:stretch>
                  <a:fillRect l="-3325" b="-29412"/>
                </a:stretch>
              </a:blipFill>
            </p:spPr>
            <p:txBody>
              <a:bodyPr/>
              <a:lstStyle/>
              <a:p>
                <a:r>
                  <a:rPr lang="en-US">
                    <a:noFill/>
                  </a:rPr>
                  <a:t> </a:t>
                </a:r>
              </a:p>
            </p:txBody>
          </p:sp>
        </mc:Fallback>
      </mc:AlternateContent>
    </p:spTree>
    <p:extLst>
      <p:ext uri="{BB962C8B-B14F-4D97-AF65-F5344CB8AC3E}">
        <p14:creationId xmlns:p14="http://schemas.microsoft.com/office/powerpoint/2010/main" val="884973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E32A9-FE7C-40CB-9AD1-72670D3D0B0F}"/>
              </a:ext>
            </a:extLst>
          </p:cNvPr>
          <p:cNvSpPr>
            <a:spLocks noGrp="1"/>
          </p:cNvSpPr>
          <p:nvPr>
            <p:ph type="title"/>
          </p:nvPr>
        </p:nvSpPr>
        <p:spPr/>
        <p:txBody>
          <a:bodyPr/>
          <a:lstStyle/>
          <a:p>
            <a:r>
              <a:rPr lang="zh-CN" altLang="en-US" dirty="0"/>
              <a:t>激活函数</a:t>
            </a:r>
            <a:endParaRPr lang="en-US" dirty="0"/>
          </a:p>
        </p:txBody>
      </p:sp>
      <p:pic>
        <p:nvPicPr>
          <p:cNvPr id="6" name="图片 5">
            <a:extLst>
              <a:ext uri="{FF2B5EF4-FFF2-40B4-BE49-F238E27FC236}">
                <a16:creationId xmlns:a16="http://schemas.microsoft.com/office/drawing/2014/main" id="{44DED6C1-D2B4-4E96-B44C-804883BF1062}"/>
              </a:ext>
            </a:extLst>
          </p:cNvPr>
          <p:cNvPicPr>
            <a:picLocks noChangeAspect="1"/>
          </p:cNvPicPr>
          <p:nvPr/>
        </p:nvPicPr>
        <p:blipFill>
          <a:blip r:embed="rId2"/>
          <a:stretch>
            <a:fillRect/>
          </a:stretch>
        </p:blipFill>
        <p:spPr>
          <a:xfrm>
            <a:off x="2201852" y="1849464"/>
            <a:ext cx="4998453" cy="3757961"/>
          </a:xfrm>
          <a:prstGeom prst="rect">
            <a:avLst/>
          </a:prstGeom>
        </p:spPr>
      </p:pic>
      <p:sp>
        <p:nvSpPr>
          <p:cNvPr id="14" name="文本框 13">
            <a:extLst>
              <a:ext uri="{FF2B5EF4-FFF2-40B4-BE49-F238E27FC236}">
                <a16:creationId xmlns:a16="http://schemas.microsoft.com/office/drawing/2014/main" id="{39079722-D522-485D-B31D-2B8F8C619B44}"/>
              </a:ext>
            </a:extLst>
          </p:cNvPr>
          <p:cNvSpPr txBox="1"/>
          <p:nvPr/>
        </p:nvSpPr>
        <p:spPr>
          <a:xfrm>
            <a:off x="1615709" y="1480132"/>
            <a:ext cx="9563329" cy="369332"/>
          </a:xfrm>
          <a:prstGeom prst="rect">
            <a:avLst/>
          </a:prstGeom>
          <a:noFill/>
        </p:spPr>
        <p:txBody>
          <a:bodyPr wrap="square" rtlCol="0">
            <a:spAutoFit/>
          </a:bodyPr>
          <a:lstStyle/>
          <a:p>
            <a:r>
              <a:rPr lang="zh-CN" altLang="en-US" dirty="0">
                <a:solidFill>
                  <a:srgbClr val="FF0000"/>
                </a:solidFill>
              </a:rPr>
              <a:t>梯度消失：</a:t>
            </a:r>
            <a:r>
              <a:rPr lang="zh-CN" altLang="en-US" dirty="0">
                <a:latin typeface="Times New Roman" panose="02020603050405020304" pitchFamily="18" charset="0"/>
                <a:ea typeface="宋体" panose="02010600030101010101" pitchFamily="2" charset="-122"/>
              </a:rPr>
              <a:t>当前神经元的权重几乎不会得到更新，与其相关的其他神经元的权重也更新得很慢</a:t>
            </a:r>
            <a:endParaRPr lang="en-US" dirty="0">
              <a:solidFill>
                <a:srgbClr val="FF0000"/>
              </a:solidFill>
            </a:endParaRPr>
          </a:p>
        </p:txBody>
      </p:sp>
      <p:sp>
        <p:nvSpPr>
          <p:cNvPr id="7" name="矩形 6">
            <a:extLst>
              <a:ext uri="{FF2B5EF4-FFF2-40B4-BE49-F238E27FC236}">
                <a16:creationId xmlns:a16="http://schemas.microsoft.com/office/drawing/2014/main" id="{F956AD9C-2E0A-4146-9A1C-B2068E55D340}"/>
              </a:ext>
            </a:extLst>
          </p:cNvPr>
          <p:cNvSpPr/>
          <p:nvPr/>
        </p:nvSpPr>
        <p:spPr>
          <a:xfrm>
            <a:off x="2637853" y="4193350"/>
            <a:ext cx="688063" cy="26255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矩形 12">
            <a:extLst>
              <a:ext uri="{FF2B5EF4-FFF2-40B4-BE49-F238E27FC236}">
                <a16:creationId xmlns:a16="http://schemas.microsoft.com/office/drawing/2014/main" id="{1FFF2FE7-D06A-4A2F-84C4-B9581777740C}"/>
              </a:ext>
            </a:extLst>
          </p:cNvPr>
          <p:cNvSpPr/>
          <p:nvPr/>
        </p:nvSpPr>
        <p:spPr>
          <a:xfrm>
            <a:off x="5481111" y="2606025"/>
            <a:ext cx="688063" cy="262551"/>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直接箭头连接符 15">
            <a:extLst>
              <a:ext uri="{FF2B5EF4-FFF2-40B4-BE49-F238E27FC236}">
                <a16:creationId xmlns:a16="http://schemas.microsoft.com/office/drawing/2014/main" id="{E1ADD9D6-FEE7-4B34-AC48-7698F2EB8BF1}"/>
              </a:ext>
            </a:extLst>
          </p:cNvPr>
          <p:cNvCxnSpPr>
            <a:cxnSpLocks/>
            <a:stCxn id="7" idx="0"/>
          </p:cNvCxnSpPr>
          <p:nvPr/>
        </p:nvCxnSpPr>
        <p:spPr>
          <a:xfrm flipH="1" flipV="1">
            <a:off x="2201852" y="1849464"/>
            <a:ext cx="780033" cy="2343886"/>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613119AD-8B10-4536-97AC-6D9820C7B491}"/>
              </a:ext>
            </a:extLst>
          </p:cNvPr>
          <p:cNvCxnSpPr>
            <a:cxnSpLocks/>
            <a:stCxn id="13" idx="0"/>
          </p:cNvCxnSpPr>
          <p:nvPr/>
        </p:nvCxnSpPr>
        <p:spPr>
          <a:xfrm flipH="1" flipV="1">
            <a:off x="2201852" y="1849464"/>
            <a:ext cx="3623291" cy="756561"/>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A6B8B850-74FA-402E-AC99-2080435BC5EF}"/>
              </a:ext>
            </a:extLst>
          </p:cNvPr>
          <p:cNvSpPr txBox="1"/>
          <p:nvPr/>
        </p:nvSpPr>
        <p:spPr>
          <a:xfrm>
            <a:off x="5345556" y="3304497"/>
            <a:ext cx="1647236" cy="369332"/>
          </a:xfrm>
          <a:prstGeom prst="rect">
            <a:avLst/>
          </a:prstGeom>
          <a:noFill/>
        </p:spPr>
        <p:txBody>
          <a:bodyPr wrap="square" rtlCol="0">
            <a:spAutoFit/>
          </a:bodyPr>
          <a:lstStyle/>
          <a:p>
            <a:r>
              <a:rPr lang="zh-CN" altLang="en-US" dirty="0">
                <a:solidFill>
                  <a:srgbClr val="FF0000"/>
                </a:solidFill>
              </a:rPr>
              <a:t>不以</a:t>
            </a:r>
            <a:r>
              <a:rPr lang="en-US" altLang="zh-CN" dirty="0">
                <a:solidFill>
                  <a:srgbClr val="FF0000"/>
                </a:solidFill>
              </a:rPr>
              <a:t>0</a:t>
            </a:r>
            <a:r>
              <a:rPr lang="zh-CN" altLang="en-US" dirty="0">
                <a:solidFill>
                  <a:srgbClr val="FF0000"/>
                </a:solidFill>
              </a:rPr>
              <a:t>为中心：</a:t>
            </a:r>
            <a:endParaRPr lang="en-US" altLang="zh-CN" dirty="0">
              <a:solidFill>
                <a:srgbClr val="FF0000"/>
              </a:solidFill>
            </a:endParaRPr>
          </a:p>
        </p:txBody>
      </p:sp>
      <p:sp>
        <p:nvSpPr>
          <p:cNvPr id="20" name="文本框 19">
            <a:extLst>
              <a:ext uri="{FF2B5EF4-FFF2-40B4-BE49-F238E27FC236}">
                <a16:creationId xmlns:a16="http://schemas.microsoft.com/office/drawing/2014/main" id="{56A524A4-0F42-41EB-BF88-45B318915E17}"/>
              </a:ext>
            </a:extLst>
          </p:cNvPr>
          <p:cNvSpPr txBox="1"/>
          <p:nvPr/>
        </p:nvSpPr>
        <p:spPr>
          <a:xfrm>
            <a:off x="3674698" y="5844018"/>
            <a:ext cx="4588604" cy="369332"/>
          </a:xfrm>
          <a:prstGeom prst="rect">
            <a:avLst/>
          </a:prstGeom>
          <a:noFill/>
        </p:spPr>
        <p:txBody>
          <a:bodyPr wrap="square" rtlCol="0">
            <a:spAutoFit/>
          </a:bodyPr>
          <a:lstStyle/>
          <a:p>
            <a:r>
              <a:rPr lang="zh-CN" altLang="en-US" dirty="0">
                <a:solidFill>
                  <a:srgbClr val="FF0000"/>
                </a:solidFill>
              </a:rPr>
              <a:t>计算成本高：</a:t>
            </a:r>
            <a:r>
              <a:rPr lang="zh-CN" altLang="en-US" dirty="0">
                <a:latin typeface="Times New Roman" panose="02020603050405020304" pitchFamily="18" charset="0"/>
                <a:ea typeface="宋体" panose="02010600030101010101" pitchFamily="2" charset="-122"/>
              </a:rPr>
              <a:t>求指数计算成本相对较高</a:t>
            </a:r>
            <a:endParaRPr lang="en-US" dirty="0">
              <a:latin typeface="Times New Roman" panose="02020603050405020304" pitchFamily="18" charset="0"/>
              <a:ea typeface="宋体" panose="02010600030101010101" pitchFamily="2" charset="-122"/>
            </a:endParaRPr>
          </a:p>
        </p:txBody>
      </p:sp>
      <p:sp>
        <p:nvSpPr>
          <p:cNvPr id="29" name="矩形 28">
            <a:extLst>
              <a:ext uri="{FF2B5EF4-FFF2-40B4-BE49-F238E27FC236}">
                <a16:creationId xmlns:a16="http://schemas.microsoft.com/office/drawing/2014/main" id="{E875C4BB-C8F3-4663-AC2A-36CC757C03D8}"/>
              </a:ext>
            </a:extLst>
          </p:cNvPr>
          <p:cNvSpPr/>
          <p:nvPr/>
        </p:nvSpPr>
        <p:spPr>
          <a:xfrm>
            <a:off x="6846447" y="3301629"/>
            <a:ext cx="1920890"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rPr>
              <a:t>更新效率变低</a:t>
            </a:r>
            <a:endParaRPr lang="en-US" altLang="zh-CN" dirty="0">
              <a:latin typeface="Times New Roman" panose="02020603050405020304" pitchFamily="18" charset="0"/>
              <a:ea typeface="宋体" panose="02010600030101010101" pitchFamily="2" charset="-122"/>
            </a:endParaRPr>
          </a:p>
        </p:txBody>
      </p:sp>
      <p:cxnSp>
        <p:nvCxnSpPr>
          <p:cNvPr id="30" name="直接箭头连接符 29">
            <a:extLst>
              <a:ext uri="{FF2B5EF4-FFF2-40B4-BE49-F238E27FC236}">
                <a16:creationId xmlns:a16="http://schemas.microsoft.com/office/drawing/2014/main" id="{F96AF4D4-EEBD-43EF-B890-0C493140591F}"/>
              </a:ext>
            </a:extLst>
          </p:cNvPr>
          <p:cNvCxnSpPr>
            <a:cxnSpLocks/>
            <a:endCxn id="19" idx="1"/>
          </p:cNvCxnSpPr>
          <p:nvPr/>
        </p:nvCxnSpPr>
        <p:spPr>
          <a:xfrm>
            <a:off x="4449980" y="3489163"/>
            <a:ext cx="895576" cy="0"/>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33" name="矩形 32">
            <a:extLst>
              <a:ext uri="{FF2B5EF4-FFF2-40B4-BE49-F238E27FC236}">
                <a16:creationId xmlns:a16="http://schemas.microsoft.com/office/drawing/2014/main" id="{F513F588-7B23-4BE3-B7B9-35E7BBBA0E85}"/>
              </a:ext>
            </a:extLst>
          </p:cNvPr>
          <p:cNvSpPr/>
          <p:nvPr/>
        </p:nvSpPr>
        <p:spPr>
          <a:xfrm>
            <a:off x="8375987" y="4139959"/>
            <a:ext cx="1627369"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rPr>
              <a:t>将结果减去</a:t>
            </a:r>
            <a:r>
              <a:rPr lang="en-US" dirty="0">
                <a:latin typeface="Times New Roman" panose="02020603050405020304" pitchFamily="18" charset="0"/>
                <a:ea typeface="宋体" panose="02010600030101010101" pitchFamily="2" charset="-122"/>
              </a:rPr>
              <a:t>0.5</a:t>
            </a:r>
          </a:p>
        </p:txBody>
      </p:sp>
      <p:cxnSp>
        <p:nvCxnSpPr>
          <p:cNvPr id="34" name="直接箭头连接符 33">
            <a:extLst>
              <a:ext uri="{FF2B5EF4-FFF2-40B4-BE49-F238E27FC236}">
                <a16:creationId xmlns:a16="http://schemas.microsoft.com/office/drawing/2014/main" id="{C835F5CF-72DC-4D67-AAAF-2667DED9CDA9}"/>
              </a:ext>
            </a:extLst>
          </p:cNvPr>
          <p:cNvCxnSpPr>
            <a:cxnSpLocks/>
          </p:cNvCxnSpPr>
          <p:nvPr/>
        </p:nvCxnSpPr>
        <p:spPr>
          <a:xfrm flipH="1" flipV="1">
            <a:off x="8114190" y="3679185"/>
            <a:ext cx="671455" cy="452549"/>
          </a:xfrm>
          <a:prstGeom prst="straightConnector1">
            <a:avLst/>
          </a:prstGeom>
          <a:ln w="19050">
            <a:solidFill>
              <a:srgbClr val="FF3300"/>
            </a:solidFill>
            <a:prstDash val="sysDash"/>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7" name="直接箭头连接符 36">
            <a:extLst>
              <a:ext uri="{FF2B5EF4-FFF2-40B4-BE49-F238E27FC236}">
                <a16:creationId xmlns:a16="http://schemas.microsoft.com/office/drawing/2014/main" id="{14DA29D6-A17E-4418-8CE6-EB59F099C371}"/>
              </a:ext>
            </a:extLst>
          </p:cNvPr>
          <p:cNvCxnSpPr>
            <a:cxnSpLocks/>
          </p:cNvCxnSpPr>
          <p:nvPr/>
        </p:nvCxnSpPr>
        <p:spPr>
          <a:xfrm flipH="1">
            <a:off x="4582274" y="5392429"/>
            <a:ext cx="660306" cy="445852"/>
          </a:xfrm>
          <a:prstGeom prst="straightConnector1">
            <a:avLst/>
          </a:prstGeom>
          <a:ln w="19050">
            <a:solidFill>
              <a:srgbClr val="FF33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1" name="文本框 20">
                <a:extLst>
                  <a:ext uri="{FF2B5EF4-FFF2-40B4-BE49-F238E27FC236}">
                    <a16:creationId xmlns:a16="http://schemas.microsoft.com/office/drawing/2014/main" id="{AA13F75B-9341-4F19-90B2-A2DB426FAE86}"/>
                  </a:ext>
                </a:extLst>
              </p:cNvPr>
              <p:cNvSpPr txBox="1"/>
              <p:nvPr/>
            </p:nvSpPr>
            <p:spPr>
              <a:xfrm>
                <a:off x="7101368" y="2349240"/>
                <a:ext cx="166596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b="0" i="1" smtClean="0">
                              <a:solidFill>
                                <a:srgbClr val="FF0000"/>
                              </a:solidFill>
                              <a:latin typeface="Cambria Math" panose="02040503050406030204" pitchFamily="18" charset="0"/>
                            </a:rPr>
                          </m:ctrlPr>
                        </m:sSupPr>
                        <m:e>
                          <m:r>
                            <a:rPr lang="en-US" b="0" i="1" smtClean="0">
                              <a:solidFill>
                                <a:srgbClr val="FF0000"/>
                              </a:solidFill>
                              <a:latin typeface="Cambria Math" panose="02040503050406030204" pitchFamily="18" charset="0"/>
                            </a:rPr>
                            <m:t>𝑤</m:t>
                          </m:r>
                        </m:e>
                        <m:sup>
                          <m:r>
                            <a:rPr lang="en-US" b="0" i="1" smtClean="0">
                              <a:solidFill>
                                <a:srgbClr val="FF0000"/>
                              </a:solidFill>
                              <a:latin typeface="Cambria Math" panose="02040503050406030204" pitchFamily="18" charset="0"/>
                            </a:rPr>
                            <m:t>′</m:t>
                          </m:r>
                        </m:sup>
                      </m:sSup>
                      <m:r>
                        <a:rPr lang="en-US"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rPr>
                        <m:t>𝑤</m:t>
                      </m:r>
                      <m:r>
                        <a:rPr lang="en-US" b="0" i="1" smtClean="0">
                          <a:solidFill>
                            <a:srgbClr val="FF0000"/>
                          </a:solidFill>
                          <a:latin typeface="Cambria Math" panose="02040503050406030204" pitchFamily="18" charset="0"/>
                        </a:rPr>
                        <m:t>−</m:t>
                      </m:r>
                      <m:r>
                        <a:rPr lang="en-US" b="0" i="1" smtClean="0">
                          <a:solidFill>
                            <a:srgbClr val="FF0000"/>
                          </a:solidFill>
                          <a:latin typeface="Cambria Math" panose="02040503050406030204" pitchFamily="18" charset="0"/>
                          <a:ea typeface="Cambria Math" panose="02040503050406030204" pitchFamily="18" charset="0"/>
                        </a:rPr>
                        <m:t>𝜂</m:t>
                      </m:r>
                      <m:r>
                        <a:rPr lang="en-US" b="0" i="1" smtClean="0">
                          <a:solidFill>
                            <a:srgbClr val="FF0000"/>
                          </a:solidFill>
                          <a:latin typeface="Cambria Math" panose="02040503050406030204" pitchFamily="18" charset="0"/>
                          <a:ea typeface="Cambria Math" panose="02040503050406030204" pitchFamily="18" charset="0"/>
                        </a:rPr>
                        <m:t>∙</m:t>
                      </m:r>
                      <m:r>
                        <m:rPr>
                          <m:sty m:val="p"/>
                        </m:rPr>
                        <a:rPr lang="en-US" i="1">
                          <a:solidFill>
                            <a:srgbClr val="FF0000"/>
                          </a:solidFill>
                          <a:latin typeface="Cambria Math" panose="02040503050406030204" pitchFamily="18" charset="0"/>
                          <a:ea typeface="Cambria Math" panose="02040503050406030204" pitchFamily="18" charset="0"/>
                        </a:rPr>
                        <m:t>Δ</m:t>
                      </m:r>
                      <m:r>
                        <a:rPr lang="en-US" i="1" smtClean="0">
                          <a:solidFill>
                            <a:srgbClr val="FF0000"/>
                          </a:solidFill>
                          <a:latin typeface="Cambria Math" panose="02040503050406030204" pitchFamily="18" charset="0"/>
                          <a:ea typeface="Cambria Math" panose="02040503050406030204" pitchFamily="18" charset="0"/>
                        </a:rPr>
                        <m:t>𝜔</m:t>
                      </m:r>
                    </m:oMath>
                  </m:oMathPara>
                </a14:m>
                <a:endParaRPr lang="en-US" dirty="0">
                  <a:solidFill>
                    <a:srgbClr val="FF0000"/>
                  </a:solidFill>
                </a:endParaRPr>
              </a:p>
            </p:txBody>
          </p:sp>
        </mc:Choice>
        <mc:Fallback xmlns="">
          <p:sp>
            <p:nvSpPr>
              <p:cNvPr id="21" name="文本框 20">
                <a:extLst>
                  <a:ext uri="{FF2B5EF4-FFF2-40B4-BE49-F238E27FC236}">
                    <a16:creationId xmlns:a16="http://schemas.microsoft.com/office/drawing/2014/main" id="{AA13F75B-9341-4F19-90B2-A2DB426FAE86}"/>
                  </a:ext>
                </a:extLst>
              </p:cNvPr>
              <p:cNvSpPr txBox="1">
                <a:spLocks noRot="1" noChangeAspect="1" noMove="1" noResize="1" noEditPoints="1" noAdjustHandles="1" noChangeArrowheads="1" noChangeShapeType="1" noTextEdit="1"/>
              </p:cNvSpPr>
              <p:nvPr/>
            </p:nvSpPr>
            <p:spPr>
              <a:xfrm>
                <a:off x="7101368" y="2349240"/>
                <a:ext cx="1665969" cy="276999"/>
              </a:xfrm>
              <a:prstGeom prst="rect">
                <a:avLst/>
              </a:prstGeom>
              <a:blipFill>
                <a:blip r:embed="rId3"/>
                <a:stretch>
                  <a:fillRect l="-1465" r="-1832" b="-23913"/>
                </a:stretch>
              </a:blipFill>
            </p:spPr>
            <p:txBody>
              <a:bodyPr/>
              <a:lstStyle/>
              <a:p>
                <a:r>
                  <a:rPr lang="en-US">
                    <a:noFill/>
                  </a:rPr>
                  <a:t> </a:t>
                </a:r>
              </a:p>
            </p:txBody>
          </p:sp>
        </mc:Fallback>
      </mc:AlternateContent>
    </p:spTree>
    <p:extLst>
      <p:ext uri="{BB962C8B-B14F-4D97-AF65-F5344CB8AC3E}">
        <p14:creationId xmlns:p14="http://schemas.microsoft.com/office/powerpoint/2010/main" val="3072004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1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FCE9AE2-9584-4F25-8E09-426C15203292}"/>
              </a:ext>
            </a:extLst>
          </p:cNvPr>
          <p:cNvPicPr>
            <a:picLocks noChangeAspect="1"/>
          </p:cNvPicPr>
          <p:nvPr/>
        </p:nvPicPr>
        <p:blipFill>
          <a:blip r:embed="rId2"/>
          <a:stretch>
            <a:fillRect/>
          </a:stretch>
        </p:blipFill>
        <p:spPr>
          <a:xfrm>
            <a:off x="312577" y="3797060"/>
            <a:ext cx="4682549" cy="2543531"/>
          </a:xfrm>
          <a:prstGeom prst="rect">
            <a:avLst/>
          </a:prstGeom>
        </p:spPr>
      </p:pic>
      <p:sp>
        <p:nvSpPr>
          <p:cNvPr id="2" name="标题 1">
            <a:extLst>
              <a:ext uri="{FF2B5EF4-FFF2-40B4-BE49-F238E27FC236}">
                <a16:creationId xmlns:a16="http://schemas.microsoft.com/office/drawing/2014/main" id="{D7CE32A9-FE7C-40CB-9AD1-72670D3D0B0F}"/>
              </a:ext>
            </a:extLst>
          </p:cNvPr>
          <p:cNvSpPr>
            <a:spLocks noGrp="1"/>
          </p:cNvSpPr>
          <p:nvPr>
            <p:ph type="title"/>
          </p:nvPr>
        </p:nvSpPr>
        <p:spPr/>
        <p:txBody>
          <a:bodyPr/>
          <a:lstStyle/>
          <a:p>
            <a:r>
              <a:rPr lang="zh-CN" altLang="en-US" dirty="0"/>
              <a:t>激活函数</a:t>
            </a:r>
            <a:endParaRPr lang="en-US" dirty="0"/>
          </a:p>
        </p:txBody>
      </p:sp>
      <p:grpSp>
        <p:nvGrpSpPr>
          <p:cNvPr id="12" name="组合 11">
            <a:extLst>
              <a:ext uri="{FF2B5EF4-FFF2-40B4-BE49-F238E27FC236}">
                <a16:creationId xmlns:a16="http://schemas.microsoft.com/office/drawing/2014/main" id="{3E08EF80-C3C7-461A-9BFC-47B068FBC679}"/>
              </a:ext>
            </a:extLst>
          </p:cNvPr>
          <p:cNvGrpSpPr/>
          <p:nvPr/>
        </p:nvGrpSpPr>
        <p:grpSpPr>
          <a:xfrm>
            <a:off x="568352" y="1577668"/>
            <a:ext cx="3249784" cy="1666077"/>
            <a:chOff x="860561" y="1638065"/>
            <a:chExt cx="3657495" cy="1790935"/>
          </a:xfrm>
        </p:grpSpPr>
        <p:pic>
          <p:nvPicPr>
            <p:cNvPr id="8" name="图片 7">
              <a:extLst>
                <a:ext uri="{FF2B5EF4-FFF2-40B4-BE49-F238E27FC236}">
                  <a16:creationId xmlns:a16="http://schemas.microsoft.com/office/drawing/2014/main" id="{4DC3271C-2879-4E9C-AC4B-0CD43C17B4D1}"/>
                </a:ext>
              </a:extLst>
            </p:cNvPr>
            <p:cNvPicPr>
              <a:picLocks noChangeAspect="1"/>
            </p:cNvPicPr>
            <p:nvPr/>
          </p:nvPicPr>
          <p:blipFill>
            <a:blip r:embed="rId3"/>
            <a:stretch>
              <a:fillRect/>
            </a:stretch>
          </p:blipFill>
          <p:spPr>
            <a:xfrm>
              <a:off x="860561" y="1638065"/>
              <a:ext cx="3657495" cy="1790935"/>
            </a:xfrm>
            <a:prstGeom prst="rect">
              <a:avLst/>
            </a:prstGeom>
          </p:spPr>
        </p:pic>
        <p:cxnSp>
          <p:nvCxnSpPr>
            <p:cNvPr id="11" name="直接连接符 10">
              <a:extLst>
                <a:ext uri="{FF2B5EF4-FFF2-40B4-BE49-F238E27FC236}">
                  <a16:creationId xmlns:a16="http://schemas.microsoft.com/office/drawing/2014/main" id="{666346F9-72F3-41E7-B401-39AFE6F15334}"/>
                </a:ext>
              </a:extLst>
            </p:cNvPr>
            <p:cNvCxnSpPr/>
            <p:nvPr/>
          </p:nvCxnSpPr>
          <p:spPr>
            <a:xfrm>
              <a:off x="1055157" y="2137370"/>
              <a:ext cx="326830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A0D8F4AE-0B5D-43AC-AA26-4C0525F16B7A}"/>
                </a:ext>
              </a:extLst>
            </p:cNvPr>
            <p:cNvCxnSpPr/>
            <p:nvPr/>
          </p:nvCxnSpPr>
          <p:spPr>
            <a:xfrm>
              <a:off x="1055157" y="3118445"/>
              <a:ext cx="3268301"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5" name="文本框 24">
            <a:extLst>
              <a:ext uri="{FF2B5EF4-FFF2-40B4-BE49-F238E27FC236}">
                <a16:creationId xmlns:a16="http://schemas.microsoft.com/office/drawing/2014/main" id="{7793A9EC-2205-49A8-9169-A7DC726C8F5B}"/>
              </a:ext>
            </a:extLst>
          </p:cNvPr>
          <p:cNvSpPr txBox="1"/>
          <p:nvPr/>
        </p:nvSpPr>
        <p:spPr>
          <a:xfrm>
            <a:off x="833378" y="3106334"/>
            <a:ext cx="1149321" cy="369332"/>
          </a:xfrm>
          <a:prstGeom prst="rect">
            <a:avLst/>
          </a:prstGeom>
          <a:noFill/>
        </p:spPr>
        <p:txBody>
          <a:bodyPr wrap="square" rtlCol="0">
            <a:spAutoFit/>
          </a:bodyPr>
          <a:lstStyle/>
          <a:p>
            <a:r>
              <a:rPr lang="en-US" altLang="zh-CN" dirty="0">
                <a:solidFill>
                  <a:srgbClr val="FF0000"/>
                </a:solidFill>
              </a:rPr>
              <a:t>0</a:t>
            </a:r>
            <a:r>
              <a:rPr lang="zh-CN" altLang="en-US" dirty="0">
                <a:solidFill>
                  <a:srgbClr val="FF0000"/>
                </a:solidFill>
              </a:rPr>
              <a:t>中心化</a:t>
            </a:r>
            <a:endParaRPr lang="en-US" altLang="zh-CN" dirty="0">
              <a:solidFill>
                <a:srgbClr val="FF0000"/>
              </a:solidFill>
            </a:endParaRPr>
          </a:p>
        </p:txBody>
      </p:sp>
      <p:pic>
        <p:nvPicPr>
          <p:cNvPr id="15" name="图片 14">
            <a:extLst>
              <a:ext uri="{FF2B5EF4-FFF2-40B4-BE49-F238E27FC236}">
                <a16:creationId xmlns:a16="http://schemas.microsoft.com/office/drawing/2014/main" id="{EDF0DB48-F656-4BA7-A187-BD463A891236}"/>
              </a:ext>
            </a:extLst>
          </p:cNvPr>
          <p:cNvPicPr>
            <a:picLocks noChangeAspect="1"/>
          </p:cNvPicPr>
          <p:nvPr/>
        </p:nvPicPr>
        <p:blipFill>
          <a:blip r:embed="rId4"/>
          <a:stretch>
            <a:fillRect/>
          </a:stretch>
        </p:blipFill>
        <p:spPr>
          <a:xfrm>
            <a:off x="4111060" y="1169996"/>
            <a:ext cx="2524392" cy="2402688"/>
          </a:xfrm>
          <a:prstGeom prst="rect">
            <a:avLst/>
          </a:prstGeom>
        </p:spPr>
      </p:pic>
      <p:pic>
        <p:nvPicPr>
          <p:cNvPr id="22" name="图片 21">
            <a:extLst>
              <a:ext uri="{FF2B5EF4-FFF2-40B4-BE49-F238E27FC236}">
                <a16:creationId xmlns:a16="http://schemas.microsoft.com/office/drawing/2014/main" id="{8DEA649B-FCCB-4555-98B6-7119DBEBAD4C}"/>
              </a:ext>
            </a:extLst>
          </p:cNvPr>
          <p:cNvPicPr>
            <a:picLocks noChangeAspect="1"/>
          </p:cNvPicPr>
          <p:nvPr/>
        </p:nvPicPr>
        <p:blipFill>
          <a:blip r:embed="rId5"/>
          <a:stretch>
            <a:fillRect/>
          </a:stretch>
        </p:blipFill>
        <p:spPr>
          <a:xfrm>
            <a:off x="7209151" y="1654112"/>
            <a:ext cx="4057111" cy="1316491"/>
          </a:xfrm>
          <a:prstGeom prst="rect">
            <a:avLst/>
          </a:prstGeom>
        </p:spPr>
      </p:pic>
      <mc:AlternateContent xmlns:mc="http://schemas.openxmlformats.org/markup-compatibility/2006" xmlns:a14="http://schemas.microsoft.com/office/drawing/2010/main">
        <mc:Choice Requires="a14">
          <p:sp>
            <p:nvSpPr>
              <p:cNvPr id="24" name="文本框 23">
                <a:extLst>
                  <a:ext uri="{FF2B5EF4-FFF2-40B4-BE49-F238E27FC236}">
                    <a16:creationId xmlns:a16="http://schemas.microsoft.com/office/drawing/2014/main" id="{69288715-4F6F-4399-8E1C-EE8AF723E6B7}"/>
                  </a:ext>
                </a:extLst>
              </p:cNvPr>
              <p:cNvSpPr txBox="1"/>
              <p:nvPr/>
            </p:nvSpPr>
            <p:spPr>
              <a:xfrm>
                <a:off x="2314226" y="1332723"/>
                <a:ext cx="1721240" cy="5378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𝑡𝑎𝑛h</m:t>
                      </m:r>
                      <m:r>
                        <a:rPr lang="en-US" b="0" i="1" smtClean="0">
                          <a:latin typeface="Cambria Math" panose="02040503050406030204" pitchFamily="18" charset="0"/>
                        </a:rPr>
                        <m:t>=</m:t>
                      </m:r>
                      <m:f>
                        <m:fPr>
                          <m:ctrlPr>
                            <a:rPr lang="en-US" i="1" smtClean="0">
                              <a:latin typeface="Cambria Math" panose="02040503050406030204" pitchFamily="18" charset="0"/>
                            </a:rPr>
                          </m:ctrlPr>
                        </m:fPr>
                        <m:num>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num>
                        <m:den>
                          <m:sSup>
                            <m:sSupPr>
                              <m:ctrlPr>
                                <a:rPr lang="en-US"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𝑥</m:t>
                              </m:r>
                            </m:sup>
                          </m:sSup>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m:t>
                              </m:r>
                              <m:r>
                                <a:rPr lang="en-US" b="0" i="1" smtClean="0">
                                  <a:latin typeface="Cambria Math" panose="02040503050406030204" pitchFamily="18" charset="0"/>
                                </a:rPr>
                                <m:t>𝑥</m:t>
                              </m:r>
                            </m:sup>
                          </m:sSup>
                        </m:den>
                      </m:f>
                    </m:oMath>
                  </m:oMathPara>
                </a14:m>
                <a:endParaRPr lang="en-US" dirty="0"/>
              </a:p>
            </p:txBody>
          </p:sp>
        </mc:Choice>
        <mc:Fallback xmlns="">
          <p:sp>
            <p:nvSpPr>
              <p:cNvPr id="24" name="文本框 23">
                <a:extLst>
                  <a:ext uri="{FF2B5EF4-FFF2-40B4-BE49-F238E27FC236}">
                    <a16:creationId xmlns:a16="http://schemas.microsoft.com/office/drawing/2014/main" id="{69288715-4F6F-4399-8E1C-EE8AF723E6B7}"/>
                  </a:ext>
                </a:extLst>
              </p:cNvPr>
              <p:cNvSpPr txBox="1">
                <a:spLocks noRot="1" noChangeAspect="1" noMove="1" noResize="1" noEditPoints="1" noAdjustHandles="1" noChangeArrowheads="1" noChangeShapeType="1" noTextEdit="1"/>
              </p:cNvSpPr>
              <p:nvPr/>
            </p:nvSpPr>
            <p:spPr>
              <a:xfrm>
                <a:off x="2314226" y="1332723"/>
                <a:ext cx="1721240" cy="537840"/>
              </a:xfrm>
              <a:prstGeom prst="rect">
                <a:avLst/>
              </a:prstGeom>
              <a:blipFill>
                <a:blip r:embed="rId6"/>
                <a:stretch>
                  <a:fillRect/>
                </a:stretch>
              </a:blipFill>
            </p:spPr>
            <p:txBody>
              <a:bodyPr/>
              <a:lstStyle/>
              <a:p>
                <a:r>
                  <a:rPr lang="en-US">
                    <a:noFill/>
                  </a:rPr>
                  <a:t> </a:t>
                </a:r>
              </a:p>
            </p:txBody>
          </p:sp>
        </mc:Fallback>
      </mc:AlternateContent>
      <p:pic>
        <p:nvPicPr>
          <p:cNvPr id="26" name="图片 25">
            <a:extLst>
              <a:ext uri="{FF2B5EF4-FFF2-40B4-BE49-F238E27FC236}">
                <a16:creationId xmlns:a16="http://schemas.microsoft.com/office/drawing/2014/main" id="{92F38C3B-2082-439B-B2E4-9872C814210E}"/>
              </a:ext>
            </a:extLst>
          </p:cNvPr>
          <p:cNvPicPr>
            <a:picLocks noChangeAspect="1"/>
          </p:cNvPicPr>
          <p:nvPr/>
        </p:nvPicPr>
        <p:blipFill>
          <a:blip r:embed="rId7"/>
          <a:stretch>
            <a:fillRect/>
          </a:stretch>
        </p:blipFill>
        <p:spPr>
          <a:xfrm>
            <a:off x="6256505" y="1153210"/>
            <a:ext cx="639270" cy="639270"/>
          </a:xfrm>
          <a:prstGeom prst="rect">
            <a:avLst/>
          </a:prstGeom>
        </p:spPr>
      </p:pic>
      <mc:AlternateContent xmlns:mc="http://schemas.openxmlformats.org/markup-compatibility/2006" xmlns:a14="http://schemas.microsoft.com/office/drawing/2010/main">
        <mc:Choice Requires="a14">
          <p:sp>
            <p:nvSpPr>
              <p:cNvPr id="35" name="文本框 34">
                <a:extLst>
                  <a:ext uri="{FF2B5EF4-FFF2-40B4-BE49-F238E27FC236}">
                    <a16:creationId xmlns:a16="http://schemas.microsoft.com/office/drawing/2014/main" id="{11CC2421-87D9-4F42-8AEB-CB5A63D05B32}"/>
                  </a:ext>
                </a:extLst>
              </p:cNvPr>
              <p:cNvSpPr txBox="1"/>
              <p:nvPr/>
            </p:nvSpPr>
            <p:spPr>
              <a:xfrm>
                <a:off x="5467582" y="1105105"/>
                <a:ext cx="1696105" cy="61786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𝑟𝑒𝑙𝑢</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eqArr>
                            <m:eqArrPr>
                              <m:ctrlPr>
                                <a:rPr lang="en-US" b="0" i="1" smtClean="0">
                                  <a:latin typeface="Cambria Math" panose="02040503050406030204" pitchFamily="18" charset="0"/>
                                </a:rPr>
                              </m:ctrlPr>
                            </m:eqArrPr>
                            <m:e>
                              <m:r>
                                <a:rPr lang="en-US" b="0" i="1" smtClean="0">
                                  <a:latin typeface="Cambria Math" panose="02040503050406030204" pitchFamily="18" charset="0"/>
                                </a:rPr>
                                <m:t>𝑥</m:t>
                              </m:r>
                              <m:r>
                                <a:rPr lang="en-US" b="0" i="1" smtClean="0">
                                  <a:latin typeface="Cambria Math" panose="02040503050406030204" pitchFamily="18" charset="0"/>
                                </a:rPr>
                                <m:t>  </m:t>
                              </m:r>
                              <m:r>
                                <a:rPr lang="en-US" b="0" i="1" smtClean="0">
                                  <a:latin typeface="Cambria Math" panose="02040503050406030204" pitchFamily="18" charset="0"/>
                                </a:rPr>
                                <m:t>𝑥</m:t>
                              </m:r>
                              <m:r>
                                <a:rPr lang="en-US" b="0" i="1" smtClean="0">
                                  <a:latin typeface="Cambria Math" panose="02040503050406030204" pitchFamily="18" charset="0"/>
                                </a:rPr>
                                <m:t>&gt;0</m:t>
                              </m:r>
                            </m:e>
                            <m:e>
                              <m:r>
                                <a:rPr lang="en-US" b="0" i="1" smtClean="0">
                                  <a:latin typeface="Cambria Math" panose="02040503050406030204" pitchFamily="18" charset="0"/>
                                </a:rPr>
                                <m:t>0  </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≤0</m:t>
                              </m:r>
                            </m:e>
                          </m:eqArr>
                        </m:e>
                      </m:d>
                    </m:oMath>
                  </m:oMathPara>
                </a14:m>
                <a:endParaRPr lang="en-US" dirty="0"/>
              </a:p>
            </p:txBody>
          </p:sp>
        </mc:Choice>
        <mc:Fallback xmlns="">
          <p:sp>
            <p:nvSpPr>
              <p:cNvPr id="35" name="文本框 34">
                <a:extLst>
                  <a:ext uri="{FF2B5EF4-FFF2-40B4-BE49-F238E27FC236}">
                    <a16:creationId xmlns:a16="http://schemas.microsoft.com/office/drawing/2014/main" id="{11CC2421-87D9-4F42-8AEB-CB5A63D05B32}"/>
                  </a:ext>
                </a:extLst>
              </p:cNvPr>
              <p:cNvSpPr txBox="1">
                <a:spLocks noRot="1" noChangeAspect="1" noMove="1" noResize="1" noEditPoints="1" noAdjustHandles="1" noChangeArrowheads="1" noChangeShapeType="1" noTextEdit="1"/>
              </p:cNvSpPr>
              <p:nvPr/>
            </p:nvSpPr>
            <p:spPr>
              <a:xfrm>
                <a:off x="5467582" y="1105105"/>
                <a:ext cx="1696105" cy="617861"/>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文本框 35">
                <a:extLst>
                  <a:ext uri="{FF2B5EF4-FFF2-40B4-BE49-F238E27FC236}">
                    <a16:creationId xmlns:a16="http://schemas.microsoft.com/office/drawing/2014/main" id="{8D315A41-C012-4862-9E5A-05612C38DDCD}"/>
                  </a:ext>
                </a:extLst>
              </p:cNvPr>
              <p:cNvSpPr txBox="1"/>
              <p:nvPr/>
            </p:nvSpPr>
            <p:spPr>
              <a:xfrm>
                <a:off x="9036116" y="1275537"/>
                <a:ext cx="255723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𝑠𝑤𝑖𝑠h</m:t>
                      </m:r>
                      <m:r>
                        <a:rPr lang="en-US" b="0" i="1" smtClean="0">
                          <a:latin typeface="Cambria Math" panose="02040503050406030204" pitchFamily="18" charset="0"/>
                        </a:rPr>
                        <m:t>=</m:t>
                      </m:r>
                      <m:r>
                        <a:rPr lang="en-US" b="0" i="1" smtClean="0">
                          <a:latin typeface="Cambria Math" panose="02040503050406030204" pitchFamily="18" charset="0"/>
                        </a:rPr>
                        <m:t>𝑥</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𝑠𝑖𝑔𝑚𝑜𝑖𝑑</m:t>
                      </m:r>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ea typeface="Cambria Math" panose="02040503050406030204" pitchFamily="18" charset="0"/>
                            </a:rPr>
                            <m:t>𝑥</m:t>
                          </m:r>
                        </m:e>
                      </m:d>
                    </m:oMath>
                  </m:oMathPara>
                </a14:m>
                <a:endParaRPr lang="en-US" dirty="0"/>
              </a:p>
            </p:txBody>
          </p:sp>
        </mc:Choice>
        <mc:Fallback xmlns="">
          <p:sp>
            <p:nvSpPr>
              <p:cNvPr id="36" name="文本框 35">
                <a:extLst>
                  <a:ext uri="{FF2B5EF4-FFF2-40B4-BE49-F238E27FC236}">
                    <a16:creationId xmlns:a16="http://schemas.microsoft.com/office/drawing/2014/main" id="{8D315A41-C012-4862-9E5A-05612C38DDCD}"/>
                  </a:ext>
                </a:extLst>
              </p:cNvPr>
              <p:cNvSpPr txBox="1">
                <a:spLocks noRot="1" noChangeAspect="1" noMove="1" noResize="1" noEditPoints="1" noAdjustHandles="1" noChangeArrowheads="1" noChangeShapeType="1" noTextEdit="1"/>
              </p:cNvSpPr>
              <p:nvPr/>
            </p:nvSpPr>
            <p:spPr>
              <a:xfrm>
                <a:off x="9036116" y="1275537"/>
                <a:ext cx="2557239" cy="276999"/>
              </a:xfrm>
              <a:prstGeom prst="rect">
                <a:avLst/>
              </a:prstGeom>
              <a:blipFill>
                <a:blip r:embed="rId9"/>
                <a:stretch>
                  <a:fillRect l="-1905" t="-2174"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文本框 37">
                <a:extLst>
                  <a:ext uri="{FF2B5EF4-FFF2-40B4-BE49-F238E27FC236}">
                    <a16:creationId xmlns:a16="http://schemas.microsoft.com/office/drawing/2014/main" id="{4216765A-B68D-441F-8C40-46200BA33BC9}"/>
                  </a:ext>
                </a:extLst>
              </p:cNvPr>
              <p:cNvSpPr txBox="1"/>
              <p:nvPr/>
            </p:nvSpPr>
            <p:spPr>
              <a:xfrm>
                <a:off x="10462580" y="1601643"/>
                <a:ext cx="80368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ea typeface="Cambria Math" panose="02040503050406030204" pitchFamily="18" charset="0"/>
                        </a:rPr>
                        <m:t>𝛼</m:t>
                      </m:r>
                      <m:r>
                        <a:rPr lang="en-US" b="0" i="1" smtClean="0">
                          <a:latin typeface="Cambria Math" panose="02040503050406030204" pitchFamily="18" charset="0"/>
                        </a:rPr>
                        <m:t>=0.5</m:t>
                      </m:r>
                    </m:oMath>
                  </m:oMathPara>
                </a14:m>
                <a:endParaRPr lang="en-US" dirty="0"/>
              </a:p>
            </p:txBody>
          </p:sp>
        </mc:Choice>
        <mc:Fallback xmlns="">
          <p:sp>
            <p:nvSpPr>
              <p:cNvPr id="38" name="文本框 37">
                <a:extLst>
                  <a:ext uri="{FF2B5EF4-FFF2-40B4-BE49-F238E27FC236}">
                    <a16:creationId xmlns:a16="http://schemas.microsoft.com/office/drawing/2014/main" id="{4216765A-B68D-441F-8C40-46200BA33BC9}"/>
                  </a:ext>
                </a:extLst>
              </p:cNvPr>
              <p:cNvSpPr txBox="1">
                <a:spLocks noRot="1" noChangeAspect="1" noMove="1" noResize="1" noEditPoints="1" noAdjustHandles="1" noChangeArrowheads="1" noChangeShapeType="1" noTextEdit="1"/>
              </p:cNvSpPr>
              <p:nvPr/>
            </p:nvSpPr>
            <p:spPr>
              <a:xfrm>
                <a:off x="10462580" y="1601643"/>
                <a:ext cx="803682" cy="276999"/>
              </a:xfrm>
              <a:prstGeom prst="rect">
                <a:avLst/>
              </a:prstGeom>
              <a:blipFill>
                <a:blip r:embed="rId10"/>
                <a:stretch>
                  <a:fillRect l="-3788" r="-6818" b="-8889"/>
                </a:stretch>
              </a:blipFill>
            </p:spPr>
            <p:txBody>
              <a:bodyPr/>
              <a:lstStyle/>
              <a:p>
                <a:r>
                  <a:rPr lang="en-US">
                    <a:noFill/>
                  </a:rPr>
                  <a:t> </a:t>
                </a:r>
              </a:p>
            </p:txBody>
          </p:sp>
        </mc:Fallback>
      </mc:AlternateContent>
      <p:sp>
        <p:nvSpPr>
          <p:cNvPr id="39" name="文本框 38">
            <a:extLst>
              <a:ext uri="{FF2B5EF4-FFF2-40B4-BE49-F238E27FC236}">
                <a16:creationId xmlns:a16="http://schemas.microsoft.com/office/drawing/2014/main" id="{00F9E212-E800-4D95-B782-6803E9A4A866}"/>
              </a:ext>
            </a:extLst>
          </p:cNvPr>
          <p:cNvSpPr txBox="1"/>
          <p:nvPr/>
        </p:nvSpPr>
        <p:spPr>
          <a:xfrm>
            <a:off x="5373256" y="2654199"/>
            <a:ext cx="2524392" cy="923330"/>
          </a:xfrm>
          <a:prstGeom prst="rect">
            <a:avLst/>
          </a:prstGeom>
          <a:noFill/>
        </p:spPr>
        <p:txBody>
          <a:bodyPr wrap="square" rtlCol="0">
            <a:spAutoFit/>
          </a:bodyPr>
          <a:lstStyle/>
          <a:p>
            <a:r>
              <a:rPr lang="zh-CN" altLang="en-US" dirty="0">
                <a:solidFill>
                  <a:srgbClr val="FF0000"/>
                </a:solidFill>
              </a:rPr>
              <a:t>计算上更加高效</a:t>
            </a:r>
            <a:endParaRPr lang="en-US" altLang="zh-CN" dirty="0">
              <a:solidFill>
                <a:srgbClr val="FF0000"/>
              </a:solidFill>
            </a:endParaRPr>
          </a:p>
          <a:p>
            <a:r>
              <a:rPr lang="zh-CN" altLang="en-US" dirty="0">
                <a:solidFill>
                  <a:srgbClr val="FF0000"/>
                </a:solidFill>
              </a:rPr>
              <a:t>单侧抑制，宽兴奋边界</a:t>
            </a:r>
            <a:endParaRPr lang="en-US" altLang="zh-CN" dirty="0">
              <a:solidFill>
                <a:srgbClr val="FF0000"/>
              </a:solidFill>
            </a:endParaRPr>
          </a:p>
          <a:p>
            <a:r>
              <a:rPr lang="zh-CN" altLang="en-US" dirty="0">
                <a:solidFill>
                  <a:srgbClr val="FF0000"/>
                </a:solidFill>
              </a:rPr>
              <a:t>缓解了梯度消失</a:t>
            </a:r>
            <a:endParaRPr lang="en-US" altLang="zh-CN" dirty="0">
              <a:solidFill>
                <a:srgbClr val="FF0000"/>
              </a:solidFill>
            </a:endParaRPr>
          </a:p>
        </p:txBody>
      </p:sp>
      <p:sp>
        <p:nvSpPr>
          <p:cNvPr id="40" name="文本框 39">
            <a:extLst>
              <a:ext uri="{FF2B5EF4-FFF2-40B4-BE49-F238E27FC236}">
                <a16:creationId xmlns:a16="http://schemas.microsoft.com/office/drawing/2014/main" id="{1696CEBD-4A15-4BED-8375-A99B78FFC64D}"/>
              </a:ext>
            </a:extLst>
          </p:cNvPr>
          <p:cNvSpPr txBox="1"/>
          <p:nvPr/>
        </p:nvSpPr>
        <p:spPr>
          <a:xfrm>
            <a:off x="9604605" y="2957636"/>
            <a:ext cx="1149321" cy="369332"/>
          </a:xfrm>
          <a:prstGeom prst="rect">
            <a:avLst/>
          </a:prstGeom>
          <a:noFill/>
        </p:spPr>
        <p:txBody>
          <a:bodyPr wrap="square" rtlCol="0">
            <a:spAutoFit/>
          </a:bodyPr>
          <a:lstStyle/>
          <a:p>
            <a:r>
              <a:rPr lang="zh-CN" altLang="en-US" dirty="0">
                <a:solidFill>
                  <a:srgbClr val="FF0000"/>
                </a:solidFill>
              </a:rPr>
              <a:t>更加平滑</a:t>
            </a:r>
            <a:endParaRPr lang="en-US" altLang="zh-CN" dirty="0">
              <a:solidFill>
                <a:srgbClr val="FF0000"/>
              </a:solidFill>
            </a:endParaRPr>
          </a:p>
        </p:txBody>
      </p:sp>
      <p:pic>
        <p:nvPicPr>
          <p:cNvPr id="28" name="图片 27">
            <a:extLst>
              <a:ext uri="{FF2B5EF4-FFF2-40B4-BE49-F238E27FC236}">
                <a16:creationId xmlns:a16="http://schemas.microsoft.com/office/drawing/2014/main" id="{62813B45-F3F0-4EF4-8A3F-1658AF4FB469}"/>
              </a:ext>
            </a:extLst>
          </p:cNvPr>
          <p:cNvPicPr>
            <a:picLocks noChangeAspect="1"/>
          </p:cNvPicPr>
          <p:nvPr/>
        </p:nvPicPr>
        <p:blipFill>
          <a:blip r:embed="rId11"/>
          <a:stretch>
            <a:fillRect/>
          </a:stretch>
        </p:blipFill>
        <p:spPr>
          <a:xfrm>
            <a:off x="5495577" y="3913413"/>
            <a:ext cx="2524392" cy="1592066"/>
          </a:xfrm>
          <a:prstGeom prst="rect">
            <a:avLst/>
          </a:prstGeom>
        </p:spPr>
      </p:pic>
      <p:pic>
        <p:nvPicPr>
          <p:cNvPr id="32" name="图片 31">
            <a:extLst>
              <a:ext uri="{FF2B5EF4-FFF2-40B4-BE49-F238E27FC236}">
                <a16:creationId xmlns:a16="http://schemas.microsoft.com/office/drawing/2014/main" id="{F9B0E35E-60B0-40BE-994C-DA5DF0359337}"/>
              </a:ext>
            </a:extLst>
          </p:cNvPr>
          <p:cNvPicPr>
            <a:picLocks noChangeAspect="1"/>
          </p:cNvPicPr>
          <p:nvPr/>
        </p:nvPicPr>
        <p:blipFill>
          <a:blip r:embed="rId12"/>
          <a:stretch>
            <a:fillRect/>
          </a:stretch>
        </p:blipFill>
        <p:spPr>
          <a:xfrm>
            <a:off x="8454146" y="3813910"/>
            <a:ext cx="3156770" cy="1728344"/>
          </a:xfrm>
          <a:prstGeom prst="rect">
            <a:avLst/>
          </a:prstGeom>
        </p:spPr>
      </p:pic>
      <p:sp>
        <p:nvSpPr>
          <p:cNvPr id="41" name="文本框 40">
            <a:extLst>
              <a:ext uri="{FF2B5EF4-FFF2-40B4-BE49-F238E27FC236}">
                <a16:creationId xmlns:a16="http://schemas.microsoft.com/office/drawing/2014/main" id="{B079B304-5E57-4763-BD10-007C10CCF2F3}"/>
              </a:ext>
            </a:extLst>
          </p:cNvPr>
          <p:cNvSpPr txBox="1"/>
          <p:nvPr/>
        </p:nvSpPr>
        <p:spPr>
          <a:xfrm>
            <a:off x="6696862" y="3571274"/>
            <a:ext cx="1256833" cy="369332"/>
          </a:xfrm>
          <a:prstGeom prst="rect">
            <a:avLst/>
          </a:prstGeom>
          <a:noFill/>
        </p:spPr>
        <p:txBody>
          <a:bodyPr wrap="square" rtlCol="0">
            <a:spAutoFit/>
          </a:bodyPr>
          <a:lstStyle/>
          <a:p>
            <a:r>
              <a:rPr lang="en-US" dirty="0" err="1"/>
              <a:t>LeakyReLU</a:t>
            </a:r>
            <a:endParaRPr lang="en-US" dirty="0"/>
          </a:p>
        </p:txBody>
      </p:sp>
      <p:sp>
        <p:nvSpPr>
          <p:cNvPr id="42" name="文本框 41">
            <a:extLst>
              <a:ext uri="{FF2B5EF4-FFF2-40B4-BE49-F238E27FC236}">
                <a16:creationId xmlns:a16="http://schemas.microsoft.com/office/drawing/2014/main" id="{2E0F3CBE-B2BF-40B8-A1EC-1F4A90FE2523}"/>
              </a:ext>
            </a:extLst>
          </p:cNvPr>
          <p:cNvSpPr txBox="1"/>
          <p:nvPr/>
        </p:nvSpPr>
        <p:spPr>
          <a:xfrm>
            <a:off x="10032532" y="3687110"/>
            <a:ext cx="767862" cy="369332"/>
          </a:xfrm>
          <a:prstGeom prst="rect">
            <a:avLst/>
          </a:prstGeom>
          <a:noFill/>
        </p:spPr>
        <p:txBody>
          <a:bodyPr wrap="square" rtlCol="0">
            <a:spAutoFit/>
          </a:bodyPr>
          <a:lstStyle/>
          <a:p>
            <a:r>
              <a:rPr lang="en-US" dirty="0"/>
              <a:t>ELU</a:t>
            </a:r>
          </a:p>
        </p:txBody>
      </p:sp>
      <p:sp>
        <p:nvSpPr>
          <p:cNvPr id="43" name="矩形 42">
            <a:extLst>
              <a:ext uri="{FF2B5EF4-FFF2-40B4-BE49-F238E27FC236}">
                <a16:creationId xmlns:a16="http://schemas.microsoft.com/office/drawing/2014/main" id="{CB5A4B5C-FF78-4B1F-82F5-C5B9B0DD5D96}"/>
              </a:ext>
            </a:extLst>
          </p:cNvPr>
          <p:cNvSpPr/>
          <p:nvPr/>
        </p:nvSpPr>
        <p:spPr>
          <a:xfrm>
            <a:off x="2797424" y="5853902"/>
            <a:ext cx="5005103" cy="369332"/>
          </a:xfrm>
          <a:prstGeom prst="rect">
            <a:avLst/>
          </a:prstGeom>
        </p:spPr>
        <p:txBody>
          <a:bodyPr wrap="square">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当学习率过大时，神经元权重可能永远不会更新</a:t>
            </a:r>
            <a:endParaRPr lang="en-US" dirty="0"/>
          </a:p>
        </p:txBody>
      </p:sp>
      <p:sp>
        <p:nvSpPr>
          <p:cNvPr id="44" name="文本框 43">
            <a:extLst>
              <a:ext uri="{FF2B5EF4-FFF2-40B4-BE49-F238E27FC236}">
                <a16:creationId xmlns:a16="http://schemas.microsoft.com/office/drawing/2014/main" id="{59215503-9CF1-4064-B106-F0C83357F154}"/>
              </a:ext>
            </a:extLst>
          </p:cNvPr>
          <p:cNvSpPr txBox="1"/>
          <p:nvPr/>
        </p:nvSpPr>
        <p:spPr>
          <a:xfrm>
            <a:off x="1648103" y="5853902"/>
            <a:ext cx="1149321" cy="369332"/>
          </a:xfrm>
          <a:prstGeom prst="rect">
            <a:avLst/>
          </a:prstGeom>
          <a:noFill/>
        </p:spPr>
        <p:txBody>
          <a:bodyPr wrap="square" rtlCol="0">
            <a:spAutoFit/>
          </a:bodyPr>
          <a:lstStyle/>
          <a:p>
            <a:r>
              <a:rPr lang="zh-CN" altLang="en-US" dirty="0">
                <a:latin typeface="Times New Roman" panose="02020603050405020304" pitchFamily="18" charset="0"/>
                <a:ea typeface="宋体" panose="02010600030101010101" pitchFamily="2" charset="-122"/>
                <a:cs typeface="Times New Roman" panose="02020603050405020304" pitchFamily="18" charset="0"/>
              </a:rPr>
              <a:t>死亡</a:t>
            </a:r>
            <a:r>
              <a:rPr lang="en-US" altLang="zh-CN" dirty="0" err="1">
                <a:latin typeface="Times New Roman" panose="02020603050405020304" pitchFamily="18" charset="0"/>
                <a:ea typeface="宋体" panose="02010600030101010101" pitchFamily="2" charset="-122"/>
                <a:cs typeface="Times New Roman" panose="02020603050405020304" pitchFamily="18" charset="0"/>
              </a:rPr>
              <a:t>relu</a:t>
            </a:r>
            <a:r>
              <a:rPr lang="zh-CN" altLang="en-US" dirty="0">
                <a:latin typeface="Times New Roman" panose="02020603050405020304" pitchFamily="18" charset="0"/>
                <a:ea typeface="宋体" panose="02010600030101010101" pitchFamily="2" charset="-122"/>
                <a:cs typeface="Times New Roman" panose="02020603050405020304" pitchFamily="18" charset="0"/>
              </a:rPr>
              <a:t>：</a:t>
            </a:r>
            <a:endParaRPr lang="en-US" altLang="zh-CN" dirty="0">
              <a:latin typeface="Times New Roman" panose="02020603050405020304" pitchFamily="18" charset="0"/>
              <a:ea typeface="宋体" panose="02010600030101010101" pitchFamily="2"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3AD6BA6B-B67D-49A4-8D14-8D49D192D1D4}"/>
                  </a:ext>
                </a:extLst>
              </p:cNvPr>
              <p:cNvSpPr txBox="1"/>
              <p:nvPr/>
            </p:nvSpPr>
            <p:spPr>
              <a:xfrm>
                <a:off x="1648103" y="3998576"/>
                <a:ext cx="198772" cy="30777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l-GR" sz="2000" i="1" smtClean="0">
                          <a:solidFill>
                            <a:srgbClr val="FF0000"/>
                          </a:solidFill>
                          <a:latin typeface="Cambria Math" panose="02040503050406030204" pitchFamily="18" charset="0"/>
                          <a:ea typeface="Cambria Math" panose="02040503050406030204" pitchFamily="18" charset="0"/>
                        </a:rPr>
                        <m:t>Σ</m:t>
                      </m:r>
                    </m:oMath>
                  </m:oMathPara>
                </a14:m>
                <a:endParaRPr lang="en-US" sz="2000" dirty="0">
                  <a:solidFill>
                    <a:srgbClr val="FF0000"/>
                  </a:solidFill>
                </a:endParaRPr>
              </a:p>
            </p:txBody>
          </p:sp>
        </mc:Choice>
        <mc:Fallback xmlns="">
          <p:sp>
            <p:nvSpPr>
              <p:cNvPr id="4" name="文本框 3">
                <a:extLst>
                  <a:ext uri="{FF2B5EF4-FFF2-40B4-BE49-F238E27FC236}">
                    <a16:creationId xmlns:a16="http://schemas.microsoft.com/office/drawing/2014/main" id="{3AD6BA6B-B67D-49A4-8D14-8D49D192D1D4}"/>
                  </a:ext>
                </a:extLst>
              </p:cNvPr>
              <p:cNvSpPr txBox="1">
                <a:spLocks noRot="1" noChangeAspect="1" noMove="1" noResize="1" noEditPoints="1" noAdjustHandles="1" noChangeArrowheads="1" noChangeShapeType="1" noTextEdit="1"/>
              </p:cNvSpPr>
              <p:nvPr/>
            </p:nvSpPr>
            <p:spPr>
              <a:xfrm>
                <a:off x="1648103" y="3998576"/>
                <a:ext cx="198772" cy="307777"/>
              </a:xfrm>
              <a:prstGeom prst="rect">
                <a:avLst/>
              </a:prstGeom>
              <a:blipFill>
                <a:blip r:embed="rId13"/>
                <a:stretch>
                  <a:fillRect l="-27273" r="-30303" b="-6000"/>
                </a:stretch>
              </a:blipFill>
            </p:spPr>
            <p:txBody>
              <a:bodyPr/>
              <a:lstStyle/>
              <a:p>
                <a:r>
                  <a:rPr lang="en-US">
                    <a:noFill/>
                  </a:rPr>
                  <a:t> </a:t>
                </a:r>
              </a:p>
            </p:txBody>
          </p:sp>
        </mc:Fallback>
      </mc:AlternateContent>
      <p:sp>
        <p:nvSpPr>
          <p:cNvPr id="5" name="文本框 4">
            <a:extLst>
              <a:ext uri="{FF2B5EF4-FFF2-40B4-BE49-F238E27FC236}">
                <a16:creationId xmlns:a16="http://schemas.microsoft.com/office/drawing/2014/main" id="{631B42BE-D46D-4734-8E25-D1F311216B7E}"/>
              </a:ext>
            </a:extLst>
          </p:cNvPr>
          <p:cNvSpPr txBox="1"/>
          <p:nvPr/>
        </p:nvSpPr>
        <p:spPr>
          <a:xfrm>
            <a:off x="2744519" y="3962270"/>
            <a:ext cx="515567" cy="369332"/>
          </a:xfrm>
          <a:prstGeom prst="rect">
            <a:avLst/>
          </a:prstGeom>
          <a:noFill/>
        </p:spPr>
        <p:txBody>
          <a:bodyPr wrap="square" rtlCol="0">
            <a:spAutoFit/>
          </a:bodyPr>
          <a:lstStyle/>
          <a:p>
            <a:r>
              <a:rPr lang="en-US" dirty="0">
                <a:solidFill>
                  <a:srgbClr val="FF0000"/>
                </a:solidFill>
              </a:rPr>
              <a:t>BN</a:t>
            </a:r>
          </a:p>
        </p:txBody>
      </p:sp>
      <p:sp>
        <p:nvSpPr>
          <p:cNvPr id="30" name="文本框 29">
            <a:extLst>
              <a:ext uri="{FF2B5EF4-FFF2-40B4-BE49-F238E27FC236}">
                <a16:creationId xmlns:a16="http://schemas.microsoft.com/office/drawing/2014/main" id="{AEA51E9D-4134-4DB1-9D08-5F025A6E3CF6}"/>
              </a:ext>
            </a:extLst>
          </p:cNvPr>
          <p:cNvSpPr txBox="1"/>
          <p:nvPr/>
        </p:nvSpPr>
        <p:spPr>
          <a:xfrm>
            <a:off x="3737461" y="3940606"/>
            <a:ext cx="596009" cy="369332"/>
          </a:xfrm>
          <a:prstGeom prst="rect">
            <a:avLst/>
          </a:prstGeom>
          <a:noFill/>
        </p:spPr>
        <p:txBody>
          <a:bodyPr wrap="square" rtlCol="0">
            <a:spAutoFit/>
          </a:bodyPr>
          <a:lstStyle/>
          <a:p>
            <a:r>
              <a:rPr lang="en-US" altLang="zh-CN" dirty="0" err="1">
                <a:solidFill>
                  <a:srgbClr val="FF0000"/>
                </a:solidFill>
              </a:rPr>
              <a:t>relu</a:t>
            </a:r>
            <a:endParaRPr lang="en-US" dirty="0">
              <a:solidFill>
                <a:srgbClr val="FF0000"/>
              </a:solidFill>
            </a:endParaRPr>
          </a:p>
        </p:txBody>
      </p:sp>
      <p:sp>
        <p:nvSpPr>
          <p:cNvPr id="29" name="爆炸形: 8 pt  28">
            <a:extLst>
              <a:ext uri="{FF2B5EF4-FFF2-40B4-BE49-F238E27FC236}">
                <a16:creationId xmlns:a16="http://schemas.microsoft.com/office/drawing/2014/main" id="{9686D1AA-E106-451C-B366-5CB41B4B81A6}"/>
              </a:ext>
            </a:extLst>
          </p:cNvPr>
          <p:cNvSpPr/>
          <p:nvPr/>
        </p:nvSpPr>
        <p:spPr>
          <a:xfrm>
            <a:off x="8019969" y="5431707"/>
            <a:ext cx="2827964" cy="1194978"/>
          </a:xfrm>
          <a:prstGeom prst="irregularSeal1">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文本框 30">
            <a:extLst>
              <a:ext uri="{FF2B5EF4-FFF2-40B4-BE49-F238E27FC236}">
                <a16:creationId xmlns:a16="http://schemas.microsoft.com/office/drawing/2014/main" id="{5604D746-17AB-4394-8665-AE0BFEB14F29}"/>
              </a:ext>
            </a:extLst>
          </p:cNvPr>
          <p:cNvSpPr txBox="1"/>
          <p:nvPr/>
        </p:nvSpPr>
        <p:spPr>
          <a:xfrm>
            <a:off x="8511682" y="5853902"/>
            <a:ext cx="1942184" cy="369332"/>
          </a:xfrm>
          <a:prstGeom prst="rect">
            <a:avLst/>
          </a:prstGeom>
          <a:noFill/>
        </p:spPr>
        <p:txBody>
          <a:bodyPr wrap="square" rtlCol="0">
            <a:spAutoFit/>
          </a:bodyPr>
          <a:lstStyle/>
          <a:p>
            <a:r>
              <a:rPr lang="zh-CN" altLang="en-US" dirty="0">
                <a:solidFill>
                  <a:srgbClr val="FF0000"/>
                </a:solidFill>
              </a:rPr>
              <a:t>非常大的负权值</a:t>
            </a:r>
            <a:endParaRPr lang="en-US" dirty="0">
              <a:solidFill>
                <a:srgbClr val="FF0000"/>
              </a:solidFill>
            </a:endParaRPr>
          </a:p>
        </p:txBody>
      </p:sp>
    </p:spTree>
    <p:extLst>
      <p:ext uri="{BB962C8B-B14F-4D97-AF65-F5344CB8AC3E}">
        <p14:creationId xmlns:p14="http://schemas.microsoft.com/office/powerpoint/2010/main" val="16744488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CE32A9-FE7C-40CB-9AD1-72670D3D0B0F}"/>
              </a:ext>
            </a:extLst>
          </p:cNvPr>
          <p:cNvSpPr>
            <a:spLocks noGrp="1"/>
          </p:cNvSpPr>
          <p:nvPr>
            <p:ph type="title"/>
          </p:nvPr>
        </p:nvSpPr>
        <p:spPr/>
        <p:txBody>
          <a:bodyPr/>
          <a:lstStyle/>
          <a:p>
            <a:r>
              <a:rPr lang="zh-CN" altLang="en-US" dirty="0"/>
              <a:t>激活函数</a:t>
            </a:r>
            <a:endParaRPr lang="en-US" dirty="0"/>
          </a:p>
        </p:txBody>
      </p:sp>
      <p:pic>
        <p:nvPicPr>
          <p:cNvPr id="27" name="图片 26">
            <a:extLst>
              <a:ext uri="{FF2B5EF4-FFF2-40B4-BE49-F238E27FC236}">
                <a16:creationId xmlns:a16="http://schemas.microsoft.com/office/drawing/2014/main" id="{B8F564E8-3363-4A38-BC7E-5361446EDB1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5196" y="1548709"/>
            <a:ext cx="4422083" cy="4422083"/>
          </a:xfrm>
          <a:prstGeom prst="rect">
            <a:avLst/>
          </a:prstGeom>
        </p:spPr>
      </p:pic>
      <p:sp>
        <p:nvSpPr>
          <p:cNvPr id="29" name="文本框 28">
            <a:extLst>
              <a:ext uri="{FF2B5EF4-FFF2-40B4-BE49-F238E27FC236}">
                <a16:creationId xmlns:a16="http://schemas.microsoft.com/office/drawing/2014/main" id="{2DB469C8-450C-46C5-8CBB-211098E9D137}"/>
              </a:ext>
            </a:extLst>
          </p:cNvPr>
          <p:cNvSpPr txBox="1"/>
          <p:nvPr/>
        </p:nvSpPr>
        <p:spPr>
          <a:xfrm>
            <a:off x="3700532" y="2534516"/>
            <a:ext cx="775297" cy="369332"/>
          </a:xfrm>
          <a:prstGeom prst="rect">
            <a:avLst/>
          </a:prstGeom>
          <a:noFill/>
        </p:spPr>
        <p:txBody>
          <a:bodyPr wrap="square" rtlCol="0">
            <a:spAutoFit/>
          </a:bodyPr>
          <a:lstStyle/>
          <a:p>
            <a:r>
              <a:rPr lang="en-US" altLang="zh-CN" dirty="0" err="1">
                <a:solidFill>
                  <a:srgbClr val="CB514E"/>
                </a:solidFill>
              </a:rPr>
              <a:t>relu</a:t>
            </a:r>
            <a:endParaRPr lang="en-US" dirty="0">
              <a:solidFill>
                <a:srgbClr val="CB514E"/>
              </a:solidFill>
            </a:endParaRPr>
          </a:p>
        </p:txBody>
      </p:sp>
      <p:sp>
        <p:nvSpPr>
          <p:cNvPr id="30" name="文本框 29">
            <a:extLst>
              <a:ext uri="{FF2B5EF4-FFF2-40B4-BE49-F238E27FC236}">
                <a16:creationId xmlns:a16="http://schemas.microsoft.com/office/drawing/2014/main" id="{0C189765-908D-46C1-9785-525D5910717A}"/>
              </a:ext>
            </a:extLst>
          </p:cNvPr>
          <p:cNvSpPr txBox="1"/>
          <p:nvPr/>
        </p:nvSpPr>
        <p:spPr>
          <a:xfrm>
            <a:off x="4416619" y="2841652"/>
            <a:ext cx="775297" cy="369332"/>
          </a:xfrm>
          <a:prstGeom prst="rect">
            <a:avLst/>
          </a:prstGeom>
          <a:noFill/>
        </p:spPr>
        <p:txBody>
          <a:bodyPr wrap="square" rtlCol="0">
            <a:spAutoFit/>
          </a:bodyPr>
          <a:lstStyle/>
          <a:p>
            <a:r>
              <a:rPr lang="en-US" altLang="zh-CN" dirty="0">
                <a:solidFill>
                  <a:srgbClr val="7055AF"/>
                </a:solidFill>
              </a:rPr>
              <a:t>swish</a:t>
            </a:r>
            <a:endParaRPr lang="en-US" dirty="0">
              <a:solidFill>
                <a:srgbClr val="7055AF"/>
              </a:solidFill>
            </a:endParaRPr>
          </a:p>
        </p:txBody>
      </p:sp>
      <p:sp>
        <p:nvSpPr>
          <p:cNvPr id="31" name="文本框 30">
            <a:extLst>
              <a:ext uri="{FF2B5EF4-FFF2-40B4-BE49-F238E27FC236}">
                <a16:creationId xmlns:a16="http://schemas.microsoft.com/office/drawing/2014/main" id="{127BD566-2A93-486A-9CCD-2BA90C6D1FCD}"/>
              </a:ext>
            </a:extLst>
          </p:cNvPr>
          <p:cNvSpPr txBox="1"/>
          <p:nvPr/>
        </p:nvSpPr>
        <p:spPr>
          <a:xfrm>
            <a:off x="2126510" y="3407018"/>
            <a:ext cx="1030172" cy="369332"/>
          </a:xfrm>
          <a:prstGeom prst="rect">
            <a:avLst/>
          </a:prstGeom>
          <a:noFill/>
        </p:spPr>
        <p:txBody>
          <a:bodyPr wrap="square" rtlCol="0">
            <a:spAutoFit/>
          </a:bodyPr>
          <a:lstStyle/>
          <a:p>
            <a:r>
              <a:rPr lang="en-US" altLang="zh-CN" dirty="0">
                <a:solidFill>
                  <a:srgbClr val="4983BC"/>
                </a:solidFill>
              </a:rPr>
              <a:t>sigmoid</a:t>
            </a:r>
            <a:endParaRPr lang="en-US" dirty="0">
              <a:solidFill>
                <a:srgbClr val="4983BC"/>
              </a:solidFill>
            </a:endParaRPr>
          </a:p>
        </p:txBody>
      </p:sp>
      <p:sp>
        <p:nvSpPr>
          <p:cNvPr id="33" name="文本框 32">
            <a:extLst>
              <a:ext uri="{FF2B5EF4-FFF2-40B4-BE49-F238E27FC236}">
                <a16:creationId xmlns:a16="http://schemas.microsoft.com/office/drawing/2014/main" id="{8B9B47F3-5E5D-49B9-B23C-D5F457AC4A56}"/>
              </a:ext>
            </a:extLst>
          </p:cNvPr>
          <p:cNvSpPr txBox="1"/>
          <p:nvPr/>
        </p:nvSpPr>
        <p:spPr>
          <a:xfrm>
            <a:off x="2532955" y="4291220"/>
            <a:ext cx="1030172" cy="369332"/>
          </a:xfrm>
          <a:prstGeom prst="rect">
            <a:avLst/>
          </a:prstGeom>
          <a:noFill/>
        </p:spPr>
        <p:txBody>
          <a:bodyPr wrap="square" rtlCol="0">
            <a:spAutoFit/>
          </a:bodyPr>
          <a:lstStyle/>
          <a:p>
            <a:r>
              <a:rPr lang="en-US" altLang="zh-CN" dirty="0">
                <a:solidFill>
                  <a:srgbClr val="FA8A2F"/>
                </a:solidFill>
              </a:rPr>
              <a:t>tanh</a:t>
            </a:r>
            <a:endParaRPr lang="en-US" dirty="0">
              <a:solidFill>
                <a:srgbClr val="FA8A2F"/>
              </a:solidFill>
            </a:endParaRPr>
          </a:p>
        </p:txBody>
      </p:sp>
      <p:grpSp>
        <p:nvGrpSpPr>
          <p:cNvPr id="9" name="组合 8">
            <a:extLst>
              <a:ext uri="{FF2B5EF4-FFF2-40B4-BE49-F238E27FC236}">
                <a16:creationId xmlns:a16="http://schemas.microsoft.com/office/drawing/2014/main" id="{E5386000-E8E8-42AE-9858-28CE82484186}"/>
              </a:ext>
            </a:extLst>
          </p:cNvPr>
          <p:cNvGrpSpPr/>
          <p:nvPr/>
        </p:nvGrpSpPr>
        <p:grpSpPr>
          <a:xfrm>
            <a:off x="6310008" y="3328552"/>
            <a:ext cx="156932" cy="156932"/>
            <a:chOff x="5068711" y="1043719"/>
            <a:chExt cx="156932" cy="156932"/>
          </a:xfrm>
        </p:grpSpPr>
        <p:sp>
          <p:nvSpPr>
            <p:cNvPr id="10" name="椭圆 9">
              <a:extLst>
                <a:ext uri="{FF2B5EF4-FFF2-40B4-BE49-F238E27FC236}">
                  <a16:creationId xmlns:a16="http://schemas.microsoft.com/office/drawing/2014/main" id="{D8C508FA-1D4B-4C27-87D4-0F8E30FE5785}"/>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1" name="椭圆 10">
              <a:extLst>
                <a:ext uri="{FF2B5EF4-FFF2-40B4-BE49-F238E27FC236}">
                  <a16:creationId xmlns:a16="http://schemas.microsoft.com/office/drawing/2014/main" id="{D8AD9291-4E77-479E-BF3E-3F52119DEBFB}"/>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12" name="矩形: 圆角 11">
            <a:extLst>
              <a:ext uri="{FF2B5EF4-FFF2-40B4-BE49-F238E27FC236}">
                <a16:creationId xmlns:a16="http://schemas.microsoft.com/office/drawing/2014/main" id="{BE009AA1-7B8E-4851-A51D-255BCCA35CF2}"/>
              </a:ext>
            </a:extLst>
          </p:cNvPr>
          <p:cNvSpPr/>
          <p:nvPr/>
        </p:nvSpPr>
        <p:spPr>
          <a:xfrm>
            <a:off x="5691849" y="2540911"/>
            <a:ext cx="2010138" cy="356542"/>
          </a:xfrm>
          <a:prstGeom prst="roundRect">
            <a:avLst>
              <a:gd name="adj" fmla="val 50000"/>
            </a:avLst>
          </a:prstGeom>
          <a:solidFill>
            <a:schemeClr val="accent1">
              <a:lumMod val="20000"/>
              <a:lumOff val="8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chemeClr val="tx1"/>
                </a:solidFill>
                <a:effectLst/>
                <a:uLnTx/>
                <a:uFillTx/>
                <a:latin typeface="Roboto"/>
                <a:ea typeface="思源黑体 CN Regular"/>
                <a:cs typeface="+mn-cs"/>
              </a:rPr>
              <a:t>激活函数基本要求</a:t>
            </a:r>
          </a:p>
        </p:txBody>
      </p:sp>
      <p:sp>
        <p:nvSpPr>
          <p:cNvPr id="4" name="矩形 3">
            <a:extLst>
              <a:ext uri="{FF2B5EF4-FFF2-40B4-BE49-F238E27FC236}">
                <a16:creationId xmlns:a16="http://schemas.microsoft.com/office/drawing/2014/main" id="{A601BC53-B806-47D7-8F00-4DBB3BB8FEA5}"/>
              </a:ext>
            </a:extLst>
          </p:cNvPr>
          <p:cNvSpPr/>
          <p:nvPr/>
        </p:nvSpPr>
        <p:spPr>
          <a:xfrm>
            <a:off x="6614813" y="3222352"/>
            <a:ext cx="4801314"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rPr>
              <a:t>连续可导的（允许少数点不可导）非线性函数</a:t>
            </a:r>
            <a:endParaRPr lang="en-US" dirty="0"/>
          </a:p>
        </p:txBody>
      </p:sp>
      <p:grpSp>
        <p:nvGrpSpPr>
          <p:cNvPr id="14" name="组合 13">
            <a:extLst>
              <a:ext uri="{FF2B5EF4-FFF2-40B4-BE49-F238E27FC236}">
                <a16:creationId xmlns:a16="http://schemas.microsoft.com/office/drawing/2014/main" id="{A6D0AE38-437C-4324-A420-E169969613F0}"/>
              </a:ext>
            </a:extLst>
          </p:cNvPr>
          <p:cNvGrpSpPr/>
          <p:nvPr/>
        </p:nvGrpSpPr>
        <p:grpSpPr>
          <a:xfrm>
            <a:off x="6310008" y="3759751"/>
            <a:ext cx="156932" cy="156932"/>
            <a:chOff x="5068711" y="1043719"/>
            <a:chExt cx="156932" cy="156932"/>
          </a:xfrm>
        </p:grpSpPr>
        <p:sp>
          <p:nvSpPr>
            <p:cNvPr id="15" name="椭圆 14">
              <a:extLst>
                <a:ext uri="{FF2B5EF4-FFF2-40B4-BE49-F238E27FC236}">
                  <a16:creationId xmlns:a16="http://schemas.microsoft.com/office/drawing/2014/main" id="{4DF25837-E87A-4476-90AB-B4A2C9FA1C25}"/>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16" name="椭圆 15">
              <a:extLst>
                <a:ext uri="{FF2B5EF4-FFF2-40B4-BE49-F238E27FC236}">
                  <a16:creationId xmlns:a16="http://schemas.microsoft.com/office/drawing/2014/main" id="{5220BDE5-C4A6-4052-B534-FC56F4529848}"/>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5" name="矩形 4">
            <a:extLst>
              <a:ext uri="{FF2B5EF4-FFF2-40B4-BE49-F238E27FC236}">
                <a16:creationId xmlns:a16="http://schemas.microsoft.com/office/drawing/2014/main" id="{510168CA-B95C-4DAE-9DF2-3EF3F8C21791}"/>
              </a:ext>
            </a:extLst>
          </p:cNvPr>
          <p:cNvSpPr/>
          <p:nvPr/>
        </p:nvSpPr>
        <p:spPr>
          <a:xfrm>
            <a:off x="6614813" y="3653551"/>
            <a:ext cx="2031325"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rPr>
              <a:t>导函数尽可能简单</a:t>
            </a:r>
            <a:endParaRPr lang="en-US" dirty="0"/>
          </a:p>
        </p:txBody>
      </p:sp>
      <p:grpSp>
        <p:nvGrpSpPr>
          <p:cNvPr id="18" name="组合 17">
            <a:extLst>
              <a:ext uri="{FF2B5EF4-FFF2-40B4-BE49-F238E27FC236}">
                <a16:creationId xmlns:a16="http://schemas.microsoft.com/office/drawing/2014/main" id="{905FFC0E-4964-404E-99C1-86F139090D16}"/>
              </a:ext>
            </a:extLst>
          </p:cNvPr>
          <p:cNvGrpSpPr/>
          <p:nvPr/>
        </p:nvGrpSpPr>
        <p:grpSpPr>
          <a:xfrm>
            <a:off x="6310008" y="4221691"/>
            <a:ext cx="156932" cy="156932"/>
            <a:chOff x="5068711" y="1043719"/>
            <a:chExt cx="156932" cy="156932"/>
          </a:xfrm>
        </p:grpSpPr>
        <p:sp>
          <p:nvSpPr>
            <p:cNvPr id="19" name="椭圆 18">
              <a:extLst>
                <a:ext uri="{FF2B5EF4-FFF2-40B4-BE49-F238E27FC236}">
                  <a16:creationId xmlns:a16="http://schemas.microsoft.com/office/drawing/2014/main" id="{8E033514-6BE3-4627-8A63-F7621DF00660}"/>
                </a:ext>
              </a:extLst>
            </p:cNvPr>
            <p:cNvSpPr/>
            <p:nvPr/>
          </p:nvSpPr>
          <p:spPr>
            <a:xfrm>
              <a:off x="5068711" y="1043719"/>
              <a:ext cx="156932" cy="156932"/>
            </a:xfrm>
            <a:prstGeom prst="ellipse">
              <a:avLst/>
            </a:prstGeom>
            <a:gradFill flip="none" rotWithShape="1">
              <a:gsLst>
                <a:gs pos="37000">
                  <a:srgbClr val="8BBAD4">
                    <a:alpha val="0"/>
                  </a:srgbClr>
                </a:gs>
                <a:gs pos="100000">
                  <a:srgbClr val="8BBAD4"/>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sp>
          <p:nvSpPr>
            <p:cNvPr id="20" name="椭圆 19">
              <a:extLst>
                <a:ext uri="{FF2B5EF4-FFF2-40B4-BE49-F238E27FC236}">
                  <a16:creationId xmlns:a16="http://schemas.microsoft.com/office/drawing/2014/main" id="{B2335C5C-B3FD-4920-8B86-16286AD5A584}"/>
                </a:ext>
              </a:extLst>
            </p:cNvPr>
            <p:cNvSpPr/>
            <p:nvPr/>
          </p:nvSpPr>
          <p:spPr>
            <a:xfrm>
              <a:off x="5113598" y="1088606"/>
              <a:ext cx="67158" cy="67158"/>
            </a:xfrm>
            <a:prstGeom prst="ellipse">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a:ea typeface="思源黑体 CN Regular"/>
                <a:cs typeface="+mn-cs"/>
              </a:endParaRPr>
            </a:p>
          </p:txBody>
        </p:sp>
      </p:grpSp>
      <p:sp>
        <p:nvSpPr>
          <p:cNvPr id="6" name="矩形 5">
            <a:extLst>
              <a:ext uri="{FF2B5EF4-FFF2-40B4-BE49-F238E27FC236}">
                <a16:creationId xmlns:a16="http://schemas.microsoft.com/office/drawing/2014/main" id="{83E45251-4A8D-4803-89F1-2FCA24716D49}"/>
              </a:ext>
            </a:extLst>
          </p:cNvPr>
          <p:cNvSpPr/>
          <p:nvPr/>
        </p:nvSpPr>
        <p:spPr>
          <a:xfrm>
            <a:off x="6614813" y="4084750"/>
            <a:ext cx="2031325" cy="369332"/>
          </a:xfrm>
          <a:prstGeom prst="rect">
            <a:avLst/>
          </a:prstGeom>
        </p:spPr>
        <p:txBody>
          <a:bodyPr wrap="none">
            <a:spAutoFit/>
          </a:bodyPr>
          <a:lstStyle/>
          <a:p>
            <a:r>
              <a:rPr lang="zh-CN" altLang="en-US" dirty="0">
                <a:latin typeface="Times New Roman" panose="02020603050405020304" pitchFamily="18" charset="0"/>
                <a:ea typeface="宋体" panose="02010600030101010101" pitchFamily="2" charset="-122"/>
              </a:rPr>
              <a:t>值域要在合理区间</a:t>
            </a:r>
            <a:endParaRPr lang="en-US" dirty="0"/>
          </a:p>
        </p:txBody>
      </p:sp>
    </p:spTree>
    <p:extLst>
      <p:ext uri="{BB962C8B-B14F-4D97-AF65-F5344CB8AC3E}">
        <p14:creationId xmlns:p14="http://schemas.microsoft.com/office/powerpoint/2010/main" val="175654785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ICON" val="#174265;#373166;#83229;#84511;#83229;"/>
</p:tagLst>
</file>

<file path=ppt/tags/tag2.xml><?xml version="1.0" encoding="utf-8"?>
<p:tagLst xmlns:a="http://schemas.openxmlformats.org/drawingml/2006/main" xmlns:r="http://schemas.openxmlformats.org/officeDocument/2006/relationships" xmlns:p="http://schemas.openxmlformats.org/presentationml/2006/main">
  <p:tag name="ISLIDE.ICON" val="#45888;#132940;"/>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005BA1"/>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58.png"/></Relationships>
</file>

<file path=ppt/webextensions/webextension1.xml><?xml version="1.0" encoding="utf-8"?>
<we:webextension xmlns:we="http://schemas.microsoft.com/office/webextensions/webextension/2010/11" id="{41735E0D-C49D-4F24-9B08-7D82742548E9}">
  <we:reference id="wa104295828" version="1.9.0.0" store="zh-CN" storeType="OMEX"/>
  <we:alternateReferences>
    <we:reference id="wa104295828" version="1.9.0.0" store="wa104295828" storeType="OMEX"/>
  </we:alternateReferences>
  <we:properties>
    <we:property name="__labs__" value="{&quot;configuration&quot;:{&quot;appVersion&quot;:{&quot;major&quot;:1,&quot;minor&quot;:0},&quot;components&quot;:[{&quot;type&quot;:&quot;Labs.Components.ActivityComponent&quot;,&quot;name&quot;:&quot;playground.tensorflow.org/&quot;,&quot;values&quot;:{},&quot;data&quot;:{&quot;uri&quot;:&quot;playground.tensorflow.org/&quot;},&quot;secure&quot;:false}],&quot;name&quot;:&quot;playground.tensorflow.org/&quot;,&quot;timeline&quot;:null,&quot;analytics&quot;:null},&quot;hostVersion&quot;:{&quot;major&quot;:0,&quot;minor&quot;:1}}"/>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emplate>Office Theme</Template>
  <TotalTime>3335</TotalTime>
  <Words>1455</Words>
  <Application>Microsoft Office PowerPoint</Application>
  <PresentationFormat>宽屏</PresentationFormat>
  <Paragraphs>321</Paragraphs>
  <Slides>27</Slides>
  <Notes>2</Notes>
  <HiddenSlides>0</HiddenSlides>
  <MMClips>0</MMClips>
  <ScaleCrop>false</ScaleCrop>
  <HeadingPairs>
    <vt:vector size="6" baseType="variant">
      <vt:variant>
        <vt:lpstr>已用的字体</vt:lpstr>
      </vt:variant>
      <vt:variant>
        <vt:i4>13</vt:i4>
      </vt:variant>
      <vt:variant>
        <vt:lpstr>主题</vt:lpstr>
      </vt:variant>
      <vt:variant>
        <vt:i4>1</vt:i4>
      </vt:variant>
      <vt:variant>
        <vt:lpstr>幻灯片标题</vt:lpstr>
      </vt:variant>
      <vt:variant>
        <vt:i4>27</vt:i4>
      </vt:variant>
    </vt:vector>
  </HeadingPairs>
  <TitlesOfParts>
    <vt:vector size="41" baseType="lpstr">
      <vt:lpstr>-apple-system</vt:lpstr>
      <vt:lpstr>Roboto</vt:lpstr>
      <vt:lpstr>等线</vt:lpstr>
      <vt:lpstr>等线 Light</vt:lpstr>
      <vt:lpstr>黑体</vt:lpstr>
      <vt:lpstr>思源黑体 CN Regular</vt:lpstr>
      <vt:lpstr>宋体</vt:lpstr>
      <vt:lpstr>微软雅黑</vt:lpstr>
      <vt:lpstr>Arial</vt:lpstr>
      <vt:lpstr>Calibri</vt:lpstr>
      <vt:lpstr>Calibri Light</vt:lpstr>
      <vt:lpstr>Cambria Math</vt:lpstr>
      <vt:lpstr>Times New Roman</vt:lpstr>
      <vt:lpstr>Office Theme</vt:lpstr>
      <vt:lpstr>PowerPoint 演示文稿</vt:lpstr>
      <vt:lpstr>PowerPoint 演示文稿</vt:lpstr>
      <vt:lpstr>生物神经网络：模型复杂、拟合能力强</vt:lpstr>
      <vt:lpstr>生物神经元：多输入单输出模型</vt:lpstr>
      <vt:lpstr>神经元数学模型</vt:lpstr>
      <vt:lpstr>激活函数</vt:lpstr>
      <vt:lpstr>激活函数</vt:lpstr>
      <vt:lpstr>激活函数</vt:lpstr>
      <vt:lpstr>激活函数</vt:lpstr>
      <vt:lpstr>感知机</vt:lpstr>
      <vt:lpstr>感知机：</vt:lpstr>
      <vt:lpstr>感知机</vt:lpstr>
      <vt:lpstr>多层前馈神经网络： </vt:lpstr>
      <vt:lpstr>多层前馈神经网络： </vt:lpstr>
      <vt:lpstr>误差逆传播算法</vt:lpstr>
      <vt:lpstr>误差逆传播算法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李 成扬</cp:lastModifiedBy>
  <cp:revision>284</cp:revision>
  <dcterms:created xsi:type="dcterms:W3CDTF">2019-06-09T06:58:57Z</dcterms:created>
  <dcterms:modified xsi:type="dcterms:W3CDTF">2022-11-02T00:53:58Z</dcterms:modified>
</cp:coreProperties>
</file>